
<file path=[Content_Types].xml><?xml version="1.0" encoding="utf-8"?>
<Types xmlns="http://schemas.openxmlformats.org/package/2006/content-types">
  <Default Extension="jpg" ContentType="image/jpg"/>
  <Default Extension="rels" ContentType="application/vnd.openxmlformats-package.relationships+xml"/>
  <Default Extension="xml" ContentType="application/xml"/>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charts/chart1.xml" ContentType="application/vnd.openxmlformats-officedocument.drawingml.chart+xml"/>
  <Override PartName="/ppt/charts/style1.xml" ContentType="application/vnd.ms-office.chartstyle+xml"/>
  <Override PartName="/ppt/charts/colors1.xml" ContentType="application/vnd.ms-office.chartcolorstyle+xml"/>
  <Override PartName="/ppt/charts/chart2.xml" ContentType="application/vnd.openxmlformats-officedocument.drawingml.chart+xml"/>
  <Override PartName="/ppt/charts/style2.xml" ContentType="application/vnd.ms-office.chartstyle+xml"/>
  <Override PartName="/ppt/charts/colors2.xml" ContentType="application/vnd.ms-office.chartcolorstyle+xml"/>
  <Override PartName="/ppt/charts/chart3.xml" ContentType="application/vnd.openxmlformats-officedocument.drawingml.chart+xml"/>
  <Override PartName="/ppt/charts/style3.xml" ContentType="application/vnd.ms-office.chartstyle+xml"/>
  <Override PartName="/ppt/charts/colors3.xml" ContentType="application/vnd.ms-office.chartcolorstyle+xml"/>
  <Override PartName="/ppt/charts/chart4.xml" ContentType="application/vnd.openxmlformats-officedocument.drawingml.chart+xml"/>
  <Override PartName="/ppt/charts/style4.xml" ContentType="application/vnd.ms-office.chartstyle+xml"/>
  <Override PartName="/ppt/charts/colors4.xml" ContentType="application/vnd.ms-office.chartcolorstyle+xml"/>
  <Override PartName="/ppt/drawings/drawing1.xml" ContentType="application/vnd.openxmlformats-officedocument.drawingml.chartshapes+xml"/>
  <Override PartName="/ppt/charts/chart5.xml" ContentType="application/vnd.openxmlformats-officedocument.drawingml.chart+xml"/>
  <Override PartName="/ppt/charts/style5.xml" ContentType="application/vnd.ms-office.chartstyle+xml"/>
  <Override PartName="/ppt/charts/colors5.xml" ContentType="application/vnd.ms-office.chartcolorstyle+xml"/>
  <Override PartName="/ppt/charts/chart6.xml" ContentType="application/vnd.openxmlformats-officedocument.drawingml.chart+xml"/>
  <Override PartName="/ppt/charts/style6.xml" ContentType="application/vnd.ms-office.chartstyle+xml"/>
  <Override PartName="/ppt/charts/colors6.xml" ContentType="application/vnd.ms-office.chartcolorstyle+xml"/>
  <Override PartName="/ppt/charts/chart7.xml" ContentType="application/vnd.openxmlformats-officedocument.drawingml.chart+xml"/>
  <Override PartName="/ppt/charts/style7.xml" ContentType="application/vnd.ms-office.chartstyle+xml"/>
  <Override PartName="/ppt/charts/colors7.xml" ContentType="application/vnd.ms-office.chartcolorstyle+xml"/>
  <Override PartName="/ppt/charts/chart8.xml" ContentType="application/vnd.openxmlformats-officedocument.drawingml.chart+xml"/>
  <Override PartName="/ppt/charts/style8.xml" ContentType="application/vnd.ms-office.chartstyle+xml"/>
  <Override PartName="/ppt/charts/colors8.xml" ContentType="application/vnd.ms-office.chartcolorstyle+xml"/>
  <Override PartName="/ppt/drawings/drawing2.xml" ContentType="application/vnd.openxmlformats-officedocument.drawingml.chartshapes+xml"/>
  <Override PartName="/ppt/charts/chart9.xml" ContentType="application/vnd.openxmlformats-officedocument.drawingml.chart+xml"/>
  <Override PartName="/ppt/charts/style9.xml" ContentType="application/vnd.ms-office.chartstyle+xml"/>
  <Override PartName="/ppt/charts/colors9.xml" ContentType="application/vnd.ms-office.chartcolorstyle+xml"/>
  <Override PartName="/ppt/drawings/drawing3.xml" ContentType="application/vnd.openxmlformats-officedocument.drawingml.chartshapes+xml"/>
  <Override PartName="/ppt/charts/chart10.xml" ContentType="application/vnd.openxmlformats-officedocument.drawingml.chart+xml"/>
  <Override PartName="/ppt/charts/style10.xml" ContentType="application/vnd.ms-office.chartstyle+xml"/>
  <Override PartName="/ppt/charts/colors10.xml" ContentType="application/vnd.ms-office.chartcolorstyle+xml"/>
  <Override PartName="/ppt/charts/chart11.xml" ContentType="application/vnd.openxmlformats-officedocument.drawingml.chart+xml"/>
  <Override PartName="/ppt/charts/style11.xml" ContentType="application/vnd.ms-office.chartstyle+xml"/>
  <Override PartName="/ppt/charts/colors11.xml" ContentType="application/vnd.ms-office.chartcolorstyle+xml"/>
  <Override PartName="/ppt/charts/chart12.xml" ContentType="application/vnd.openxmlformats-officedocument.drawingml.chart+xml"/>
  <Override PartName="/ppt/charts/style12.xml" ContentType="application/vnd.ms-office.chartstyle+xml"/>
  <Override PartName="/ppt/charts/colors12.xml" ContentType="application/vnd.ms-office.chartcolorstyle+xml"/>
  <Override PartName="/ppt/charts/chart13.xml" ContentType="application/vnd.openxmlformats-officedocument.drawingml.chart+xml"/>
  <Override PartName="/ppt/charts/style13.xml" ContentType="application/vnd.ms-office.chartstyle+xml"/>
  <Override PartName="/ppt/charts/colors13.xml" ContentType="application/vnd.ms-office.chartcolorstyle+xml"/>
  <Override PartName="/ppt/changesInfos/changesInfo1.xml" ContentType="application/vnd.ms-powerpoint.changesinfo+xml"/>
  <Override PartName="/ppt/revisionInfo.xml" ContentType="application/vnd.ms-powerpoint.revisioninfo+xml"/>
  <Override PartName="/docProps/core.xml" ContentType="application/vnd.openxmlformats-package.core-properties+xml"/>
  <Override PartName="/docProps/app.xml" ContentType="application/vnd.openxmlformats-officedocument.extended-properties+xml"/>
  <Override PartName="/docProps/custom.xml" ContentType="application/vnd.openxmlformats-officedocument.custom-properties+xml"/>
</Types>
</file>

<file path=_rels/.rels><?xml version="1.0" encoding="UTF-8" standalone="yes"?>
<Relationships xmlns="http://schemas.openxmlformats.org/package/2006/relationships"><Relationship Id="rId3" Type="http://schemas.openxmlformats.org/officeDocument/2006/relationships/extended-properties" Target="docProps/app.xml"/><Relationship Id="rId2" Type="http://schemas.openxmlformats.org/package/2006/relationships/metadata/core-properties" Target="docProps/core.xml"/><Relationship Id="rId1" Type="http://schemas.openxmlformats.org/officeDocument/2006/relationships/officeDocument" Target="ppt/presentation.xml"/><Relationship Id="rId4" Type="http://schemas.openxmlformats.org/officeDocument/2006/relationships/custom-properties" Target="docProps/custom.xml"/></Relationships>
</file>

<file path=ppt/presentation.xml><?xml version="1.0" encoding="utf-8"?>
<p:presentation xmlns:a="http://schemas.openxmlformats.org/drawingml/2006/main" xmlns:r="http://schemas.openxmlformats.org/officeDocument/2006/relationships" xmlns:p="http://schemas.openxmlformats.org/presentationml/2006/main">
  <p:sldMasterIdLst>
    <p:sldMasterId id="2147483648" r:id="rId1"/>
  </p:sldMasterIdLst>
  <p:sldIdLst>
    <p:sldId id="256" r:id="rId2"/>
    <p:sldId id="274" r:id="rId3"/>
    <p:sldId id="276" r:id="rId4"/>
    <p:sldId id="269" r:id="rId5"/>
    <p:sldId id="270" r:id="rId6"/>
    <p:sldId id="271" r:id="rId7"/>
    <p:sldId id="272" r:id="rId8"/>
    <p:sldId id="277" r:id="rId9"/>
    <p:sldId id="278" r:id="rId10"/>
    <p:sldId id="279" r:id="rId11"/>
    <p:sldId id="280" r:id="rId12"/>
    <p:sldId id="281" r:id="rId13"/>
    <p:sldId id="282" r:id="rId14"/>
    <p:sldId id="283" r:id="rId15"/>
    <p:sldId id="284" r:id="rId16"/>
    <p:sldId id="285" r:id="rId17"/>
    <p:sldId id="286" r:id="rId18"/>
  </p:sldIdLst>
  <p:sldSz cx="7556500" cy="10693400"/>
  <p:notesSz cx="7556500" cy="10693400"/>
  <p:defaultTextStyle>
    <a:defPPr>
      <a:defRPr kern="0"/>
    </a:defPPr>
  </p:defaultTextStyle>
  <p:extLst>
    <p:ext uri="{EFAFB233-063F-42B5-8137-9DF3F51BA10A}">
      <p15:sldGuideLst xmlns:p15="http://schemas.microsoft.com/office/powerpoint/2012/main">
        <p15:guide id="1" orient="horz" pos="2880">
          <p15:clr>
            <a:srgbClr val="A4A3A4"/>
          </p15:clr>
        </p15:guide>
        <p15:guide id="2" pos="2160">
          <p15:clr>
            <a:srgbClr val="A4A3A4"/>
          </p15:clr>
        </p15:guide>
      </p15:sldGuideLst>
    </p:ext>
  </p:extLst>
</p:presentation>
</file>

<file path=ppt/presProps.xml><?xml version="1.0" encoding="utf-8"?>
<p:presentationPr xmlns:a="http://schemas.openxmlformats.org/drawingml/2006/main" xmlns:r="http://schemas.openxmlformats.org/officeDocument/2006/relationships" xmlns:p="http://schemas.openxmlformats.org/presentationml/2006/main">
  <p:showPr showNarration="1">
    <p:present/>
    <p:sldAll/>
    <p:penClr>
      <a:prstClr val="red"/>
    </p:penClr>
    <p:extLst>
      <p:ext uri="{EC167BDD-8182-4AB7-AECC-EB403E3ABB37}">
        <p14:laserClr xmlns:p14="http://schemas.microsoft.com/office/powerpoint/2010/main">
          <a:srgbClr val="FF0000"/>
        </p14:laserClr>
      </p:ext>
      <p:ext uri="{2FDB2607-1784-4EEB-B798-7EB5836EED8A}">
        <p14:showMediaCtrls xmlns:p14="http://schemas.microsoft.com/office/powerpoint/2010/main" val="1"/>
      </p:ext>
    </p:extLst>
  </p:showPr>
  <p:extLst>
    <p:ext uri="{E76CE94A-603C-4142-B9EB-6D1370010A27}">
      <p14:discardImageEditData xmlns:p14="http://schemas.microsoft.com/office/powerpoint/2010/main" val="0"/>
    </p:ext>
    <p:ext uri="{D31A062A-798A-4329-ABDD-BBA856620510}">
      <p14:defaultImageDpi xmlns:p14="http://schemas.microsoft.com/office/powerpoint/2010/main" val="220"/>
    </p:ext>
    <p:ext uri="{FD5EFAAD-0ECE-453E-9831-46B23BE46B34}">
      <p15:chartTrackingRefBased xmlns:p15="http://schemas.microsoft.com/office/powerpoint/2012/main" val="0"/>
    </p:ext>
  </p:extLst>
</p:presentationPr>
</file>

<file path=ppt/revisionInfo.xml><?xml version="1.0" encoding="utf-8"?>
<p1510:revInfo xmlns:a="http://schemas.openxmlformats.org/drawingml/2006/main" xmlns:r="http://schemas.openxmlformats.org/officeDocument/2006/relationships" xmlns:p1510="http://schemas.microsoft.com/office/powerpoint/2015/10/main">
  <p1510:revLst>
    <p1510:client id="{B8B168B1-5D1F-44B8-A29B-4E9EA738324C}" v="61" dt="2024-10-16T14:08:42.311"/>
  </p1510:revLst>
</p1510:revInfo>
</file>

<file path=ppt/tableStyles.xml><?xml version="1.0" encoding="utf-8"?>
<a:tblStyleLst xmlns:a="http://schemas.openxmlformats.org/drawingml/2006/main" def="{5C22544A-7EE6-4342-B048-85BDC9FD1C3A}">
  <a:tblStyle styleId="{2D5ABB26-0587-4C30-8999-92F81FD0307C}" styleName="No Style, No Grid">
    <a:wholeTbl>
      <a:tcTxStyle>
        <a:fontRef idx="minor">
          <a:scrgbClr r="0" g="0" b="0"/>
        </a:fontRef>
        <a:schemeClr val="tx1"/>
      </a:tcTxStyle>
      <a:tcStyle>
        <a:tcBdr>
          <a:left>
            <a:ln>
              <a:noFill/>
            </a:ln>
          </a:left>
          <a:right>
            <a:ln>
              <a:noFill/>
            </a:ln>
          </a:right>
          <a:top>
            <a:ln>
              <a:noFill/>
            </a:ln>
          </a:top>
          <a:bottom>
            <a:ln>
              <a:noFill/>
            </a:ln>
          </a:bottom>
          <a:insideH>
            <a:ln>
              <a:noFill/>
            </a:ln>
          </a:insideH>
          <a:insideV>
            <a:ln>
              <a:noFill/>
            </a:ln>
          </a:insideV>
        </a:tcBdr>
        <a:fill>
          <a:noFill/>
        </a:fill>
      </a:tcStyle>
    </a:wholeTbl>
  </a:tblStyle>
  <a:tblStyle styleId="{5C22544A-7EE6-4342-B048-85BDC9FD1C3A}" styleName="Medium Style 2 - Accent 1">
    <a:wholeTbl>
      <a:tcTxStyle>
        <a:fontRef idx="minor">
          <a:prstClr val="black"/>
        </a:fontRef>
        <a:schemeClr val="dk1"/>
      </a:tcTxStyle>
      <a:tcStyle>
        <a:tcBdr>
          <a:left>
            <a:ln w="12700" cmpd="sng">
              <a:solidFill>
                <a:schemeClr val="lt1"/>
              </a:solidFill>
            </a:ln>
          </a:left>
          <a:right>
            <a:ln w="12700" cmpd="sng">
              <a:solidFill>
                <a:schemeClr val="lt1"/>
              </a:solidFill>
            </a:ln>
          </a:right>
          <a:top>
            <a:ln w="12700" cmpd="sng">
              <a:solidFill>
                <a:schemeClr val="lt1"/>
              </a:solidFill>
            </a:ln>
          </a:top>
          <a:bottom>
            <a:ln w="12700" cmpd="sng">
              <a:solidFill>
                <a:schemeClr val="lt1"/>
              </a:solidFill>
            </a:ln>
          </a:bottom>
          <a:insideH>
            <a:ln w="12700" cmpd="sng">
              <a:solidFill>
                <a:schemeClr val="lt1"/>
              </a:solidFill>
            </a:ln>
          </a:insideH>
          <a:insideV>
            <a:ln w="12700" cmpd="sng">
              <a:solidFill>
                <a:schemeClr val="lt1"/>
              </a:solidFill>
            </a:ln>
          </a:insideV>
        </a:tcBdr>
        <a:fill>
          <a:solidFill>
            <a:schemeClr val="accent1">
              <a:tint val="20000"/>
            </a:schemeClr>
          </a:solidFill>
        </a:fill>
      </a:tcStyle>
    </a:wholeTbl>
    <a:band1H>
      <a:tcStyle>
        <a:tcBdr/>
        <a:fill>
          <a:solidFill>
            <a:schemeClr val="accent1">
              <a:tint val="40000"/>
            </a:schemeClr>
          </a:solidFill>
        </a:fill>
      </a:tcStyle>
    </a:band1H>
    <a:band2H>
      <a:tcStyle>
        <a:tcBdr/>
      </a:tcStyle>
    </a:band2H>
    <a:band1V>
      <a:tcStyle>
        <a:tcBdr/>
        <a:fill>
          <a:solidFill>
            <a:schemeClr val="accent1">
              <a:tint val="40000"/>
            </a:schemeClr>
          </a:solidFill>
        </a:fill>
      </a:tcStyle>
    </a:band1V>
    <a:band2V>
      <a:tcStyle>
        <a:tcBdr/>
      </a:tcStyle>
    </a:band2V>
    <a:lastCol>
      <a:tcTxStyle b="on">
        <a:fontRef idx="minor">
          <a:prstClr val="black"/>
        </a:fontRef>
        <a:schemeClr val="lt1"/>
      </a:tcTxStyle>
      <a:tcStyle>
        <a:tcBdr/>
        <a:fill>
          <a:solidFill>
            <a:schemeClr val="accent1"/>
          </a:solidFill>
        </a:fill>
      </a:tcStyle>
    </a:lastCol>
    <a:firstCol>
      <a:tcTxStyle b="on">
        <a:fontRef idx="minor">
          <a:prstClr val="black"/>
        </a:fontRef>
        <a:schemeClr val="lt1"/>
      </a:tcTxStyle>
      <a:tcStyle>
        <a:tcBdr/>
        <a:fill>
          <a:solidFill>
            <a:schemeClr val="accent1"/>
          </a:solidFill>
        </a:fill>
      </a:tcStyle>
    </a:firstCol>
    <a:lastRow>
      <a:tcTxStyle b="on">
        <a:fontRef idx="minor">
          <a:prstClr val="black"/>
        </a:fontRef>
        <a:schemeClr val="lt1"/>
      </a:tcTxStyle>
      <a:tcStyle>
        <a:tcBdr>
          <a:top>
            <a:ln w="38100" cmpd="sng">
              <a:solidFill>
                <a:schemeClr val="lt1"/>
              </a:solidFill>
            </a:ln>
          </a:top>
        </a:tcBdr>
        <a:fill>
          <a:solidFill>
            <a:schemeClr val="accent1"/>
          </a:solidFill>
        </a:fill>
      </a:tcStyle>
    </a:lastRow>
    <a:firstRow>
      <a:tcTxStyle b="on">
        <a:fontRef idx="minor">
          <a:prstClr val="black"/>
        </a:fontRef>
        <a:schemeClr val="lt1"/>
      </a:tcTxStyle>
      <a:tcStyle>
        <a:tcBdr>
          <a:bottom>
            <a:ln w="38100" cmpd="sng">
              <a:solidFill>
                <a:schemeClr val="lt1"/>
              </a:solidFill>
            </a:ln>
          </a:bottom>
        </a:tcBdr>
        <a:fill>
          <a:solidFill>
            <a:schemeClr val="accent1"/>
          </a:solidFill>
        </a:fill>
      </a:tcStyle>
    </a:firstRow>
  </a:tblStyle>
</a:tblStyleLst>
</file>

<file path=ppt/viewProps.xml><?xml version="1.0" encoding="utf-8"?>
<p:viewPr xmlns:a="http://schemas.openxmlformats.org/drawingml/2006/main" xmlns:r="http://schemas.openxmlformats.org/officeDocument/2006/relationships" xmlns:p="http://schemas.openxmlformats.org/presentationml/2006/main">
  <p:normalViewPr>
    <p:restoredLeft sz="15620"/>
    <p:restoredTop sz="94660"/>
  </p:normalViewPr>
  <p:slideViewPr>
    <p:cSldViewPr>
      <p:cViewPr>
        <p:scale>
          <a:sx n="75" d="100"/>
          <a:sy n="75" d="100"/>
        </p:scale>
        <p:origin x="1968" y="-533"/>
      </p:cViewPr>
      <p:guideLst>
        <p:guide orient="horz" pos="2880"/>
        <p:guide pos="2160"/>
      </p:guideLst>
    </p:cSldViewPr>
  </p:slideViewPr>
  <p:notesTextViewPr>
    <p:cViewPr>
      <p:scale>
        <a:sx n="100" d="100"/>
        <a:sy n="100" d="100"/>
      </p:scale>
      <p:origin x="0" y="0"/>
    </p:cViewPr>
  </p:notesTextViewPr>
  <p:gridSpacing cx="76200" cy="76200"/>
</p:viewPr>
</file>

<file path=ppt/_rels/presentation.xml.rels><?xml version="1.0" encoding="UTF-8" standalone="yes"?>
<Relationships xmlns="http://schemas.openxmlformats.org/package/2006/relationships"><Relationship Id="rId8" Type="http://schemas.openxmlformats.org/officeDocument/2006/relationships/slide" Target="slides/slide7.xml"/><Relationship Id="rId13" Type="http://schemas.openxmlformats.org/officeDocument/2006/relationships/slide" Target="slides/slide12.xml"/><Relationship Id="rId18" Type="http://schemas.openxmlformats.org/officeDocument/2006/relationships/slide" Target="slides/slide17.xml"/><Relationship Id="rId3" Type="http://schemas.openxmlformats.org/officeDocument/2006/relationships/slide" Target="slides/slide2.xml"/><Relationship Id="rId21" Type="http://schemas.openxmlformats.org/officeDocument/2006/relationships/theme" Target="theme/theme1.xml"/><Relationship Id="rId7" Type="http://schemas.openxmlformats.org/officeDocument/2006/relationships/slide" Target="slides/slide6.xml"/><Relationship Id="rId12" Type="http://schemas.openxmlformats.org/officeDocument/2006/relationships/slide" Target="slides/slide11.xml"/><Relationship Id="rId17" Type="http://schemas.openxmlformats.org/officeDocument/2006/relationships/slide" Target="slides/slide16.xml"/><Relationship Id="rId2" Type="http://schemas.openxmlformats.org/officeDocument/2006/relationships/slide" Target="slides/slide1.xml"/><Relationship Id="rId16" Type="http://schemas.openxmlformats.org/officeDocument/2006/relationships/slide" Target="slides/slide15.xml"/><Relationship Id="rId20" Type="http://schemas.openxmlformats.org/officeDocument/2006/relationships/viewProps" Target="viewProps.xml"/><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slide" Target="slides/slide10.xml"/><Relationship Id="rId24" Type="http://schemas.microsoft.com/office/2015/10/relationships/revisionInfo" Target="revisionInfo.xml"/><Relationship Id="rId5" Type="http://schemas.openxmlformats.org/officeDocument/2006/relationships/slide" Target="slides/slide4.xml"/><Relationship Id="rId15" Type="http://schemas.openxmlformats.org/officeDocument/2006/relationships/slide" Target="slides/slide14.xml"/><Relationship Id="rId23" Type="http://schemas.microsoft.com/office/2016/11/relationships/changesInfo" Target="changesInfos/changesInfo1.xml"/><Relationship Id="rId10" Type="http://schemas.openxmlformats.org/officeDocument/2006/relationships/slide" Target="slides/slide9.xml"/><Relationship Id="rId19" Type="http://schemas.openxmlformats.org/officeDocument/2006/relationships/presProps" Target="presProps.xml"/><Relationship Id="rId4" Type="http://schemas.openxmlformats.org/officeDocument/2006/relationships/slide" Target="slides/slide3.xml"/><Relationship Id="rId9" Type="http://schemas.openxmlformats.org/officeDocument/2006/relationships/slide" Target="slides/slide8.xml"/><Relationship Id="rId14" Type="http://schemas.openxmlformats.org/officeDocument/2006/relationships/slide" Target="slides/slide13.xml"/><Relationship Id="rId22" Type="http://schemas.openxmlformats.org/officeDocument/2006/relationships/tableStyles" Target="tableStyles.xml"/></Relationships>
</file>

<file path=ppt/changesInfos/changesInfo1.xml><?xml version="1.0" encoding="utf-8"?>
<pc:chgInfo xmlns:a="http://schemas.openxmlformats.org/drawingml/2006/main" xmlns:r="http://schemas.openxmlformats.org/officeDocument/2006/relationships" xmlns:ac="http://schemas.microsoft.com/office/drawing/2013/main/command" xmlns:pc="http://schemas.microsoft.com/office/powerpoint/2013/main/command">
  <pc:docChgLst>
    <pc:chgData name="Inez Hillel" userId="807e568c-2205-4fd3-b989-00f97f5509c4" providerId="ADAL" clId="{B8B168B1-5D1F-44B8-A29B-4E9EA738324C}"/>
    <pc:docChg chg="undo custSel addSld delSld modSld sldOrd">
      <pc:chgData name="Inez Hillel" userId="807e568c-2205-4fd3-b989-00f97f5509c4" providerId="ADAL" clId="{B8B168B1-5D1F-44B8-A29B-4E9EA738324C}" dt="2024-10-16T14:09:50.013" v="502" actId="20577"/>
      <pc:docMkLst>
        <pc:docMk/>
      </pc:docMkLst>
      <pc:sldChg chg="modSp mod">
        <pc:chgData name="Inez Hillel" userId="807e568c-2205-4fd3-b989-00f97f5509c4" providerId="ADAL" clId="{B8B168B1-5D1F-44B8-A29B-4E9EA738324C}" dt="2024-10-16T14:09:50.013" v="502" actId="20577"/>
        <pc:sldMkLst>
          <pc:docMk/>
          <pc:sldMk cId="0" sldId="256"/>
        </pc:sldMkLst>
        <pc:spChg chg="mod">
          <ac:chgData name="Inez Hillel" userId="807e568c-2205-4fd3-b989-00f97f5509c4" providerId="ADAL" clId="{B8B168B1-5D1F-44B8-A29B-4E9EA738324C}" dt="2024-10-15T20:35:15.279" v="33" actId="1076"/>
          <ac:spMkLst>
            <pc:docMk/>
            <pc:sldMk cId="0" sldId="256"/>
            <ac:spMk id="4" creationId="{00000000-0000-0000-0000-000000000000}"/>
          </ac:spMkLst>
        </pc:spChg>
        <pc:spChg chg="mod">
          <ac:chgData name="Inez Hillel" userId="807e568c-2205-4fd3-b989-00f97f5509c4" providerId="ADAL" clId="{B8B168B1-5D1F-44B8-A29B-4E9EA738324C}" dt="2024-10-16T14:09:50.013" v="502" actId="20577"/>
          <ac:spMkLst>
            <pc:docMk/>
            <pc:sldMk cId="0" sldId="256"/>
            <ac:spMk id="5" creationId="{00000000-0000-0000-0000-000000000000}"/>
          </ac:spMkLst>
        </pc:spChg>
        <pc:graphicFrameChg chg="mod modGraphic">
          <ac:chgData name="Inez Hillel" userId="807e568c-2205-4fd3-b989-00f97f5509c4" providerId="ADAL" clId="{B8B168B1-5D1F-44B8-A29B-4E9EA738324C}" dt="2024-10-15T20:33:56.363" v="8" actId="1076"/>
          <ac:graphicFrameMkLst>
            <pc:docMk/>
            <pc:sldMk cId="0" sldId="256"/>
            <ac:graphicFrameMk id="2" creationId="{00000000-0000-0000-0000-000000000000}"/>
          </ac:graphicFrameMkLst>
        </pc:graphicFrameChg>
      </pc:sldChg>
      <pc:sldChg chg="del">
        <pc:chgData name="Inez Hillel" userId="807e568c-2205-4fd3-b989-00f97f5509c4" providerId="ADAL" clId="{B8B168B1-5D1F-44B8-A29B-4E9EA738324C}" dt="2024-10-15T20:35:41.857" v="34" actId="2696"/>
        <pc:sldMkLst>
          <pc:docMk/>
          <pc:sldMk cId="0" sldId="257"/>
        </pc:sldMkLst>
      </pc:sldChg>
      <pc:sldChg chg="del">
        <pc:chgData name="Inez Hillel" userId="807e568c-2205-4fd3-b989-00f97f5509c4" providerId="ADAL" clId="{B8B168B1-5D1F-44B8-A29B-4E9EA738324C}" dt="2024-10-15T20:41:06.345" v="143" actId="2696"/>
        <pc:sldMkLst>
          <pc:docMk/>
          <pc:sldMk cId="0" sldId="258"/>
        </pc:sldMkLst>
      </pc:sldChg>
      <pc:sldChg chg="delSp del mod">
        <pc:chgData name="Inez Hillel" userId="807e568c-2205-4fd3-b989-00f97f5509c4" providerId="ADAL" clId="{B8B168B1-5D1F-44B8-A29B-4E9EA738324C}" dt="2024-10-16T13:23:27.864" v="145" actId="2696"/>
        <pc:sldMkLst>
          <pc:docMk/>
          <pc:sldMk cId="0" sldId="259"/>
        </pc:sldMkLst>
        <pc:grpChg chg="del">
          <ac:chgData name="Inez Hillel" userId="807e568c-2205-4fd3-b989-00f97f5509c4" providerId="ADAL" clId="{B8B168B1-5D1F-44B8-A29B-4E9EA738324C}" dt="2024-10-15T20:41:15.034" v="144" actId="478"/>
          <ac:grpSpMkLst>
            <pc:docMk/>
            <pc:sldMk cId="0" sldId="259"/>
            <ac:grpSpMk id="15" creationId="{00000000-0000-0000-0000-000000000000}"/>
          </ac:grpSpMkLst>
        </pc:grpChg>
      </pc:sldChg>
      <pc:sldChg chg="del">
        <pc:chgData name="Inez Hillel" userId="807e568c-2205-4fd3-b989-00f97f5509c4" providerId="ADAL" clId="{B8B168B1-5D1F-44B8-A29B-4E9EA738324C}" dt="2024-10-16T13:23:31.098" v="146" actId="2696"/>
        <pc:sldMkLst>
          <pc:docMk/>
          <pc:sldMk cId="0" sldId="260"/>
        </pc:sldMkLst>
      </pc:sldChg>
      <pc:sldChg chg="del">
        <pc:chgData name="Inez Hillel" userId="807e568c-2205-4fd3-b989-00f97f5509c4" providerId="ADAL" clId="{B8B168B1-5D1F-44B8-A29B-4E9EA738324C}" dt="2024-10-16T13:23:33.430" v="147" actId="2696"/>
        <pc:sldMkLst>
          <pc:docMk/>
          <pc:sldMk cId="0" sldId="261"/>
        </pc:sldMkLst>
      </pc:sldChg>
      <pc:sldChg chg="del">
        <pc:chgData name="Inez Hillel" userId="807e568c-2205-4fd3-b989-00f97f5509c4" providerId="ADAL" clId="{B8B168B1-5D1F-44B8-A29B-4E9EA738324C}" dt="2024-10-16T13:23:34.820" v="148" actId="2696"/>
        <pc:sldMkLst>
          <pc:docMk/>
          <pc:sldMk cId="0" sldId="262"/>
        </pc:sldMkLst>
      </pc:sldChg>
      <pc:sldChg chg="del">
        <pc:chgData name="Inez Hillel" userId="807e568c-2205-4fd3-b989-00f97f5509c4" providerId="ADAL" clId="{B8B168B1-5D1F-44B8-A29B-4E9EA738324C}" dt="2024-10-16T13:23:36.537" v="149" actId="2696"/>
        <pc:sldMkLst>
          <pc:docMk/>
          <pc:sldMk cId="0" sldId="263"/>
        </pc:sldMkLst>
      </pc:sldChg>
      <pc:sldChg chg="del">
        <pc:chgData name="Inez Hillel" userId="807e568c-2205-4fd3-b989-00f97f5509c4" providerId="ADAL" clId="{B8B168B1-5D1F-44B8-A29B-4E9EA738324C}" dt="2024-10-16T13:23:38.343" v="150" actId="2696"/>
        <pc:sldMkLst>
          <pc:docMk/>
          <pc:sldMk cId="0" sldId="264"/>
        </pc:sldMkLst>
      </pc:sldChg>
      <pc:sldChg chg="del">
        <pc:chgData name="Inez Hillel" userId="807e568c-2205-4fd3-b989-00f97f5509c4" providerId="ADAL" clId="{B8B168B1-5D1F-44B8-A29B-4E9EA738324C}" dt="2024-10-16T13:23:40.264" v="151" actId="2696"/>
        <pc:sldMkLst>
          <pc:docMk/>
          <pc:sldMk cId="0" sldId="265"/>
        </pc:sldMkLst>
      </pc:sldChg>
      <pc:sldChg chg="del">
        <pc:chgData name="Inez Hillel" userId="807e568c-2205-4fd3-b989-00f97f5509c4" providerId="ADAL" clId="{B8B168B1-5D1F-44B8-A29B-4E9EA738324C}" dt="2024-10-16T13:23:41.723" v="152" actId="2696"/>
        <pc:sldMkLst>
          <pc:docMk/>
          <pc:sldMk cId="0" sldId="266"/>
        </pc:sldMkLst>
      </pc:sldChg>
      <pc:sldChg chg="del">
        <pc:chgData name="Inez Hillel" userId="807e568c-2205-4fd3-b989-00f97f5509c4" providerId="ADAL" clId="{B8B168B1-5D1F-44B8-A29B-4E9EA738324C}" dt="2024-10-16T13:23:43.286" v="153" actId="2696"/>
        <pc:sldMkLst>
          <pc:docMk/>
          <pc:sldMk cId="0" sldId="267"/>
        </pc:sldMkLst>
      </pc:sldChg>
      <pc:sldChg chg="del">
        <pc:chgData name="Inez Hillel" userId="807e568c-2205-4fd3-b989-00f97f5509c4" providerId="ADAL" clId="{B8B168B1-5D1F-44B8-A29B-4E9EA738324C}" dt="2024-10-16T13:23:44.960" v="154" actId="2696"/>
        <pc:sldMkLst>
          <pc:docMk/>
          <pc:sldMk cId="0" sldId="268"/>
        </pc:sldMkLst>
      </pc:sldChg>
      <pc:sldChg chg="addSp delSp modSp mod">
        <pc:chgData name="Inez Hillel" userId="807e568c-2205-4fd3-b989-00f97f5509c4" providerId="ADAL" clId="{B8B168B1-5D1F-44B8-A29B-4E9EA738324C}" dt="2024-10-16T14:01:45.019" v="414" actId="255"/>
        <pc:sldMkLst>
          <pc:docMk/>
          <pc:sldMk cId="0" sldId="269"/>
        </pc:sldMkLst>
        <pc:spChg chg="mod">
          <ac:chgData name="Inez Hillel" userId="807e568c-2205-4fd3-b989-00f97f5509c4" providerId="ADAL" clId="{B8B168B1-5D1F-44B8-A29B-4E9EA738324C}" dt="2024-10-16T14:01:45.019" v="414" actId="255"/>
          <ac:spMkLst>
            <pc:docMk/>
            <pc:sldMk cId="0" sldId="269"/>
            <ac:spMk id="2" creationId="{00000000-0000-0000-0000-000000000000}"/>
          </ac:spMkLst>
        </pc:spChg>
        <pc:spChg chg="mod">
          <ac:chgData name="Inez Hillel" userId="807e568c-2205-4fd3-b989-00f97f5509c4" providerId="ADAL" clId="{B8B168B1-5D1F-44B8-A29B-4E9EA738324C}" dt="2024-10-16T13:44:19.956" v="306" actId="1076"/>
          <ac:spMkLst>
            <pc:docMk/>
            <pc:sldMk cId="0" sldId="269"/>
            <ac:spMk id="3" creationId="{00000000-0000-0000-0000-000000000000}"/>
          </ac:spMkLst>
        </pc:spChg>
        <pc:graphicFrameChg chg="del">
          <ac:chgData name="Inez Hillel" userId="807e568c-2205-4fd3-b989-00f97f5509c4" providerId="ADAL" clId="{B8B168B1-5D1F-44B8-A29B-4E9EA738324C}" dt="2024-10-16T13:23:48.897" v="155" actId="478"/>
          <ac:graphicFrameMkLst>
            <pc:docMk/>
            <pc:sldMk cId="0" sldId="269"/>
            <ac:graphicFrameMk id="4" creationId="{00000000-0000-0000-0000-000000000000}"/>
          </ac:graphicFrameMkLst>
        </pc:graphicFrameChg>
        <pc:graphicFrameChg chg="add mod">
          <ac:chgData name="Inez Hillel" userId="807e568c-2205-4fd3-b989-00f97f5509c4" providerId="ADAL" clId="{B8B168B1-5D1F-44B8-A29B-4E9EA738324C}" dt="2024-10-16T13:44:21.850" v="307" actId="14100"/>
          <ac:graphicFrameMkLst>
            <pc:docMk/>
            <pc:sldMk cId="0" sldId="269"/>
            <ac:graphicFrameMk id="6" creationId="{94180A51-7ED9-C33C-5F93-F875CFB8B0AA}"/>
          </ac:graphicFrameMkLst>
        </pc:graphicFrameChg>
        <pc:cxnChg chg="add mod">
          <ac:chgData name="Inez Hillel" userId="807e568c-2205-4fd3-b989-00f97f5509c4" providerId="ADAL" clId="{B8B168B1-5D1F-44B8-A29B-4E9EA738324C}" dt="2024-10-16T13:44:46.580" v="312" actId="14100"/>
          <ac:cxnSpMkLst>
            <pc:docMk/>
            <pc:sldMk cId="0" sldId="269"/>
            <ac:cxnSpMk id="7" creationId="{7F1BD3A3-8F58-7EFA-3387-0D1B9E52FE7C}"/>
          </ac:cxnSpMkLst>
        </pc:cxnChg>
      </pc:sldChg>
      <pc:sldChg chg="addSp delSp modSp mod">
        <pc:chgData name="Inez Hillel" userId="807e568c-2205-4fd3-b989-00f97f5509c4" providerId="ADAL" clId="{B8B168B1-5D1F-44B8-A29B-4E9EA738324C}" dt="2024-10-16T14:01:40.845" v="413" actId="255"/>
        <pc:sldMkLst>
          <pc:docMk/>
          <pc:sldMk cId="0" sldId="270"/>
        </pc:sldMkLst>
        <pc:spChg chg="mod">
          <ac:chgData name="Inez Hillel" userId="807e568c-2205-4fd3-b989-00f97f5509c4" providerId="ADAL" clId="{B8B168B1-5D1F-44B8-A29B-4E9EA738324C}" dt="2024-10-16T14:01:40.845" v="413" actId="255"/>
          <ac:spMkLst>
            <pc:docMk/>
            <pc:sldMk cId="0" sldId="270"/>
            <ac:spMk id="2" creationId="{00000000-0000-0000-0000-000000000000}"/>
          </ac:spMkLst>
        </pc:spChg>
        <pc:spChg chg="mod">
          <ac:chgData name="Inez Hillel" userId="807e568c-2205-4fd3-b989-00f97f5509c4" providerId="ADAL" clId="{B8B168B1-5D1F-44B8-A29B-4E9EA738324C}" dt="2024-10-16T13:43:38.950" v="303" actId="1076"/>
          <ac:spMkLst>
            <pc:docMk/>
            <pc:sldMk cId="0" sldId="270"/>
            <ac:spMk id="3" creationId="{00000000-0000-0000-0000-000000000000}"/>
          </ac:spMkLst>
        </pc:spChg>
        <pc:spChg chg="del">
          <ac:chgData name="Inez Hillel" userId="807e568c-2205-4fd3-b989-00f97f5509c4" providerId="ADAL" clId="{B8B168B1-5D1F-44B8-A29B-4E9EA738324C}" dt="2024-10-16T13:25:01.461" v="177" actId="478"/>
          <ac:spMkLst>
            <pc:docMk/>
            <pc:sldMk cId="0" sldId="270"/>
            <ac:spMk id="4" creationId="{00000000-0000-0000-0000-000000000000}"/>
          </ac:spMkLst>
        </pc:spChg>
        <pc:spChg chg="del">
          <ac:chgData name="Inez Hillel" userId="807e568c-2205-4fd3-b989-00f97f5509c4" providerId="ADAL" clId="{B8B168B1-5D1F-44B8-A29B-4E9EA738324C}" dt="2024-10-16T13:25:00.904" v="176" actId="478"/>
          <ac:spMkLst>
            <pc:docMk/>
            <pc:sldMk cId="0" sldId="270"/>
            <ac:spMk id="5" creationId="{00000000-0000-0000-0000-000000000000}"/>
          </ac:spMkLst>
        </pc:spChg>
        <pc:spChg chg="del">
          <ac:chgData name="Inez Hillel" userId="807e568c-2205-4fd3-b989-00f97f5509c4" providerId="ADAL" clId="{B8B168B1-5D1F-44B8-A29B-4E9EA738324C}" dt="2024-10-16T13:24:57.792" v="173" actId="478"/>
          <ac:spMkLst>
            <pc:docMk/>
            <pc:sldMk cId="0" sldId="270"/>
            <ac:spMk id="6" creationId="{00000000-0000-0000-0000-000000000000}"/>
          </ac:spMkLst>
        </pc:spChg>
        <pc:spChg chg="del">
          <ac:chgData name="Inez Hillel" userId="807e568c-2205-4fd3-b989-00f97f5509c4" providerId="ADAL" clId="{B8B168B1-5D1F-44B8-A29B-4E9EA738324C}" dt="2024-10-16T13:24:58.519" v="174" actId="478"/>
          <ac:spMkLst>
            <pc:docMk/>
            <pc:sldMk cId="0" sldId="270"/>
            <ac:spMk id="7" creationId="{00000000-0000-0000-0000-000000000000}"/>
          </ac:spMkLst>
        </pc:spChg>
        <pc:spChg chg="del">
          <ac:chgData name="Inez Hillel" userId="807e568c-2205-4fd3-b989-00f97f5509c4" providerId="ADAL" clId="{B8B168B1-5D1F-44B8-A29B-4E9EA738324C}" dt="2024-10-16T13:24:59.189" v="175" actId="478"/>
          <ac:spMkLst>
            <pc:docMk/>
            <pc:sldMk cId="0" sldId="270"/>
            <ac:spMk id="8" creationId="{00000000-0000-0000-0000-000000000000}"/>
          </ac:spMkLst>
        </pc:spChg>
        <pc:graphicFrameChg chg="del">
          <ac:chgData name="Inez Hillel" userId="807e568c-2205-4fd3-b989-00f97f5509c4" providerId="ADAL" clId="{B8B168B1-5D1F-44B8-A29B-4E9EA738324C}" dt="2024-10-16T13:24:48.935" v="168" actId="478"/>
          <ac:graphicFrameMkLst>
            <pc:docMk/>
            <pc:sldMk cId="0" sldId="270"/>
            <ac:graphicFrameMk id="9" creationId="{00000000-0000-0000-0000-000000000000}"/>
          </ac:graphicFrameMkLst>
        </pc:graphicFrameChg>
        <pc:graphicFrameChg chg="add mod">
          <ac:chgData name="Inez Hillel" userId="807e568c-2205-4fd3-b989-00f97f5509c4" providerId="ADAL" clId="{B8B168B1-5D1F-44B8-A29B-4E9EA738324C}" dt="2024-10-16T13:43:42.254" v="305" actId="14100"/>
          <ac:graphicFrameMkLst>
            <pc:docMk/>
            <pc:sldMk cId="0" sldId="270"/>
            <ac:graphicFrameMk id="11" creationId="{B6187110-D537-7278-256D-8F0FEF891F9B}"/>
          </ac:graphicFrameMkLst>
        </pc:graphicFrameChg>
      </pc:sldChg>
      <pc:sldChg chg="addSp delSp modSp mod">
        <pc:chgData name="Inez Hillel" userId="807e568c-2205-4fd3-b989-00f97f5509c4" providerId="ADAL" clId="{B8B168B1-5D1F-44B8-A29B-4E9EA738324C}" dt="2024-10-16T14:01:35.793" v="412" actId="255"/>
        <pc:sldMkLst>
          <pc:docMk/>
          <pc:sldMk cId="0" sldId="271"/>
        </pc:sldMkLst>
        <pc:spChg chg="mod">
          <ac:chgData name="Inez Hillel" userId="807e568c-2205-4fd3-b989-00f97f5509c4" providerId="ADAL" clId="{B8B168B1-5D1F-44B8-A29B-4E9EA738324C}" dt="2024-10-16T14:01:35.793" v="412" actId="255"/>
          <ac:spMkLst>
            <pc:docMk/>
            <pc:sldMk cId="0" sldId="271"/>
            <ac:spMk id="2" creationId="{00000000-0000-0000-0000-000000000000}"/>
          </ac:spMkLst>
        </pc:spChg>
        <pc:spChg chg="del">
          <ac:chgData name="Inez Hillel" userId="807e568c-2205-4fd3-b989-00f97f5509c4" providerId="ADAL" clId="{B8B168B1-5D1F-44B8-A29B-4E9EA738324C}" dt="2024-10-16T13:35:51.015" v="199" actId="478"/>
          <ac:spMkLst>
            <pc:docMk/>
            <pc:sldMk cId="0" sldId="271"/>
            <ac:spMk id="3" creationId="{00000000-0000-0000-0000-000000000000}"/>
          </ac:spMkLst>
        </pc:spChg>
        <pc:spChg chg="del">
          <ac:chgData name="Inez Hillel" userId="807e568c-2205-4fd3-b989-00f97f5509c4" providerId="ADAL" clId="{B8B168B1-5D1F-44B8-A29B-4E9EA738324C}" dt="2024-10-16T13:35:55.458" v="201" actId="478"/>
          <ac:spMkLst>
            <pc:docMk/>
            <pc:sldMk cId="0" sldId="271"/>
            <ac:spMk id="4" creationId="{00000000-0000-0000-0000-000000000000}"/>
          </ac:spMkLst>
        </pc:spChg>
        <pc:spChg chg="del">
          <ac:chgData name="Inez Hillel" userId="807e568c-2205-4fd3-b989-00f97f5509c4" providerId="ADAL" clId="{B8B168B1-5D1F-44B8-A29B-4E9EA738324C}" dt="2024-10-16T13:35:41.550" v="195" actId="478"/>
          <ac:spMkLst>
            <pc:docMk/>
            <pc:sldMk cId="0" sldId="271"/>
            <ac:spMk id="5" creationId="{00000000-0000-0000-0000-000000000000}"/>
          </ac:spMkLst>
        </pc:spChg>
        <pc:spChg chg="del">
          <ac:chgData name="Inez Hillel" userId="807e568c-2205-4fd3-b989-00f97f5509c4" providerId="ADAL" clId="{B8B168B1-5D1F-44B8-A29B-4E9EA738324C}" dt="2024-10-16T13:35:45.529" v="197" actId="478"/>
          <ac:spMkLst>
            <pc:docMk/>
            <pc:sldMk cId="0" sldId="271"/>
            <ac:spMk id="9" creationId="{00000000-0000-0000-0000-000000000000}"/>
          </ac:spMkLst>
        </pc:spChg>
        <pc:spChg chg="del">
          <ac:chgData name="Inez Hillel" userId="807e568c-2205-4fd3-b989-00f97f5509c4" providerId="ADAL" clId="{B8B168B1-5D1F-44B8-A29B-4E9EA738324C}" dt="2024-10-16T13:35:44.623" v="196" actId="478"/>
          <ac:spMkLst>
            <pc:docMk/>
            <pc:sldMk cId="0" sldId="271"/>
            <ac:spMk id="10" creationId="{00000000-0000-0000-0000-000000000000}"/>
          </ac:spMkLst>
        </pc:spChg>
        <pc:spChg chg="del">
          <ac:chgData name="Inez Hillel" userId="807e568c-2205-4fd3-b989-00f97f5509c4" providerId="ADAL" clId="{B8B168B1-5D1F-44B8-A29B-4E9EA738324C}" dt="2024-10-16T13:35:37.347" v="192" actId="478"/>
          <ac:spMkLst>
            <pc:docMk/>
            <pc:sldMk cId="0" sldId="271"/>
            <ac:spMk id="11" creationId="{00000000-0000-0000-0000-000000000000}"/>
          </ac:spMkLst>
        </pc:spChg>
        <pc:spChg chg="del">
          <ac:chgData name="Inez Hillel" userId="807e568c-2205-4fd3-b989-00f97f5509c4" providerId="ADAL" clId="{B8B168B1-5D1F-44B8-A29B-4E9EA738324C}" dt="2024-10-16T13:35:40.452" v="194" actId="478"/>
          <ac:spMkLst>
            <pc:docMk/>
            <pc:sldMk cId="0" sldId="271"/>
            <ac:spMk id="13" creationId="{00000000-0000-0000-0000-000000000000}"/>
          </ac:spMkLst>
        </pc:spChg>
        <pc:spChg chg="del mod">
          <ac:chgData name="Inez Hillel" userId="807e568c-2205-4fd3-b989-00f97f5509c4" providerId="ADAL" clId="{B8B168B1-5D1F-44B8-A29B-4E9EA738324C}" dt="2024-10-16T13:36:10.093" v="213" actId="478"/>
          <ac:spMkLst>
            <pc:docMk/>
            <pc:sldMk cId="0" sldId="271"/>
            <ac:spMk id="20" creationId="{00000000-0000-0000-0000-000000000000}"/>
          </ac:spMkLst>
        </pc:spChg>
        <pc:spChg chg="del">
          <ac:chgData name="Inez Hillel" userId="807e568c-2205-4fd3-b989-00f97f5509c4" providerId="ADAL" clId="{B8B168B1-5D1F-44B8-A29B-4E9EA738324C}" dt="2024-10-16T13:36:05.875" v="211" actId="478"/>
          <ac:spMkLst>
            <pc:docMk/>
            <pc:sldMk cId="0" sldId="271"/>
            <ac:spMk id="22" creationId="{00000000-0000-0000-0000-000000000000}"/>
          </ac:spMkLst>
        </pc:spChg>
        <pc:spChg chg="del mod">
          <ac:chgData name="Inez Hillel" userId="807e568c-2205-4fd3-b989-00f97f5509c4" providerId="ADAL" clId="{B8B168B1-5D1F-44B8-A29B-4E9EA738324C}" dt="2024-10-16T13:36:04.267" v="209"/>
          <ac:spMkLst>
            <pc:docMk/>
            <pc:sldMk cId="0" sldId="271"/>
            <ac:spMk id="27" creationId="{00000000-0000-0000-0000-000000000000}"/>
          </ac:spMkLst>
        </pc:spChg>
        <pc:spChg chg="del">
          <ac:chgData name="Inez Hillel" userId="807e568c-2205-4fd3-b989-00f97f5509c4" providerId="ADAL" clId="{B8B168B1-5D1F-44B8-A29B-4E9EA738324C}" dt="2024-10-16T13:35:59.621" v="206" actId="478"/>
          <ac:spMkLst>
            <pc:docMk/>
            <pc:sldMk cId="0" sldId="271"/>
            <ac:spMk id="28" creationId="{00000000-0000-0000-0000-000000000000}"/>
          </ac:spMkLst>
        </pc:spChg>
        <pc:spChg chg="del">
          <ac:chgData name="Inez Hillel" userId="807e568c-2205-4fd3-b989-00f97f5509c4" providerId="ADAL" clId="{B8B168B1-5D1F-44B8-A29B-4E9EA738324C}" dt="2024-10-16T13:35:57.975" v="204" actId="478"/>
          <ac:spMkLst>
            <pc:docMk/>
            <pc:sldMk cId="0" sldId="271"/>
            <ac:spMk id="29" creationId="{00000000-0000-0000-0000-000000000000}"/>
          </ac:spMkLst>
        </pc:spChg>
        <pc:spChg chg="del">
          <ac:chgData name="Inez Hillel" userId="807e568c-2205-4fd3-b989-00f97f5509c4" providerId="ADAL" clId="{B8B168B1-5D1F-44B8-A29B-4E9EA738324C}" dt="2024-10-16T13:35:53.884" v="200" actId="478"/>
          <ac:spMkLst>
            <pc:docMk/>
            <pc:sldMk cId="0" sldId="271"/>
            <ac:spMk id="30" creationId="{00000000-0000-0000-0000-000000000000}"/>
          </ac:spMkLst>
        </pc:spChg>
        <pc:spChg chg="add del mod">
          <ac:chgData name="Inez Hillel" userId="807e568c-2205-4fd3-b989-00f97f5509c4" providerId="ADAL" clId="{B8B168B1-5D1F-44B8-A29B-4E9EA738324C}" dt="2024-10-16T13:36:37.794" v="218"/>
          <ac:spMkLst>
            <pc:docMk/>
            <pc:sldMk cId="0" sldId="271"/>
            <ac:spMk id="32" creationId="{73B198C3-3E78-A967-014F-AAE17383FBC4}"/>
          </ac:spMkLst>
        </pc:spChg>
        <pc:spChg chg="add mod">
          <ac:chgData name="Inez Hillel" userId="807e568c-2205-4fd3-b989-00f97f5509c4" providerId="ADAL" clId="{B8B168B1-5D1F-44B8-A29B-4E9EA738324C}" dt="2024-10-16T13:43:33.308" v="301" actId="1076"/>
          <ac:spMkLst>
            <pc:docMk/>
            <pc:sldMk cId="0" sldId="271"/>
            <ac:spMk id="34" creationId="{4DCEE17E-E6A7-C288-A839-D32CEB434E4C}"/>
          </ac:spMkLst>
        </pc:spChg>
        <pc:grpChg chg="del">
          <ac:chgData name="Inez Hillel" userId="807e568c-2205-4fd3-b989-00f97f5509c4" providerId="ADAL" clId="{B8B168B1-5D1F-44B8-A29B-4E9EA738324C}" dt="2024-10-16T13:35:39.615" v="193" actId="478"/>
          <ac:grpSpMkLst>
            <pc:docMk/>
            <pc:sldMk cId="0" sldId="271"/>
            <ac:grpSpMk id="6" creationId="{00000000-0000-0000-0000-000000000000}"/>
          </ac:grpSpMkLst>
        </pc:grpChg>
        <pc:grpChg chg="del">
          <ac:chgData name="Inez Hillel" userId="807e568c-2205-4fd3-b989-00f97f5509c4" providerId="ADAL" clId="{B8B168B1-5D1F-44B8-A29B-4E9EA738324C}" dt="2024-10-16T13:36:04.963" v="210" actId="478"/>
          <ac:grpSpMkLst>
            <pc:docMk/>
            <pc:sldMk cId="0" sldId="271"/>
            <ac:grpSpMk id="14" creationId="{00000000-0000-0000-0000-000000000000}"/>
          </ac:grpSpMkLst>
        </pc:grpChg>
        <pc:grpChg chg="del">
          <ac:chgData name="Inez Hillel" userId="807e568c-2205-4fd3-b989-00f97f5509c4" providerId="ADAL" clId="{B8B168B1-5D1F-44B8-A29B-4E9EA738324C}" dt="2024-10-16T13:35:57.147" v="203" actId="478"/>
          <ac:grpSpMkLst>
            <pc:docMk/>
            <pc:sldMk cId="0" sldId="271"/>
            <ac:grpSpMk id="23" creationId="{00000000-0000-0000-0000-000000000000}"/>
          </ac:grpSpMkLst>
        </pc:grpChg>
        <pc:graphicFrameChg chg="add mod">
          <ac:chgData name="Inez Hillel" userId="807e568c-2205-4fd3-b989-00f97f5509c4" providerId="ADAL" clId="{B8B168B1-5D1F-44B8-A29B-4E9EA738324C}" dt="2024-10-16T13:43:35.499" v="302" actId="14100"/>
          <ac:graphicFrameMkLst>
            <pc:docMk/>
            <pc:sldMk cId="0" sldId="271"/>
            <ac:graphicFrameMk id="33" creationId="{643CD48C-06A8-0E13-E104-C18662DDB8F7}"/>
          </ac:graphicFrameMkLst>
        </pc:graphicFrameChg>
        <pc:picChg chg="del">
          <ac:chgData name="Inez Hillel" userId="807e568c-2205-4fd3-b989-00f97f5509c4" providerId="ADAL" clId="{B8B168B1-5D1F-44B8-A29B-4E9EA738324C}" dt="2024-10-16T13:35:46.259" v="198" actId="478"/>
          <ac:picMkLst>
            <pc:docMk/>
            <pc:sldMk cId="0" sldId="271"/>
            <ac:picMk id="12" creationId="{00000000-0000-0000-0000-000000000000}"/>
          </ac:picMkLst>
        </pc:picChg>
        <pc:picChg chg="del">
          <ac:chgData name="Inez Hillel" userId="807e568c-2205-4fd3-b989-00f97f5509c4" providerId="ADAL" clId="{B8B168B1-5D1F-44B8-A29B-4E9EA738324C}" dt="2024-10-16T13:35:56.588" v="202" actId="478"/>
          <ac:picMkLst>
            <pc:docMk/>
            <pc:sldMk cId="0" sldId="271"/>
            <ac:picMk id="21" creationId="{00000000-0000-0000-0000-000000000000}"/>
          </ac:picMkLst>
        </pc:picChg>
        <pc:cxnChg chg="add mod">
          <ac:chgData name="Inez Hillel" userId="807e568c-2205-4fd3-b989-00f97f5509c4" providerId="ADAL" clId="{B8B168B1-5D1F-44B8-A29B-4E9EA738324C}" dt="2024-10-16T13:38:53.337" v="239" actId="14100"/>
          <ac:cxnSpMkLst>
            <pc:docMk/>
            <pc:sldMk cId="0" sldId="271"/>
            <ac:cxnSpMk id="35" creationId="{9B765A2D-1E2F-5756-4402-7B6C2018F51A}"/>
          </ac:cxnSpMkLst>
        </pc:cxnChg>
      </pc:sldChg>
      <pc:sldChg chg="addSp delSp modSp mod">
        <pc:chgData name="Inez Hillel" userId="807e568c-2205-4fd3-b989-00f97f5509c4" providerId="ADAL" clId="{B8B168B1-5D1F-44B8-A29B-4E9EA738324C}" dt="2024-10-16T14:01:32.194" v="411" actId="255"/>
        <pc:sldMkLst>
          <pc:docMk/>
          <pc:sldMk cId="0" sldId="272"/>
        </pc:sldMkLst>
        <pc:spChg chg="mod">
          <ac:chgData name="Inez Hillel" userId="807e568c-2205-4fd3-b989-00f97f5509c4" providerId="ADAL" clId="{B8B168B1-5D1F-44B8-A29B-4E9EA738324C}" dt="2024-10-16T14:01:32.194" v="411" actId="255"/>
          <ac:spMkLst>
            <pc:docMk/>
            <pc:sldMk cId="0" sldId="272"/>
            <ac:spMk id="2" creationId="{00000000-0000-0000-0000-000000000000}"/>
          </ac:spMkLst>
        </pc:spChg>
        <pc:spChg chg="del mod">
          <ac:chgData name="Inez Hillel" userId="807e568c-2205-4fd3-b989-00f97f5509c4" providerId="ADAL" clId="{B8B168B1-5D1F-44B8-A29B-4E9EA738324C}" dt="2024-10-16T13:38:04.800" v="228" actId="478"/>
          <ac:spMkLst>
            <pc:docMk/>
            <pc:sldMk cId="0" sldId="272"/>
            <ac:spMk id="7" creationId="{00000000-0000-0000-0000-000000000000}"/>
          </ac:spMkLst>
        </pc:spChg>
        <pc:spChg chg="del">
          <ac:chgData name="Inez Hillel" userId="807e568c-2205-4fd3-b989-00f97f5509c4" providerId="ADAL" clId="{B8B168B1-5D1F-44B8-A29B-4E9EA738324C}" dt="2024-10-16T13:38:04.800" v="228" actId="478"/>
          <ac:spMkLst>
            <pc:docMk/>
            <pc:sldMk cId="0" sldId="272"/>
            <ac:spMk id="9" creationId="{00000000-0000-0000-0000-000000000000}"/>
          </ac:spMkLst>
        </pc:spChg>
        <pc:spChg chg="del">
          <ac:chgData name="Inez Hillel" userId="807e568c-2205-4fd3-b989-00f97f5509c4" providerId="ADAL" clId="{B8B168B1-5D1F-44B8-A29B-4E9EA738324C}" dt="2024-10-16T13:37:58.657" v="225" actId="478"/>
          <ac:spMkLst>
            <pc:docMk/>
            <pc:sldMk cId="0" sldId="272"/>
            <ac:spMk id="10" creationId="{00000000-0000-0000-0000-000000000000}"/>
          </ac:spMkLst>
        </pc:spChg>
        <pc:grpChg chg="del">
          <ac:chgData name="Inez Hillel" userId="807e568c-2205-4fd3-b989-00f97f5509c4" providerId="ADAL" clId="{B8B168B1-5D1F-44B8-A29B-4E9EA738324C}" dt="2024-10-16T13:38:01.417" v="226" actId="478"/>
          <ac:grpSpMkLst>
            <pc:docMk/>
            <pc:sldMk cId="0" sldId="272"/>
            <ac:grpSpMk id="4" creationId="{00000000-0000-0000-0000-000000000000}"/>
          </ac:grpSpMkLst>
        </pc:grpChg>
        <pc:graphicFrameChg chg="add mod">
          <ac:chgData name="Inez Hillel" userId="807e568c-2205-4fd3-b989-00f97f5509c4" providerId="ADAL" clId="{B8B168B1-5D1F-44B8-A29B-4E9EA738324C}" dt="2024-10-16T13:43:27.168" v="300" actId="14100"/>
          <ac:graphicFrameMkLst>
            <pc:docMk/>
            <pc:sldMk cId="0" sldId="272"/>
            <ac:graphicFrameMk id="12" creationId="{D3441022-B2C3-0551-9164-7782AFFC3992}"/>
          </ac:graphicFrameMkLst>
        </pc:graphicFrameChg>
        <pc:picChg chg="del">
          <ac:chgData name="Inez Hillel" userId="807e568c-2205-4fd3-b989-00f97f5509c4" providerId="ADAL" clId="{B8B168B1-5D1F-44B8-A29B-4E9EA738324C}" dt="2024-10-16T13:38:05.933" v="229" actId="478"/>
          <ac:picMkLst>
            <pc:docMk/>
            <pc:sldMk cId="0" sldId="272"/>
            <ac:picMk id="8" creationId="{00000000-0000-0000-0000-000000000000}"/>
          </ac:picMkLst>
        </pc:picChg>
      </pc:sldChg>
      <pc:sldChg chg="del">
        <pc:chgData name="Inez Hillel" userId="807e568c-2205-4fd3-b989-00f97f5509c4" providerId="ADAL" clId="{B8B168B1-5D1F-44B8-A29B-4E9EA738324C}" dt="2024-10-16T14:09:26.953" v="499" actId="2696"/>
        <pc:sldMkLst>
          <pc:docMk/>
          <pc:sldMk cId="0" sldId="273"/>
        </pc:sldMkLst>
      </pc:sldChg>
      <pc:sldChg chg="modSp mod ord">
        <pc:chgData name="Inez Hillel" userId="807e568c-2205-4fd3-b989-00f97f5509c4" providerId="ADAL" clId="{B8B168B1-5D1F-44B8-A29B-4E9EA738324C}" dt="2024-10-15T20:39:05.122" v="89" actId="179"/>
        <pc:sldMkLst>
          <pc:docMk/>
          <pc:sldMk cId="0" sldId="274"/>
        </pc:sldMkLst>
        <pc:spChg chg="mod">
          <ac:chgData name="Inez Hillel" userId="807e568c-2205-4fd3-b989-00f97f5509c4" providerId="ADAL" clId="{B8B168B1-5D1F-44B8-A29B-4E9EA738324C}" dt="2024-10-15T20:39:05.122" v="89" actId="179"/>
          <ac:spMkLst>
            <pc:docMk/>
            <pc:sldMk cId="0" sldId="274"/>
            <ac:spMk id="2" creationId="{00000000-0000-0000-0000-000000000000}"/>
          </ac:spMkLst>
        </pc:spChg>
      </pc:sldChg>
      <pc:sldChg chg="del">
        <pc:chgData name="Inez Hillel" userId="807e568c-2205-4fd3-b989-00f97f5509c4" providerId="ADAL" clId="{B8B168B1-5D1F-44B8-A29B-4E9EA738324C}" dt="2024-10-16T14:09:29.041" v="500" actId="2696"/>
        <pc:sldMkLst>
          <pc:docMk/>
          <pc:sldMk cId="0" sldId="275"/>
        </pc:sldMkLst>
      </pc:sldChg>
      <pc:sldChg chg="modSp add mod">
        <pc:chgData name="Inez Hillel" userId="807e568c-2205-4fd3-b989-00f97f5509c4" providerId="ADAL" clId="{B8B168B1-5D1F-44B8-A29B-4E9EA738324C}" dt="2024-10-15T20:40:36.824" v="142" actId="179"/>
        <pc:sldMkLst>
          <pc:docMk/>
          <pc:sldMk cId="2265158079" sldId="276"/>
        </pc:sldMkLst>
        <pc:spChg chg="mod">
          <ac:chgData name="Inez Hillel" userId="807e568c-2205-4fd3-b989-00f97f5509c4" providerId="ADAL" clId="{B8B168B1-5D1F-44B8-A29B-4E9EA738324C}" dt="2024-10-15T20:40:36.824" v="142" actId="179"/>
          <ac:spMkLst>
            <pc:docMk/>
            <pc:sldMk cId="2265158079" sldId="276"/>
            <ac:spMk id="2" creationId="{D82DE1DD-C554-ED75-7F76-5AE1F936D39E}"/>
          </ac:spMkLst>
        </pc:spChg>
      </pc:sldChg>
      <pc:sldChg chg="addSp delSp modSp add mod">
        <pc:chgData name="Inez Hillel" userId="807e568c-2205-4fd3-b989-00f97f5509c4" providerId="ADAL" clId="{B8B168B1-5D1F-44B8-A29B-4E9EA738324C}" dt="2024-10-16T14:01:27.456" v="410" actId="255"/>
        <pc:sldMkLst>
          <pc:docMk/>
          <pc:sldMk cId="2630024006" sldId="277"/>
        </pc:sldMkLst>
        <pc:spChg chg="mod">
          <ac:chgData name="Inez Hillel" userId="807e568c-2205-4fd3-b989-00f97f5509c4" providerId="ADAL" clId="{B8B168B1-5D1F-44B8-A29B-4E9EA738324C}" dt="2024-10-16T14:01:27.456" v="410" actId="255"/>
          <ac:spMkLst>
            <pc:docMk/>
            <pc:sldMk cId="2630024006" sldId="277"/>
            <ac:spMk id="2" creationId="{550D0FD0-735D-47B6-FF11-B9281F9D8423}"/>
          </ac:spMkLst>
        </pc:spChg>
        <pc:spChg chg="mod">
          <ac:chgData name="Inez Hillel" userId="807e568c-2205-4fd3-b989-00f97f5509c4" providerId="ADAL" clId="{B8B168B1-5D1F-44B8-A29B-4E9EA738324C}" dt="2024-10-16T13:43:10.833" v="295" actId="1076"/>
          <ac:spMkLst>
            <pc:docMk/>
            <pc:sldMk cId="2630024006" sldId="277"/>
            <ac:spMk id="3" creationId="{E88FE327-4792-DD27-3A9D-36B6E1079C7A}"/>
          </ac:spMkLst>
        </pc:spChg>
        <pc:spChg chg="add mod">
          <ac:chgData name="Inez Hillel" userId="807e568c-2205-4fd3-b989-00f97f5509c4" providerId="ADAL" clId="{B8B168B1-5D1F-44B8-A29B-4E9EA738324C}" dt="2024-10-16T13:40:37.425" v="262" actId="1076"/>
          <ac:spMkLst>
            <pc:docMk/>
            <pc:sldMk cId="2630024006" sldId="277"/>
            <ac:spMk id="5" creationId="{1B00F68A-FB9D-577F-B34A-ECF41ABCEEAA}"/>
          </ac:spMkLst>
        </pc:spChg>
        <pc:spChg chg="add mod">
          <ac:chgData name="Inez Hillel" userId="807e568c-2205-4fd3-b989-00f97f5509c4" providerId="ADAL" clId="{B8B168B1-5D1F-44B8-A29B-4E9EA738324C}" dt="2024-10-16T13:43:18.701" v="298" actId="1076"/>
          <ac:spMkLst>
            <pc:docMk/>
            <pc:sldMk cId="2630024006" sldId="277"/>
            <ac:spMk id="7" creationId="{2C299732-DFFA-3D33-7ACD-D247509CA6DC}"/>
          </ac:spMkLst>
        </pc:spChg>
        <pc:graphicFrameChg chg="add mod">
          <ac:chgData name="Inez Hillel" userId="807e568c-2205-4fd3-b989-00f97f5509c4" providerId="ADAL" clId="{B8B168B1-5D1F-44B8-A29B-4E9EA738324C}" dt="2024-10-16T13:43:21.393" v="299" actId="14100"/>
          <ac:graphicFrameMkLst>
            <pc:docMk/>
            <pc:sldMk cId="2630024006" sldId="277"/>
            <ac:graphicFrameMk id="4" creationId="{58D36011-2D0C-96C4-2C78-EDC15E9BAE7D}"/>
          </ac:graphicFrameMkLst>
        </pc:graphicFrameChg>
        <pc:graphicFrameChg chg="add mod">
          <ac:chgData name="Inez Hillel" userId="807e568c-2205-4fd3-b989-00f97f5509c4" providerId="ADAL" clId="{B8B168B1-5D1F-44B8-A29B-4E9EA738324C}" dt="2024-10-16T13:43:15.198" v="297" actId="14100"/>
          <ac:graphicFrameMkLst>
            <pc:docMk/>
            <pc:sldMk cId="2630024006" sldId="277"/>
            <ac:graphicFrameMk id="8" creationId="{EF5A5F61-3616-9A6B-9F09-9DA0C951097B}"/>
          </ac:graphicFrameMkLst>
        </pc:graphicFrameChg>
        <pc:graphicFrameChg chg="del">
          <ac:chgData name="Inez Hillel" userId="807e568c-2205-4fd3-b989-00f97f5509c4" providerId="ADAL" clId="{B8B168B1-5D1F-44B8-A29B-4E9EA738324C}" dt="2024-10-16T13:39:52.399" v="248" actId="478"/>
          <ac:graphicFrameMkLst>
            <pc:docMk/>
            <pc:sldMk cId="2630024006" sldId="277"/>
            <ac:graphicFrameMk id="12" creationId="{EA3A0ED6-0A3E-D950-2C27-C35A97C45A7C}"/>
          </ac:graphicFrameMkLst>
        </pc:graphicFrameChg>
      </pc:sldChg>
      <pc:sldChg chg="addSp delSp modSp add mod">
        <pc:chgData name="Inez Hillel" userId="807e568c-2205-4fd3-b989-00f97f5509c4" providerId="ADAL" clId="{B8B168B1-5D1F-44B8-A29B-4E9EA738324C}" dt="2024-10-16T14:01:22.700" v="409" actId="255"/>
        <pc:sldMkLst>
          <pc:docMk/>
          <pc:sldMk cId="3266562056" sldId="278"/>
        </pc:sldMkLst>
        <pc:spChg chg="mod">
          <ac:chgData name="Inez Hillel" userId="807e568c-2205-4fd3-b989-00f97f5509c4" providerId="ADAL" clId="{B8B168B1-5D1F-44B8-A29B-4E9EA738324C}" dt="2024-10-16T14:01:22.700" v="409" actId="255"/>
          <ac:spMkLst>
            <pc:docMk/>
            <pc:sldMk cId="3266562056" sldId="278"/>
            <ac:spMk id="2" creationId="{9BBBEE5E-664A-382F-1D20-FE1487028777}"/>
          </ac:spMkLst>
        </pc:spChg>
        <pc:spChg chg="mod">
          <ac:chgData name="Inez Hillel" userId="807e568c-2205-4fd3-b989-00f97f5509c4" providerId="ADAL" clId="{B8B168B1-5D1F-44B8-A29B-4E9EA738324C}" dt="2024-10-16T13:43:02.930" v="294" actId="1076"/>
          <ac:spMkLst>
            <pc:docMk/>
            <pc:sldMk cId="3266562056" sldId="278"/>
            <ac:spMk id="3" creationId="{BEA453BD-F4D8-601E-3A97-6C4080259884}"/>
          </ac:spMkLst>
        </pc:spChg>
        <pc:graphicFrameChg chg="add del mod">
          <ac:chgData name="Inez Hillel" userId="807e568c-2205-4fd3-b989-00f97f5509c4" providerId="ADAL" clId="{B8B168B1-5D1F-44B8-A29B-4E9EA738324C}" dt="2024-10-16T13:42:24.372" v="283" actId="21"/>
          <ac:graphicFrameMkLst>
            <pc:docMk/>
            <pc:sldMk cId="3266562056" sldId="278"/>
            <ac:graphicFrameMk id="4" creationId="{4A5BA31A-7739-78E9-C18E-0A2CCCDA670B}"/>
          </ac:graphicFrameMkLst>
        </pc:graphicFrameChg>
        <pc:graphicFrameChg chg="add mod">
          <ac:chgData name="Inez Hillel" userId="807e568c-2205-4fd3-b989-00f97f5509c4" providerId="ADAL" clId="{B8B168B1-5D1F-44B8-A29B-4E9EA738324C}" dt="2024-10-16T13:43:00.856" v="293" actId="1076"/>
          <ac:graphicFrameMkLst>
            <pc:docMk/>
            <pc:sldMk cId="3266562056" sldId="278"/>
            <ac:graphicFrameMk id="5" creationId="{4A5BA31A-7739-78E9-C18E-0A2CCCDA670B}"/>
          </ac:graphicFrameMkLst>
        </pc:graphicFrameChg>
        <pc:graphicFrameChg chg="del">
          <ac:chgData name="Inez Hillel" userId="807e568c-2205-4fd3-b989-00f97f5509c4" providerId="ADAL" clId="{B8B168B1-5D1F-44B8-A29B-4E9EA738324C}" dt="2024-10-16T13:42:11.728" v="278" actId="478"/>
          <ac:graphicFrameMkLst>
            <pc:docMk/>
            <pc:sldMk cId="3266562056" sldId="278"/>
            <ac:graphicFrameMk id="12" creationId="{0AC827DE-C0EB-EBEA-1C06-647411D63875}"/>
          </ac:graphicFrameMkLst>
        </pc:graphicFrameChg>
      </pc:sldChg>
      <pc:sldChg chg="addSp delSp modSp add mod">
        <pc:chgData name="Inez Hillel" userId="807e568c-2205-4fd3-b989-00f97f5509c4" providerId="ADAL" clId="{B8B168B1-5D1F-44B8-A29B-4E9EA738324C}" dt="2024-10-16T13:48:00.157" v="339" actId="1076"/>
        <pc:sldMkLst>
          <pc:docMk/>
          <pc:sldMk cId="1347227124" sldId="279"/>
        </pc:sldMkLst>
        <pc:spChg chg="mod">
          <ac:chgData name="Inez Hillel" userId="807e568c-2205-4fd3-b989-00f97f5509c4" providerId="ADAL" clId="{B8B168B1-5D1F-44B8-A29B-4E9EA738324C}" dt="2024-10-16T13:47:56.839" v="338" actId="1076"/>
          <ac:spMkLst>
            <pc:docMk/>
            <pc:sldMk cId="1347227124" sldId="279"/>
            <ac:spMk id="2" creationId="{EEFC85B2-EF0D-2736-2253-B1BC4B3A7BD7}"/>
          </ac:spMkLst>
        </pc:spChg>
        <pc:spChg chg="add mod">
          <ac:chgData name="Inez Hillel" userId="807e568c-2205-4fd3-b989-00f97f5509c4" providerId="ADAL" clId="{B8B168B1-5D1F-44B8-A29B-4E9EA738324C}" dt="2024-10-16T13:47:07.626" v="329" actId="1076"/>
          <ac:spMkLst>
            <pc:docMk/>
            <pc:sldMk cId="1347227124" sldId="279"/>
            <ac:spMk id="5" creationId="{91CBC897-8143-A52C-0850-A7599BABD29E}"/>
          </ac:spMkLst>
        </pc:spChg>
        <pc:graphicFrameChg chg="add mod modGraphic">
          <ac:chgData name="Inez Hillel" userId="807e568c-2205-4fd3-b989-00f97f5509c4" providerId="ADAL" clId="{B8B168B1-5D1F-44B8-A29B-4E9EA738324C}" dt="2024-10-16T13:48:00.157" v="339" actId="1076"/>
          <ac:graphicFrameMkLst>
            <pc:docMk/>
            <pc:sldMk cId="1347227124" sldId="279"/>
            <ac:graphicFrameMk id="4" creationId="{42168546-05C1-6201-7882-22B2CF624DF9}"/>
          </ac:graphicFrameMkLst>
        </pc:graphicFrameChg>
        <pc:graphicFrameChg chg="del">
          <ac:chgData name="Inez Hillel" userId="807e568c-2205-4fd3-b989-00f97f5509c4" providerId="ADAL" clId="{B8B168B1-5D1F-44B8-A29B-4E9EA738324C}" dt="2024-10-16T13:45:59.042" v="315" actId="478"/>
          <ac:graphicFrameMkLst>
            <pc:docMk/>
            <pc:sldMk cId="1347227124" sldId="279"/>
            <ac:graphicFrameMk id="12" creationId="{089387DA-DF03-EBBA-1FA3-F386489BC5FD}"/>
          </ac:graphicFrameMkLst>
        </pc:graphicFrameChg>
      </pc:sldChg>
      <pc:sldChg chg="addSp delSp modSp add mod">
        <pc:chgData name="Inez Hillel" userId="807e568c-2205-4fd3-b989-00f97f5509c4" providerId="ADAL" clId="{B8B168B1-5D1F-44B8-A29B-4E9EA738324C}" dt="2024-10-16T13:51:18.085" v="359" actId="255"/>
        <pc:sldMkLst>
          <pc:docMk/>
          <pc:sldMk cId="128520620" sldId="280"/>
        </pc:sldMkLst>
        <pc:spChg chg="mod">
          <ac:chgData name="Inez Hillel" userId="807e568c-2205-4fd3-b989-00f97f5509c4" providerId="ADAL" clId="{B8B168B1-5D1F-44B8-A29B-4E9EA738324C}" dt="2024-10-16T13:47:47.665" v="336" actId="255"/>
          <ac:spMkLst>
            <pc:docMk/>
            <pc:sldMk cId="128520620" sldId="280"/>
            <ac:spMk id="2" creationId="{2B4F171D-2CD4-937C-BE30-8D59BC1E853D}"/>
          </ac:spMkLst>
        </pc:spChg>
        <pc:spChg chg="mod">
          <ac:chgData name="Inez Hillel" userId="807e568c-2205-4fd3-b989-00f97f5509c4" providerId="ADAL" clId="{B8B168B1-5D1F-44B8-A29B-4E9EA738324C}" dt="2024-10-16T13:51:18.085" v="359" actId="255"/>
          <ac:spMkLst>
            <pc:docMk/>
            <pc:sldMk cId="128520620" sldId="280"/>
            <ac:spMk id="5" creationId="{DA1D7CCD-1B99-6AC9-8DA3-0BA1A26CEA6F}"/>
          </ac:spMkLst>
        </pc:spChg>
        <pc:spChg chg="add mod">
          <ac:chgData name="Inez Hillel" userId="807e568c-2205-4fd3-b989-00f97f5509c4" providerId="ADAL" clId="{B8B168B1-5D1F-44B8-A29B-4E9EA738324C}" dt="2024-10-16T13:49:00.799" v="348" actId="255"/>
          <ac:spMkLst>
            <pc:docMk/>
            <pc:sldMk cId="128520620" sldId="280"/>
            <ac:spMk id="7" creationId="{C0150940-8C79-7739-101C-9DA2E4070F7C}"/>
          </ac:spMkLst>
        </pc:spChg>
        <pc:spChg chg="add mod">
          <ac:chgData name="Inez Hillel" userId="807e568c-2205-4fd3-b989-00f97f5509c4" providerId="ADAL" clId="{B8B168B1-5D1F-44B8-A29B-4E9EA738324C}" dt="2024-10-16T13:49:19.098" v="351" actId="255"/>
          <ac:spMkLst>
            <pc:docMk/>
            <pc:sldMk cId="128520620" sldId="280"/>
            <ac:spMk id="9" creationId="{C4B9F04A-7023-5080-3E61-BCD7660ACD41}"/>
          </ac:spMkLst>
        </pc:spChg>
        <pc:graphicFrameChg chg="del modGraphic">
          <ac:chgData name="Inez Hillel" userId="807e568c-2205-4fd3-b989-00f97f5509c4" providerId="ADAL" clId="{B8B168B1-5D1F-44B8-A29B-4E9EA738324C}" dt="2024-10-16T13:48:21.834" v="342" actId="478"/>
          <ac:graphicFrameMkLst>
            <pc:docMk/>
            <pc:sldMk cId="128520620" sldId="280"/>
            <ac:graphicFrameMk id="4" creationId="{F8E04FB5-9ED4-B957-5BA6-0EF5FD57FB95}"/>
          </ac:graphicFrameMkLst>
        </pc:graphicFrameChg>
        <pc:graphicFrameChg chg="add mod">
          <ac:chgData name="Inez Hillel" userId="807e568c-2205-4fd3-b989-00f97f5509c4" providerId="ADAL" clId="{B8B168B1-5D1F-44B8-A29B-4E9EA738324C}" dt="2024-10-16T13:48:48.247" v="345" actId="1076"/>
          <ac:graphicFrameMkLst>
            <pc:docMk/>
            <pc:sldMk cId="128520620" sldId="280"/>
            <ac:graphicFrameMk id="6" creationId="{3401090D-49C3-FBB0-8E67-D4704CA1A17C}"/>
          </ac:graphicFrameMkLst>
        </pc:graphicFrameChg>
        <pc:graphicFrameChg chg="add mod">
          <ac:chgData name="Inez Hillel" userId="807e568c-2205-4fd3-b989-00f97f5509c4" providerId="ADAL" clId="{B8B168B1-5D1F-44B8-A29B-4E9EA738324C}" dt="2024-10-16T13:49:28.631" v="353" actId="1076"/>
          <ac:graphicFrameMkLst>
            <pc:docMk/>
            <pc:sldMk cId="128520620" sldId="280"/>
            <ac:graphicFrameMk id="10" creationId="{DC005AD3-070C-5D74-C7DA-F79A345999B1}"/>
          </ac:graphicFrameMkLst>
        </pc:graphicFrameChg>
      </pc:sldChg>
      <pc:sldChg chg="addSp delSp modSp add mod ord">
        <pc:chgData name="Inez Hillel" userId="807e568c-2205-4fd3-b989-00f97f5509c4" providerId="ADAL" clId="{B8B168B1-5D1F-44B8-A29B-4E9EA738324C}" dt="2024-10-16T14:01:12.412" v="408" actId="255"/>
        <pc:sldMkLst>
          <pc:docMk/>
          <pc:sldMk cId="697308506" sldId="281"/>
        </pc:sldMkLst>
        <pc:spChg chg="mod">
          <ac:chgData name="Inez Hillel" userId="807e568c-2205-4fd3-b989-00f97f5509c4" providerId="ADAL" clId="{B8B168B1-5D1F-44B8-A29B-4E9EA738324C}" dt="2024-10-16T14:01:12.412" v="408" actId="255"/>
          <ac:spMkLst>
            <pc:docMk/>
            <pc:sldMk cId="697308506" sldId="281"/>
            <ac:spMk id="2" creationId="{89BD358A-0C27-A6D1-E32C-92B6082FE5FB}"/>
          </ac:spMkLst>
        </pc:spChg>
        <pc:spChg chg="mod">
          <ac:chgData name="Inez Hillel" userId="807e568c-2205-4fd3-b989-00f97f5509c4" providerId="ADAL" clId="{B8B168B1-5D1F-44B8-A29B-4E9EA738324C}" dt="2024-10-16T13:54:49.906" v="385" actId="255"/>
          <ac:spMkLst>
            <pc:docMk/>
            <pc:sldMk cId="697308506" sldId="281"/>
            <ac:spMk id="3" creationId="{8B74F21B-2ED7-8195-59C8-3D067BEAAFFC}"/>
          </ac:spMkLst>
        </pc:spChg>
        <pc:spChg chg="add">
          <ac:chgData name="Inez Hillel" userId="807e568c-2205-4fd3-b989-00f97f5509c4" providerId="ADAL" clId="{B8B168B1-5D1F-44B8-A29B-4E9EA738324C}" dt="2024-10-16T13:52:06.290" v="365"/>
          <ac:spMkLst>
            <pc:docMk/>
            <pc:sldMk cId="697308506" sldId="281"/>
            <ac:spMk id="4" creationId="{97F92615-9166-BAC5-4069-B7DBC311C3E1}"/>
          </ac:spMkLst>
        </pc:spChg>
        <pc:spChg chg="add">
          <ac:chgData name="Inez Hillel" userId="807e568c-2205-4fd3-b989-00f97f5509c4" providerId="ADAL" clId="{B8B168B1-5D1F-44B8-A29B-4E9EA738324C}" dt="2024-10-16T13:52:06.290" v="365"/>
          <ac:spMkLst>
            <pc:docMk/>
            <pc:sldMk cId="697308506" sldId="281"/>
            <ac:spMk id="6" creationId="{53E2175A-8D31-D31D-5EA6-3992EF127629}"/>
          </ac:spMkLst>
        </pc:spChg>
        <pc:spChg chg="add mod">
          <ac:chgData name="Inez Hillel" userId="807e568c-2205-4fd3-b989-00f97f5509c4" providerId="ADAL" clId="{B8B168B1-5D1F-44B8-A29B-4E9EA738324C}" dt="2024-10-16T13:52:19.977" v="368" actId="1076"/>
          <ac:spMkLst>
            <pc:docMk/>
            <pc:sldMk cId="697308506" sldId="281"/>
            <ac:spMk id="7" creationId="{E716D49F-A4BB-99C0-2D61-E4C9CC8C505C}"/>
          </ac:spMkLst>
        </pc:spChg>
        <pc:spChg chg="add mod">
          <ac:chgData name="Inez Hillel" userId="807e568c-2205-4fd3-b989-00f97f5509c4" providerId="ADAL" clId="{B8B168B1-5D1F-44B8-A29B-4E9EA738324C}" dt="2024-10-16T13:52:41.849" v="372" actId="1076"/>
          <ac:spMkLst>
            <pc:docMk/>
            <pc:sldMk cId="697308506" sldId="281"/>
            <ac:spMk id="9" creationId="{2B8E75AC-D5A2-4BC8-348C-0A6F3EC63720}"/>
          </ac:spMkLst>
        </pc:spChg>
        <pc:spChg chg="add">
          <ac:chgData name="Inez Hillel" userId="807e568c-2205-4fd3-b989-00f97f5509c4" providerId="ADAL" clId="{B8B168B1-5D1F-44B8-A29B-4E9EA738324C}" dt="2024-10-16T13:53:19.707" v="375"/>
          <ac:spMkLst>
            <pc:docMk/>
            <pc:sldMk cId="697308506" sldId="281"/>
            <ac:spMk id="13" creationId="{81E5ED1A-8A69-2CB4-B3AE-A1FD3864D4C4}"/>
          </ac:spMkLst>
        </pc:spChg>
        <pc:spChg chg="add mod">
          <ac:chgData name="Inez Hillel" userId="807e568c-2205-4fd3-b989-00f97f5509c4" providerId="ADAL" clId="{B8B168B1-5D1F-44B8-A29B-4E9EA738324C}" dt="2024-10-16T13:53:40.410" v="380" actId="1076"/>
          <ac:spMkLst>
            <pc:docMk/>
            <pc:sldMk cId="697308506" sldId="281"/>
            <ac:spMk id="15" creationId="{DFF59787-D315-9C70-2933-42D0F4905F61}"/>
          </ac:spMkLst>
        </pc:spChg>
        <pc:spChg chg="add mod">
          <ac:chgData name="Inez Hillel" userId="807e568c-2205-4fd3-b989-00f97f5509c4" providerId="ADAL" clId="{B8B168B1-5D1F-44B8-A29B-4E9EA738324C}" dt="2024-10-16T13:53:33.781" v="379"/>
          <ac:spMkLst>
            <pc:docMk/>
            <pc:sldMk cId="697308506" sldId="281"/>
            <ac:spMk id="16" creationId="{392A697A-49AA-28E9-F607-9EF851E54EBD}"/>
          </ac:spMkLst>
        </pc:spChg>
        <pc:spChg chg="add mod">
          <ac:chgData name="Inez Hillel" userId="807e568c-2205-4fd3-b989-00f97f5509c4" providerId="ADAL" clId="{B8B168B1-5D1F-44B8-A29B-4E9EA738324C}" dt="2024-10-16T13:53:33.781" v="379"/>
          <ac:spMkLst>
            <pc:docMk/>
            <pc:sldMk cId="697308506" sldId="281"/>
            <ac:spMk id="18" creationId="{20CF9240-43ED-A50D-BC5B-7B8A86ED950C}"/>
          </ac:spMkLst>
        </pc:spChg>
        <pc:graphicFrameChg chg="add mod">
          <ac:chgData name="Inez Hillel" userId="807e568c-2205-4fd3-b989-00f97f5509c4" providerId="ADAL" clId="{B8B168B1-5D1F-44B8-A29B-4E9EA738324C}" dt="2024-10-16T13:53:02.912" v="374" actId="1076"/>
          <ac:graphicFrameMkLst>
            <pc:docMk/>
            <pc:sldMk cId="697308506" sldId="281"/>
            <ac:graphicFrameMk id="10" creationId="{29522D2C-A64E-4B9F-7C46-688677E4082B}"/>
          </ac:graphicFrameMkLst>
        </pc:graphicFrameChg>
        <pc:graphicFrameChg chg="del">
          <ac:chgData name="Inez Hillel" userId="807e568c-2205-4fd3-b989-00f97f5509c4" providerId="ADAL" clId="{B8B168B1-5D1F-44B8-A29B-4E9EA738324C}" dt="2024-10-16T13:52:04.981" v="364" actId="478"/>
          <ac:graphicFrameMkLst>
            <pc:docMk/>
            <pc:sldMk cId="697308506" sldId="281"/>
            <ac:graphicFrameMk id="12" creationId="{F9471188-6971-7DCA-F251-BF86A3AAC204}"/>
          </ac:graphicFrameMkLst>
        </pc:graphicFrameChg>
        <pc:graphicFrameChg chg="add mod">
          <ac:chgData name="Inez Hillel" userId="807e568c-2205-4fd3-b989-00f97f5509c4" providerId="ADAL" clId="{B8B168B1-5D1F-44B8-A29B-4E9EA738324C}" dt="2024-10-16T13:53:49.582" v="382" actId="1076"/>
          <ac:graphicFrameMkLst>
            <pc:docMk/>
            <pc:sldMk cId="697308506" sldId="281"/>
            <ac:graphicFrameMk id="19" creationId="{C2D54ECF-9E9C-B44B-B19C-D30A38607B56}"/>
          </ac:graphicFrameMkLst>
        </pc:graphicFrameChg>
        <pc:cxnChg chg="add">
          <ac:chgData name="Inez Hillel" userId="807e568c-2205-4fd3-b989-00f97f5509c4" providerId="ADAL" clId="{B8B168B1-5D1F-44B8-A29B-4E9EA738324C}" dt="2024-10-16T13:52:06.290" v="365"/>
          <ac:cxnSpMkLst>
            <pc:docMk/>
            <pc:sldMk cId="697308506" sldId="281"/>
            <ac:cxnSpMk id="5" creationId="{EAC79031-EEFA-AEC2-AF1A-9A0450F94B49}"/>
          </ac:cxnSpMkLst>
        </pc:cxnChg>
        <pc:cxnChg chg="add del mod">
          <ac:chgData name="Inez Hillel" userId="807e568c-2205-4fd3-b989-00f97f5509c4" providerId="ADAL" clId="{B8B168B1-5D1F-44B8-A29B-4E9EA738324C}" dt="2024-10-16T13:52:22.350" v="369" actId="478"/>
          <ac:cxnSpMkLst>
            <pc:docMk/>
            <pc:sldMk cId="697308506" sldId="281"/>
            <ac:cxnSpMk id="8" creationId="{148DAB26-23FB-85D0-77FE-F726EA352E46}"/>
          </ac:cxnSpMkLst>
        </pc:cxnChg>
        <pc:cxnChg chg="add del">
          <ac:chgData name="Inez Hillel" userId="807e568c-2205-4fd3-b989-00f97f5509c4" providerId="ADAL" clId="{B8B168B1-5D1F-44B8-A29B-4E9EA738324C}" dt="2024-10-16T13:53:23.615" v="376" actId="478"/>
          <ac:cxnSpMkLst>
            <pc:docMk/>
            <pc:sldMk cId="697308506" sldId="281"/>
            <ac:cxnSpMk id="14" creationId="{0C44E0AF-F9DA-CA17-EF9B-0310CA56A046}"/>
          </ac:cxnSpMkLst>
        </pc:cxnChg>
        <pc:cxnChg chg="add mod">
          <ac:chgData name="Inez Hillel" userId="807e568c-2205-4fd3-b989-00f97f5509c4" providerId="ADAL" clId="{B8B168B1-5D1F-44B8-A29B-4E9EA738324C}" dt="2024-10-16T13:53:33.781" v="379"/>
          <ac:cxnSpMkLst>
            <pc:docMk/>
            <pc:sldMk cId="697308506" sldId="281"/>
            <ac:cxnSpMk id="17" creationId="{2B628632-DEE0-5711-D93D-AB6748A0F9B5}"/>
          </ac:cxnSpMkLst>
        </pc:cxnChg>
      </pc:sldChg>
      <pc:sldChg chg="addSp delSp modSp add mod ord">
        <pc:chgData name="Inez Hillel" userId="807e568c-2205-4fd3-b989-00f97f5509c4" providerId="ADAL" clId="{B8B168B1-5D1F-44B8-A29B-4E9EA738324C}" dt="2024-10-16T14:03:00.609" v="427" actId="14100"/>
        <pc:sldMkLst>
          <pc:docMk/>
          <pc:sldMk cId="4150710611" sldId="282"/>
        </pc:sldMkLst>
        <pc:spChg chg="mod">
          <ac:chgData name="Inez Hillel" userId="807e568c-2205-4fd3-b989-00f97f5509c4" providerId="ADAL" clId="{B8B168B1-5D1F-44B8-A29B-4E9EA738324C}" dt="2024-10-16T14:00:59.778" v="406" actId="255"/>
          <ac:spMkLst>
            <pc:docMk/>
            <pc:sldMk cId="4150710611" sldId="282"/>
            <ac:spMk id="2" creationId="{061AE1B4-4209-CECF-29DD-F79F20DF0393}"/>
          </ac:spMkLst>
        </pc:spChg>
        <pc:spChg chg="mod">
          <ac:chgData name="Inez Hillel" userId="807e568c-2205-4fd3-b989-00f97f5509c4" providerId="ADAL" clId="{B8B168B1-5D1F-44B8-A29B-4E9EA738324C}" dt="2024-10-16T14:02:54.958" v="425" actId="1076"/>
          <ac:spMkLst>
            <pc:docMk/>
            <pc:sldMk cId="4150710611" sldId="282"/>
            <ac:spMk id="3" creationId="{01A104FF-4A2F-A501-ED86-CA47016A876A}"/>
          </ac:spMkLst>
        </pc:spChg>
        <pc:spChg chg="del">
          <ac:chgData name="Inez Hillel" userId="807e568c-2205-4fd3-b989-00f97f5509c4" providerId="ADAL" clId="{B8B168B1-5D1F-44B8-A29B-4E9EA738324C}" dt="2024-10-16T13:55:41.602" v="394" actId="478"/>
          <ac:spMkLst>
            <pc:docMk/>
            <pc:sldMk cId="4150710611" sldId="282"/>
            <ac:spMk id="5" creationId="{EEBFEF76-FFB0-AC20-2EFF-5AD390094507}"/>
          </ac:spMkLst>
        </pc:spChg>
        <pc:graphicFrameChg chg="del modGraphic">
          <ac:chgData name="Inez Hillel" userId="807e568c-2205-4fd3-b989-00f97f5509c4" providerId="ADAL" clId="{B8B168B1-5D1F-44B8-A29B-4E9EA738324C}" dt="2024-10-16T13:55:33.244" v="391" actId="478"/>
          <ac:graphicFrameMkLst>
            <pc:docMk/>
            <pc:sldMk cId="4150710611" sldId="282"/>
            <ac:graphicFrameMk id="4" creationId="{3F2E9F41-AA6E-B361-DDC2-B53D9ED4A4FC}"/>
          </ac:graphicFrameMkLst>
        </pc:graphicFrameChg>
        <pc:graphicFrameChg chg="add mod modGraphic">
          <ac:chgData name="Inez Hillel" userId="807e568c-2205-4fd3-b989-00f97f5509c4" providerId="ADAL" clId="{B8B168B1-5D1F-44B8-A29B-4E9EA738324C}" dt="2024-10-16T14:03:00.609" v="427" actId="14100"/>
          <ac:graphicFrameMkLst>
            <pc:docMk/>
            <pc:sldMk cId="4150710611" sldId="282"/>
            <ac:graphicFrameMk id="6" creationId="{57B6DDFC-9CAD-3B0A-70CB-4CFCC19B6694}"/>
          </ac:graphicFrameMkLst>
        </pc:graphicFrameChg>
      </pc:sldChg>
      <pc:sldChg chg="addSp delSp modSp add mod">
        <pc:chgData name="Inez Hillel" userId="807e568c-2205-4fd3-b989-00f97f5509c4" providerId="ADAL" clId="{B8B168B1-5D1F-44B8-A29B-4E9EA738324C}" dt="2024-10-16T14:02:45.495" v="424" actId="14100"/>
        <pc:sldMkLst>
          <pc:docMk/>
          <pc:sldMk cId="4280170114" sldId="283"/>
        </pc:sldMkLst>
        <pc:spChg chg="mod">
          <ac:chgData name="Inez Hillel" userId="807e568c-2205-4fd3-b989-00f97f5509c4" providerId="ADAL" clId="{B8B168B1-5D1F-44B8-A29B-4E9EA738324C}" dt="2024-10-16T14:00:54.792" v="405" actId="255"/>
          <ac:spMkLst>
            <pc:docMk/>
            <pc:sldMk cId="4280170114" sldId="283"/>
            <ac:spMk id="2" creationId="{9A7317B4-0D50-E21D-5A64-89004A716B63}"/>
          </ac:spMkLst>
        </pc:spChg>
        <pc:spChg chg="mod">
          <ac:chgData name="Inez Hillel" userId="807e568c-2205-4fd3-b989-00f97f5509c4" providerId="ADAL" clId="{B8B168B1-5D1F-44B8-A29B-4E9EA738324C}" dt="2024-10-16T14:02:43.605" v="423" actId="1076"/>
          <ac:spMkLst>
            <pc:docMk/>
            <pc:sldMk cId="4280170114" sldId="283"/>
            <ac:spMk id="3" creationId="{21270075-F24C-49E8-D7D6-7A9826DC8F4C}"/>
          </ac:spMkLst>
        </pc:spChg>
        <pc:graphicFrameChg chg="add mod modGraphic">
          <ac:chgData name="Inez Hillel" userId="807e568c-2205-4fd3-b989-00f97f5509c4" providerId="ADAL" clId="{B8B168B1-5D1F-44B8-A29B-4E9EA738324C}" dt="2024-10-16T14:02:45.495" v="424" actId="14100"/>
          <ac:graphicFrameMkLst>
            <pc:docMk/>
            <pc:sldMk cId="4280170114" sldId="283"/>
            <ac:graphicFrameMk id="4" creationId="{310FCCDF-3169-5F9B-D06C-A962759627C2}"/>
          </ac:graphicFrameMkLst>
        </pc:graphicFrameChg>
        <pc:graphicFrameChg chg="del">
          <ac:chgData name="Inez Hillel" userId="807e568c-2205-4fd3-b989-00f97f5509c4" providerId="ADAL" clId="{B8B168B1-5D1F-44B8-A29B-4E9EA738324C}" dt="2024-10-16T14:02:13.661" v="415" actId="478"/>
          <ac:graphicFrameMkLst>
            <pc:docMk/>
            <pc:sldMk cId="4280170114" sldId="283"/>
            <ac:graphicFrameMk id="6" creationId="{12B86EB5-0A77-2B27-E78E-48C6583A528B}"/>
          </ac:graphicFrameMkLst>
        </pc:graphicFrameChg>
      </pc:sldChg>
      <pc:sldChg chg="addSp delSp modSp add mod">
        <pc:chgData name="Inez Hillel" userId="807e568c-2205-4fd3-b989-00f97f5509c4" providerId="ADAL" clId="{B8B168B1-5D1F-44B8-A29B-4E9EA738324C}" dt="2024-10-16T14:04:47.834" v="436" actId="1076"/>
        <pc:sldMkLst>
          <pc:docMk/>
          <pc:sldMk cId="2760567259" sldId="284"/>
        </pc:sldMkLst>
        <pc:spChg chg="mod">
          <ac:chgData name="Inez Hillel" userId="807e568c-2205-4fd3-b989-00f97f5509c4" providerId="ADAL" clId="{B8B168B1-5D1F-44B8-A29B-4E9EA738324C}" dt="2024-10-16T14:04:26.810" v="429"/>
          <ac:spMkLst>
            <pc:docMk/>
            <pc:sldMk cId="2760567259" sldId="284"/>
            <ac:spMk id="2" creationId="{B096EA29-7C94-00C9-2243-C5412C0377B9}"/>
          </ac:spMkLst>
        </pc:spChg>
        <pc:spChg chg="mod">
          <ac:chgData name="Inez Hillel" userId="807e568c-2205-4fd3-b989-00f97f5509c4" providerId="ADAL" clId="{B8B168B1-5D1F-44B8-A29B-4E9EA738324C}" dt="2024-10-16T14:04:47.834" v="436" actId="1076"/>
          <ac:spMkLst>
            <pc:docMk/>
            <pc:sldMk cId="2760567259" sldId="284"/>
            <ac:spMk id="3" creationId="{A154AB6F-BAEF-4FC9-0162-6B8A7CB83485}"/>
          </ac:spMkLst>
        </pc:spChg>
        <pc:graphicFrameChg chg="del modGraphic">
          <ac:chgData name="Inez Hillel" userId="807e568c-2205-4fd3-b989-00f97f5509c4" providerId="ADAL" clId="{B8B168B1-5D1F-44B8-A29B-4E9EA738324C}" dt="2024-10-16T14:04:34.298" v="431" actId="478"/>
          <ac:graphicFrameMkLst>
            <pc:docMk/>
            <pc:sldMk cId="2760567259" sldId="284"/>
            <ac:graphicFrameMk id="4" creationId="{0C2BF6AB-DD1A-E25F-2FD2-58BF752717C4}"/>
          </ac:graphicFrameMkLst>
        </pc:graphicFrameChg>
        <pc:graphicFrameChg chg="add mod">
          <ac:chgData name="Inez Hillel" userId="807e568c-2205-4fd3-b989-00f97f5509c4" providerId="ADAL" clId="{B8B168B1-5D1F-44B8-A29B-4E9EA738324C}" dt="2024-10-16T14:04:38.961" v="434" actId="14100"/>
          <ac:graphicFrameMkLst>
            <pc:docMk/>
            <pc:sldMk cId="2760567259" sldId="284"/>
            <ac:graphicFrameMk id="5" creationId="{B05AF824-DE46-CA92-BF4D-8B9B9A5F10DA}"/>
          </ac:graphicFrameMkLst>
        </pc:graphicFrameChg>
      </pc:sldChg>
      <pc:sldChg chg="addSp delSp modSp add mod">
        <pc:chgData name="Inez Hillel" userId="807e568c-2205-4fd3-b989-00f97f5509c4" providerId="ADAL" clId="{B8B168B1-5D1F-44B8-A29B-4E9EA738324C}" dt="2024-10-16T14:06:35.387" v="465" actId="14100"/>
        <pc:sldMkLst>
          <pc:docMk/>
          <pc:sldMk cId="1030696016" sldId="285"/>
        </pc:sldMkLst>
        <pc:spChg chg="mod">
          <ac:chgData name="Inez Hillel" userId="807e568c-2205-4fd3-b989-00f97f5509c4" providerId="ADAL" clId="{B8B168B1-5D1F-44B8-A29B-4E9EA738324C}" dt="2024-10-16T14:05:07.312" v="438"/>
          <ac:spMkLst>
            <pc:docMk/>
            <pc:sldMk cId="1030696016" sldId="285"/>
            <ac:spMk id="2" creationId="{B7C30BD5-7643-6697-F4D0-B595C7A09E53}"/>
          </ac:spMkLst>
        </pc:spChg>
        <pc:spChg chg="mod">
          <ac:chgData name="Inez Hillel" userId="807e568c-2205-4fd3-b989-00f97f5509c4" providerId="ADAL" clId="{B8B168B1-5D1F-44B8-A29B-4E9EA738324C}" dt="2024-10-16T14:06:29.635" v="462" actId="1076"/>
          <ac:spMkLst>
            <pc:docMk/>
            <pc:sldMk cId="1030696016" sldId="285"/>
            <ac:spMk id="3" creationId="{CE092ED8-E95C-9020-F97E-CB9C2DB6388C}"/>
          </ac:spMkLst>
        </pc:spChg>
        <pc:spChg chg="add mod">
          <ac:chgData name="Inez Hillel" userId="807e568c-2205-4fd3-b989-00f97f5509c4" providerId="ADAL" clId="{B8B168B1-5D1F-44B8-A29B-4E9EA738324C}" dt="2024-10-16T14:05:24.042" v="444" actId="1076"/>
          <ac:spMkLst>
            <pc:docMk/>
            <pc:sldMk cId="1030696016" sldId="285"/>
            <ac:spMk id="6" creationId="{52B3CE98-4498-0B46-7933-E9EAE14432D5}"/>
          </ac:spMkLst>
        </pc:spChg>
        <pc:spChg chg="add mod">
          <ac:chgData name="Inez Hillel" userId="807e568c-2205-4fd3-b989-00f97f5509c4" providerId="ADAL" clId="{B8B168B1-5D1F-44B8-A29B-4E9EA738324C}" dt="2024-10-16T14:06:33.614" v="464" actId="1076"/>
          <ac:spMkLst>
            <pc:docMk/>
            <pc:sldMk cId="1030696016" sldId="285"/>
            <ac:spMk id="9" creationId="{CB5865DD-B3B6-E57E-8DEE-70A2891633CD}"/>
          </ac:spMkLst>
        </pc:spChg>
        <pc:graphicFrameChg chg="del mod">
          <ac:chgData name="Inez Hillel" userId="807e568c-2205-4fd3-b989-00f97f5509c4" providerId="ADAL" clId="{B8B168B1-5D1F-44B8-A29B-4E9EA738324C}" dt="2024-10-16T14:05:31.109" v="445" actId="478"/>
          <ac:graphicFrameMkLst>
            <pc:docMk/>
            <pc:sldMk cId="1030696016" sldId="285"/>
            <ac:graphicFrameMk id="5" creationId="{5205C5D4-715F-9289-BFCE-F76996E5A7F2}"/>
          </ac:graphicFrameMkLst>
        </pc:graphicFrameChg>
        <pc:graphicFrameChg chg="add mod">
          <ac:chgData name="Inez Hillel" userId="807e568c-2205-4fd3-b989-00f97f5509c4" providerId="ADAL" clId="{B8B168B1-5D1F-44B8-A29B-4E9EA738324C}" dt="2024-10-16T14:06:35.387" v="465" actId="14100"/>
          <ac:graphicFrameMkLst>
            <pc:docMk/>
            <pc:sldMk cId="1030696016" sldId="285"/>
            <ac:graphicFrameMk id="7" creationId="{279CC18B-AAB2-6BA4-FE5B-B3D28E9EF1B5}"/>
          </ac:graphicFrameMkLst>
        </pc:graphicFrameChg>
        <pc:graphicFrameChg chg="add mod">
          <ac:chgData name="Inez Hillel" userId="807e568c-2205-4fd3-b989-00f97f5509c4" providerId="ADAL" clId="{B8B168B1-5D1F-44B8-A29B-4E9EA738324C}" dt="2024-10-16T14:06:31.647" v="463" actId="1076"/>
          <ac:graphicFrameMkLst>
            <pc:docMk/>
            <pc:sldMk cId="1030696016" sldId="285"/>
            <ac:graphicFrameMk id="10" creationId="{E9CB49AB-4004-462D-0A7B-43C1FB439B6C}"/>
          </ac:graphicFrameMkLst>
        </pc:graphicFrameChg>
      </pc:sldChg>
      <pc:sldChg chg="addSp delSp modSp add mod">
        <pc:chgData name="Inez Hillel" userId="807e568c-2205-4fd3-b989-00f97f5509c4" providerId="ADAL" clId="{B8B168B1-5D1F-44B8-A29B-4E9EA738324C}" dt="2024-10-16T14:09:12.354" v="498" actId="1076"/>
        <pc:sldMkLst>
          <pc:docMk/>
          <pc:sldMk cId="1033785363" sldId="286"/>
        </pc:sldMkLst>
        <pc:spChg chg="mod">
          <ac:chgData name="Inez Hillel" userId="807e568c-2205-4fd3-b989-00f97f5509c4" providerId="ADAL" clId="{B8B168B1-5D1F-44B8-A29B-4E9EA738324C}" dt="2024-10-16T14:07:23.761" v="467"/>
          <ac:spMkLst>
            <pc:docMk/>
            <pc:sldMk cId="1033785363" sldId="286"/>
            <ac:spMk id="2" creationId="{77C2C13F-62D5-551E-49F3-90C4E1FC4394}"/>
          </ac:spMkLst>
        </pc:spChg>
        <pc:spChg chg="mod">
          <ac:chgData name="Inez Hillel" userId="807e568c-2205-4fd3-b989-00f97f5509c4" providerId="ADAL" clId="{B8B168B1-5D1F-44B8-A29B-4E9EA738324C}" dt="2024-10-16T14:09:07.918" v="497" actId="1076"/>
          <ac:spMkLst>
            <pc:docMk/>
            <pc:sldMk cId="1033785363" sldId="286"/>
            <ac:spMk id="3" creationId="{32063699-E8F1-031E-F560-0FF61671C6C6}"/>
          </ac:spMkLst>
        </pc:spChg>
        <pc:spChg chg="add mod">
          <ac:chgData name="Inez Hillel" userId="807e568c-2205-4fd3-b989-00f97f5509c4" providerId="ADAL" clId="{B8B168B1-5D1F-44B8-A29B-4E9EA738324C}" dt="2024-10-16T14:09:12.354" v="498" actId="1076"/>
          <ac:spMkLst>
            <pc:docMk/>
            <pc:sldMk cId="1033785363" sldId="286"/>
            <ac:spMk id="8" creationId="{D9F0B2EC-CE6C-E206-3E00-37798EF803E2}"/>
          </ac:spMkLst>
        </pc:spChg>
        <pc:spChg chg="del mod">
          <ac:chgData name="Inez Hillel" userId="807e568c-2205-4fd3-b989-00f97f5509c4" providerId="ADAL" clId="{B8B168B1-5D1F-44B8-A29B-4E9EA738324C}" dt="2024-10-16T14:07:46.617" v="476" actId="478"/>
          <ac:spMkLst>
            <pc:docMk/>
            <pc:sldMk cId="1033785363" sldId="286"/>
            <ac:spMk id="9" creationId="{E94F2372-F99F-B8DF-4F79-BFEA68DE1C60}"/>
          </ac:spMkLst>
        </pc:spChg>
        <pc:spChg chg="add mod">
          <ac:chgData name="Inez Hillel" userId="807e568c-2205-4fd3-b989-00f97f5509c4" providerId="ADAL" clId="{B8B168B1-5D1F-44B8-A29B-4E9EA738324C}" dt="2024-10-16T14:08:36.479" v="487" actId="14100"/>
          <ac:spMkLst>
            <pc:docMk/>
            <pc:sldMk cId="1033785363" sldId="286"/>
            <ac:spMk id="13" creationId="{175096AA-ACC4-DEE4-AE4A-1CE1600EFFA7}"/>
          </ac:spMkLst>
        </pc:spChg>
        <pc:graphicFrameChg chg="add mod">
          <ac:chgData name="Inez Hillel" userId="807e568c-2205-4fd3-b989-00f97f5509c4" providerId="ADAL" clId="{B8B168B1-5D1F-44B8-A29B-4E9EA738324C}" dt="2024-10-16T14:08:24.143" v="484" actId="1076"/>
          <ac:graphicFrameMkLst>
            <pc:docMk/>
            <pc:sldMk cId="1033785363" sldId="286"/>
            <ac:graphicFrameMk id="4" creationId="{1D001840-883E-13B5-1E0A-DD685F5B56A0}"/>
          </ac:graphicFrameMkLst>
        </pc:graphicFrameChg>
        <pc:graphicFrameChg chg="del">
          <ac:chgData name="Inez Hillel" userId="807e568c-2205-4fd3-b989-00f97f5509c4" providerId="ADAL" clId="{B8B168B1-5D1F-44B8-A29B-4E9EA738324C}" dt="2024-10-16T14:07:28.934" v="468" actId="478"/>
          <ac:graphicFrameMkLst>
            <pc:docMk/>
            <pc:sldMk cId="1033785363" sldId="286"/>
            <ac:graphicFrameMk id="7" creationId="{9C4DA6EF-22DB-0A57-27D1-9EC9512F7D4E}"/>
          </ac:graphicFrameMkLst>
        </pc:graphicFrameChg>
        <pc:graphicFrameChg chg="del">
          <ac:chgData name="Inez Hillel" userId="807e568c-2205-4fd3-b989-00f97f5509c4" providerId="ADAL" clId="{B8B168B1-5D1F-44B8-A29B-4E9EA738324C}" dt="2024-10-16T14:08:15.196" v="481" actId="478"/>
          <ac:graphicFrameMkLst>
            <pc:docMk/>
            <pc:sldMk cId="1033785363" sldId="286"/>
            <ac:graphicFrameMk id="10" creationId="{6291F691-F4CF-3E4B-3611-97BF21F7F836}"/>
          </ac:graphicFrameMkLst>
        </pc:graphicFrameChg>
        <pc:graphicFrameChg chg="add mod modGraphic">
          <ac:chgData name="Inez Hillel" userId="807e568c-2205-4fd3-b989-00f97f5509c4" providerId="ADAL" clId="{B8B168B1-5D1F-44B8-A29B-4E9EA738324C}" dt="2024-10-16T14:08:49.031" v="492" actId="14100"/>
          <ac:graphicFrameMkLst>
            <pc:docMk/>
            <pc:sldMk cId="1033785363" sldId="286"/>
            <ac:graphicFrameMk id="14" creationId="{A5898885-9054-7073-2CB3-BAEDE2664387}"/>
          </ac:graphicFrameMkLst>
        </pc:graphicFrameChg>
      </pc:sldChg>
    </pc:docChg>
  </pc:docChgLst>
</pc:chgInfo>
</file>

<file path=ppt/charts/_rels/chart1.xml.rels><?xml version="1.0" encoding="UTF-8" standalone="yes"?>
<Relationships xmlns="http://schemas.openxmlformats.org/package/2006/relationships"><Relationship Id="rId3" Type="http://schemas.openxmlformats.org/officeDocument/2006/relationships/oleObject" Target="https://cslsottawa-my.sharepoint.com/personal/inezhillel_cslsottawa_onmicrosoft_com/Documents/CSLS%20Master%20Folder/Administrative%20Stuff/Ali/Manufacturing/Charts%20and%20tables_Manufacturing.xlsx" TargetMode="External"/><Relationship Id="rId2" Type="http://schemas.microsoft.com/office/2011/relationships/chartColorStyle" Target="colors1.xml"/><Relationship Id="rId1" Type="http://schemas.microsoft.com/office/2011/relationships/chartStyle" Target="style1.xml"/></Relationships>
</file>

<file path=ppt/charts/_rels/chart2.xml.rels><?xml version="1.0" encoding="UTF-8" standalone="yes"?>
<Relationships xmlns="http://schemas.openxmlformats.org/package/2006/relationships"><Relationship Id="rId3" Type="http://schemas.openxmlformats.org/officeDocument/2006/relationships/oleObject" Target="https://cslsottawa-my.sharepoint.com/personal/inezhillel_cslsottawa_onmicrosoft_com/Documents/CSLS%20Master%20Folder/Administrative%20Stuff/Ali/Manufacturing/Charts%20and%20tables_Manufacturing.xlsx" TargetMode="External"/><Relationship Id="rId2" Type="http://schemas.microsoft.com/office/2011/relationships/chartColorStyle" Target="colors2.xml"/><Relationship Id="rId1" Type="http://schemas.microsoft.com/office/2011/relationships/chartStyle" Target="style2.xml"/></Relationships>
</file>

<file path=ppt/charts/_rels/chart3.xml.rels><?xml version="1.0" encoding="UTF-8" standalone="yes"?>
<Relationships xmlns="http://schemas.openxmlformats.org/package/2006/relationships"><Relationship Id="rId3" Type="http://schemas.openxmlformats.org/officeDocument/2006/relationships/oleObject" Target="https://cslsottawa-my.sharepoint.com/personal/inezhillel_cslsottawa_onmicrosoft_com/Documents/CSLS%20Master%20Folder/Administrative%20Stuff/Ali/Manufacturing/Charts%20and%20tables_Manufacturing.xlsx" TargetMode="External"/><Relationship Id="rId2" Type="http://schemas.microsoft.com/office/2011/relationships/chartColorStyle" Target="colors3.xml"/><Relationship Id="rId1" Type="http://schemas.microsoft.com/office/2011/relationships/chartStyle" Target="style3.xml"/></Relationships>
</file>

<file path=ppt/charts/_rels/chart4.xml.rels><?xml version="1.0" encoding="UTF-8" standalone="yes"?>
<Relationships xmlns="http://schemas.openxmlformats.org/package/2006/relationships"><Relationship Id="rId3" Type="http://schemas.openxmlformats.org/officeDocument/2006/relationships/oleObject" Target="https://cslsottawa-my.sharepoint.com/personal/inezhillel_cslsottawa_onmicrosoft_com/Documents/CSLS%20Master%20Folder/Administrative%20Stuff/Ali/Manufacturing/Charts%20and%20tables_Manufacturing.xlsx" TargetMode="External"/><Relationship Id="rId2" Type="http://schemas.microsoft.com/office/2011/relationships/chartColorStyle" Target="colors4.xml"/><Relationship Id="rId1" Type="http://schemas.microsoft.com/office/2011/relationships/chartStyle" Target="style4.xml"/><Relationship Id="rId4" Type="http://schemas.openxmlformats.org/officeDocument/2006/relationships/chartUserShapes" Target="../drawings/drawing1.xml"/></Relationships>
</file>

<file path=ppt/charts/_rels/chart5.xml.rels><?xml version="1.0" encoding="UTF-8" standalone="yes"?>
<Relationships xmlns="http://schemas.openxmlformats.org/package/2006/relationships"><Relationship Id="rId3" Type="http://schemas.openxmlformats.org/officeDocument/2006/relationships/oleObject" Target="https://cslsottawa-my.sharepoint.com/personal/inezhillel_cslsottawa_onmicrosoft_com/Documents/CSLS%20Master%20Folder/Administrative%20Stuff/Ali/Manufacturing/Charts%20and%20tables_Manufacturing.xlsx" TargetMode="External"/><Relationship Id="rId2" Type="http://schemas.microsoft.com/office/2011/relationships/chartColorStyle" Target="colors5.xml"/><Relationship Id="rId1" Type="http://schemas.microsoft.com/office/2011/relationships/chartStyle" Target="style5.xml"/></Relationships>
</file>

<file path=ppt/charts/_rels/chart6.xml.rels><?xml version="1.0" encoding="UTF-8" standalone="yes"?>
<Relationships xmlns="http://schemas.openxmlformats.org/package/2006/relationships"><Relationship Id="rId3" Type="http://schemas.openxmlformats.org/officeDocument/2006/relationships/oleObject" Target="https://cslsottawa-my.sharepoint.com/personal/inezhillel_cslsottawa_onmicrosoft_com/Documents/CSLS%20Master%20Folder/Administrative%20Stuff/Ali/Manufacturing/Charts%20and%20tables_Manufacturing.xlsx" TargetMode="External"/><Relationship Id="rId2" Type="http://schemas.microsoft.com/office/2011/relationships/chartColorStyle" Target="colors6.xml"/><Relationship Id="rId1" Type="http://schemas.microsoft.com/office/2011/relationships/chartStyle" Target="style6.xml"/></Relationships>
</file>

<file path=ppt/charts/_rels/chart7.xml.rels><?xml version="1.0" encoding="UTF-8" standalone="yes"?>
<Relationships xmlns="http://schemas.openxmlformats.org/package/2006/relationships"><Relationship Id="rId3" Type="http://schemas.openxmlformats.org/officeDocument/2006/relationships/oleObject" Target="https://cslsottawa-my.sharepoint.com/personal/inezhillel_cslsottawa_onmicrosoft_com/Documents/CSLS%20Master%20Folder/Administrative%20Stuff/Ali/Manufacturing/Charts%20and%20tables_Manufacturing.xlsx" TargetMode="External"/><Relationship Id="rId2" Type="http://schemas.microsoft.com/office/2011/relationships/chartColorStyle" Target="colors7.xml"/><Relationship Id="rId1" Type="http://schemas.microsoft.com/office/2011/relationships/chartStyle" Target="style7.xml"/></Relationships>
</file>

<file path=ppt/charts/_rels/chart8.xml.rels><?xml version="1.0" encoding="UTF-8" standalone="yes"?>
<Relationships xmlns="http://schemas.openxmlformats.org/package/2006/relationships"><Relationship Id="rId3" Type="http://schemas.openxmlformats.org/officeDocument/2006/relationships/oleObject" Target="https://cslsottawa-my.sharepoint.com/personal/inezhillel_cslsottawa_onmicrosoft_com/Documents/CSLS%20Master%20Folder/Administrative%20Stuff/Ali/Manufacturing/Charts%20and%20tables_Manufacturing.xlsx" TargetMode="External"/><Relationship Id="rId2" Type="http://schemas.microsoft.com/office/2011/relationships/chartColorStyle" Target="colors8.xml"/><Relationship Id="rId1" Type="http://schemas.microsoft.com/office/2011/relationships/chartStyle" Target="style8.xml"/><Relationship Id="rId4" Type="http://schemas.openxmlformats.org/officeDocument/2006/relationships/chartUserShapes" Target="../drawings/drawing2.xml"/></Relationships>
</file>

<file path=ppt/charts/_rels/chart9.xml.rels><?xml version="1.0" encoding="UTF-8" standalone="yes"?>
<Relationships xmlns="http://schemas.openxmlformats.org/package/2006/relationships"><Relationship Id="rId3" Type="http://schemas.openxmlformats.org/officeDocument/2006/relationships/oleObject" Target="https://cslsottawa-my.sharepoint.com/personal/inezhillel_cslsottawa_onmicrosoft_com/Documents/CSLS%20Master%20Folder/Administrative%20Stuff/Ali/Manufacturing/Charts%20and%20tables_Manufacturing.xlsx" TargetMode="External"/><Relationship Id="rId2" Type="http://schemas.microsoft.com/office/2011/relationships/chartColorStyle" Target="colors9.xml"/><Relationship Id="rId1" Type="http://schemas.microsoft.com/office/2011/relationships/chartStyle" Target="style9.xml"/><Relationship Id="rId4" Type="http://schemas.openxmlformats.org/officeDocument/2006/relationships/chartUserShapes" Target="../drawings/drawing3.xml"/></Relationships>
</file>

<file path=ppt/charts/_rels/chart10.xml.rels><?xml version="1.0" encoding="UTF-8" standalone="yes"?>
<Relationships xmlns="http://schemas.openxmlformats.org/package/2006/relationships"><Relationship Id="rId3" Type="http://schemas.openxmlformats.org/officeDocument/2006/relationships/oleObject" Target="https://cslsottawa-my.sharepoint.com/personal/inezhillel_cslsottawa_onmicrosoft_com/Documents/CSLS%20Master%20Folder/Administrative%20Stuff/Ali/Manufacturing/Charts%20and%20tables_Manufacturing.xlsx" TargetMode="External"/><Relationship Id="rId2" Type="http://schemas.microsoft.com/office/2011/relationships/chartColorStyle" Target="colors10.xml"/><Relationship Id="rId1" Type="http://schemas.microsoft.com/office/2011/relationships/chartStyle" Target="style10.xml"/></Relationships>
</file>

<file path=ppt/charts/_rels/chart11.xml.rels><?xml version="1.0" encoding="UTF-8" standalone="yes"?>
<Relationships xmlns="http://schemas.openxmlformats.org/package/2006/relationships"><Relationship Id="rId3" Type="http://schemas.openxmlformats.org/officeDocument/2006/relationships/oleObject" Target="https://cslsottawa-my.sharepoint.com/personal/inezhillel_cslsottawa_onmicrosoft_com/Documents/CSLS%20Master%20Folder/Administrative%20Stuff/Ali/Manufacturing/R&amp;D%20in%20House.csv" TargetMode="External"/><Relationship Id="rId2" Type="http://schemas.microsoft.com/office/2011/relationships/chartColorStyle" Target="colors11.xml"/><Relationship Id="rId1" Type="http://schemas.microsoft.com/office/2011/relationships/chartStyle" Target="style11.xml"/></Relationships>
</file>

<file path=ppt/charts/_rels/chart12.xml.rels><?xml version="1.0" encoding="UTF-8" standalone="yes"?>
<Relationships xmlns="http://schemas.openxmlformats.org/package/2006/relationships"><Relationship Id="rId3" Type="http://schemas.openxmlformats.org/officeDocument/2006/relationships/oleObject" Target="https://cslsottawa-my.sharepoint.com/personal/inezhillel_cslsottawa_onmicrosoft_com/Documents/CSLS%20Master%20Folder/Administrative%20Stuff/Ali/Manufacturing/R&amp;D%20in%20House.csv" TargetMode="External"/><Relationship Id="rId2" Type="http://schemas.microsoft.com/office/2011/relationships/chartColorStyle" Target="colors12.xml"/><Relationship Id="rId1" Type="http://schemas.microsoft.com/office/2011/relationships/chartStyle" Target="style12.xml"/></Relationships>
</file>

<file path=ppt/charts/_rels/chart13.xml.rels><?xml version="1.0" encoding="UTF-8" standalone="yes"?>
<Relationships xmlns="http://schemas.openxmlformats.org/package/2006/relationships"><Relationship Id="rId3" Type="http://schemas.openxmlformats.org/officeDocument/2006/relationships/oleObject" Target="https://cslsottawa-my.sharepoint.com/personal/inezhillel_cslsottawa_onmicrosoft_com/Documents/CSLS%20Master%20Folder/Administrative%20Stuff/Ali/Business%20sector/Unit%20labour%20cost.xlsx" TargetMode="External"/><Relationship Id="rId2" Type="http://schemas.microsoft.com/office/2011/relationships/chartColorStyle" Target="colors13.xml"/><Relationship Id="rId1" Type="http://schemas.microsoft.com/office/2011/relationships/chartStyle" Target="style13.xml"/></Relationships>
</file>

<file path=ppt/charts/chart1.xml><?xml version="1.0" encoding="utf-8"?>
<c:chartSpace xmlns:c="http://schemas.openxmlformats.org/drawingml/2006/chart" xmlns:a="http://schemas.openxmlformats.org/drawingml/2006/main" xmlns:r="http://schemas.openxmlformats.org/officeDocument/2006/relationships" xmlns:c16r2="http://schemas.microsoft.com/office/drawing/2015/06/chart">
  <c:date1904 val="0"/>
  <c:lang val="en-US"/>
  <c:roundedCorners val="0"/>
  <mc:AlternateContent xmlns:mc="http://schemas.openxmlformats.org/markup-compatibility/2006">
    <mc:Choice xmlns:c14="http://schemas.microsoft.com/office/drawing/2007/8/2/chart" Requires="c14">
      <c14:style val="102"/>
    </mc:Choice>
    <mc:Fallback>
      <c:style val="2"/>
    </mc:Fallback>
  </mc:AlternateContent>
  <c:chart>
    <c:autoTitleDeleted val="1"/>
    <c:plotArea>
      <c:layout/>
      <c:lineChart>
        <c:grouping val="standard"/>
        <c:varyColors val="0"/>
        <c:ser>
          <c:idx val="0"/>
          <c:order val="0"/>
          <c:tx>
            <c:strRef>
              <c:f>'[Charts and tables_Manufacturing.xlsx]Output, Hours and Prod'!$A$10</c:f>
              <c:strCache>
                <c:ptCount val="1"/>
                <c:pt idx="0">
                  <c:v>Hours worked for all jobs </c:v>
                </c:pt>
              </c:strCache>
            </c:strRef>
          </c:tx>
          <c:spPr>
            <a:ln w="28575" cap="rnd">
              <a:solidFill>
                <a:schemeClr val="accent1"/>
              </a:solidFill>
              <a:round/>
            </a:ln>
            <a:effectLst/>
          </c:spPr>
          <c:marker>
            <c:symbol val="none"/>
          </c:marker>
          <c:dLbls>
            <c:dLbl>
              <c:idx val="14"/>
              <c:layout>
                <c:manualLayout>
                  <c:x val="-0.19703262390609663"/>
                  <c:y val="0.11349509045744283"/>
                </c:manualLayout>
              </c:layout>
              <c:tx>
                <c:rich>
                  <a:bodyPr/>
                  <a:lstStyle/>
                  <a:p>
                    <a:r>
                      <a:rPr lang="en-US"/>
                      <a:t>2000-2014:</a:t>
                    </a:r>
                    <a:r>
                      <a:rPr lang="en-US" baseline="0"/>
                      <a:t> -2.03 %</a:t>
                    </a:r>
                    <a:endParaRPr lang="en-US"/>
                  </a:p>
                </c:rich>
              </c:tx>
              <c:dLblPos val="r"/>
              <c:showLegendKey val="0"/>
              <c:showVal val="1"/>
              <c:showCatName val="0"/>
              <c:showSerName val="0"/>
              <c:showPercent val="0"/>
              <c:showBubbleSize val="0"/>
              <c:extLst>
                <c:ext xmlns:c15="http://schemas.microsoft.com/office/drawing/2012/chart" uri="{CE6537A1-D6FC-4f65-9D91-7224C49458BB}">
                  <c15:showDataLabelsRange val="0"/>
                </c:ext>
                <c:ext xmlns:c16="http://schemas.microsoft.com/office/drawing/2014/chart" uri="{C3380CC4-5D6E-409C-BE32-E72D297353CC}">
                  <c16:uniqueId val="{00000000-9AA3-4A7A-B46D-8B3071E69EF9}"/>
                </c:ext>
              </c:extLst>
            </c:dLbl>
            <c:dLbl>
              <c:idx val="23"/>
              <c:layout>
                <c:manualLayout>
                  <c:x val="-8.8416459547331124E-3"/>
                  <c:y val="0.13212454888451444"/>
                </c:manualLayout>
              </c:layout>
              <c:tx>
                <c:rich>
                  <a:bodyPr rot="0" spcFirstLastPara="1" vertOverflow="ellipsis" vert="horz" wrap="square" lIns="38100" tIns="19050" rIns="38100" bIns="19050" anchor="ctr" anchorCtr="0">
                    <a:noAutofit/>
                  </a:bodyPr>
                  <a:lstStyle/>
                  <a:p>
                    <a:pPr marL="0" marR="0" lvl="0" indent="0" algn="ctr" defTabSz="914400" rtl="0" eaLnBrk="1" fontAlgn="auto" latinLnBrk="0" hangingPunct="1">
                      <a:lnSpc>
                        <a:spcPct val="100000"/>
                      </a:lnSpc>
                      <a:spcBef>
                        <a:spcPts val="0"/>
                      </a:spcBef>
                      <a:spcAft>
                        <a:spcPts val="0"/>
                      </a:spcAft>
                      <a:buClrTx/>
                      <a:buSzTx/>
                      <a:buFontTx/>
                      <a:buNone/>
                      <a:tabLst/>
                      <a:defRPr sz="900" b="0" i="0" u="none" strike="noStrike" kern="1200" baseline="0">
                        <a:solidFill>
                          <a:sysClr val="windowText" lastClr="000000">
                            <a:lumMod val="75000"/>
                            <a:lumOff val="25000"/>
                          </a:sysClr>
                        </a:solidFill>
                        <a:latin typeface="+mn-lt"/>
                        <a:ea typeface="+mn-ea"/>
                        <a:cs typeface="+mn-cs"/>
                      </a:defRPr>
                    </a:pPr>
                    <a:r>
                      <a:rPr lang="en-US" sz="900" b="0" i="0" u="none" strike="noStrike" kern="1200" baseline="0">
                        <a:solidFill>
                          <a:sysClr val="windowText" lastClr="000000">
                            <a:lumMod val="75000"/>
                            <a:lumOff val="25000"/>
                          </a:sysClr>
                        </a:solidFill>
                      </a:rPr>
                      <a:t>2014-2023: 0.67</a:t>
                    </a:r>
                  </a:p>
                  <a:p>
                    <a:pPr marL="0" marR="0" lvl="0" indent="0" algn="ctr" defTabSz="914400" rtl="0" eaLnBrk="1" fontAlgn="auto" latinLnBrk="0" hangingPunct="1">
                      <a:lnSpc>
                        <a:spcPct val="100000"/>
                      </a:lnSpc>
                      <a:spcBef>
                        <a:spcPts val="0"/>
                      </a:spcBef>
                      <a:spcAft>
                        <a:spcPts val="0"/>
                      </a:spcAft>
                      <a:buClrTx/>
                      <a:buSzTx/>
                      <a:buFontTx/>
                      <a:buNone/>
                      <a:tabLst/>
                      <a:defRPr>
                        <a:solidFill>
                          <a:sysClr val="windowText" lastClr="000000">
                            <a:lumMod val="75000"/>
                            <a:lumOff val="25000"/>
                          </a:sysClr>
                        </a:solidFill>
                      </a:defRPr>
                    </a:pPr>
                    <a:endParaRPr lang="en-US"/>
                  </a:p>
                </c:rich>
              </c:tx>
              <c:spPr>
                <a:noFill/>
                <a:ln>
                  <a:noFill/>
                </a:ln>
                <a:effectLst/>
              </c:spPr>
              <c:txPr>
                <a:bodyPr rot="0" spcFirstLastPara="1" vertOverflow="ellipsis" vert="horz" wrap="square" lIns="38100" tIns="19050" rIns="38100" bIns="19050" anchor="ctr" anchorCtr="0">
                  <a:noAutofit/>
                </a:bodyPr>
                <a:lstStyle/>
                <a:p>
                  <a:pPr marL="0" marR="0" lvl="0" indent="0" algn="ctr" defTabSz="914400" rtl="0" eaLnBrk="1" fontAlgn="auto" latinLnBrk="0" hangingPunct="1">
                    <a:lnSpc>
                      <a:spcPct val="100000"/>
                    </a:lnSpc>
                    <a:spcBef>
                      <a:spcPts val="0"/>
                    </a:spcBef>
                    <a:spcAft>
                      <a:spcPts val="0"/>
                    </a:spcAft>
                    <a:buClrTx/>
                    <a:buSzTx/>
                    <a:buFontTx/>
                    <a:buNone/>
                    <a:tabLst/>
                    <a:defRPr sz="900" b="0" i="0" u="none" strike="noStrike" kern="1200" baseline="0">
                      <a:solidFill>
                        <a:sysClr val="windowText" lastClr="000000">
                          <a:lumMod val="75000"/>
                          <a:lumOff val="25000"/>
                        </a:sysClr>
                      </a:solidFill>
                      <a:latin typeface="+mn-lt"/>
                      <a:ea typeface="+mn-ea"/>
                      <a:cs typeface="+mn-cs"/>
                    </a:defRPr>
                  </a:pPr>
                  <a:endParaRPr lang="en-US"/>
                </a:p>
              </c:txPr>
              <c:dLblPos val="r"/>
              <c:showLegendKey val="0"/>
              <c:showVal val="1"/>
              <c:showCatName val="0"/>
              <c:showSerName val="0"/>
              <c:showPercent val="0"/>
              <c:showBubbleSize val="0"/>
              <c:extLst>
                <c:ext xmlns:c15="http://schemas.microsoft.com/office/drawing/2012/chart" uri="{CE6537A1-D6FC-4f65-9D91-7224C49458BB}">
                  <c15:layout>
                    <c:manualLayout>
                      <c:w val="0.17729885057471262"/>
                      <c:h val="5.9412202380952371E-2"/>
                    </c:manualLayout>
                  </c15:layout>
                  <c15:showDataLabelsRange val="0"/>
                </c:ext>
                <c:ext xmlns:c16="http://schemas.microsoft.com/office/drawing/2014/chart" uri="{C3380CC4-5D6E-409C-BE32-E72D297353CC}">
                  <c16:uniqueId val="{00000001-9AA3-4A7A-B46D-8B3071E69EF9}"/>
                </c:ext>
              </c:extLst>
            </c:dLbl>
            <c:spPr>
              <a:noFill/>
              <a:ln>
                <a:noFill/>
              </a:ln>
              <a:effectLst/>
            </c:spPr>
            <c:txPr>
              <a:bodyPr rot="0" spcFirstLastPara="1" vertOverflow="ellipsis" vert="horz" wrap="square" lIns="38100" tIns="19050" rIns="38100" bIns="19050" anchor="ctr" anchorCtr="1">
                <a:spAutoFit/>
              </a:bodyPr>
              <a:lstStyle/>
              <a:p>
                <a:pPr>
                  <a:defRPr sz="900" b="0" i="0" u="none" strike="noStrike" kern="1200" baseline="0">
                    <a:solidFill>
                      <a:schemeClr val="tx1">
                        <a:lumMod val="75000"/>
                        <a:lumOff val="25000"/>
                      </a:schemeClr>
                    </a:solidFill>
                    <a:latin typeface="+mn-lt"/>
                    <a:ea typeface="+mn-ea"/>
                    <a:cs typeface="+mn-cs"/>
                  </a:defRPr>
                </a:pPr>
                <a:endParaRPr lang="en-US"/>
              </a:p>
            </c:txPr>
            <c:showLegendKey val="0"/>
            <c:showVal val="0"/>
            <c:showCatName val="0"/>
            <c:showSerName val="0"/>
            <c:showPercent val="0"/>
            <c:showBubbleSize val="0"/>
            <c:extLst>
              <c:ext xmlns:c15="http://schemas.microsoft.com/office/drawing/2012/chart" uri="{CE6537A1-D6FC-4f65-9D91-7224C49458BB}">
                <c15:showLeaderLines val="1"/>
                <c15:leaderLines>
                  <c:spPr>
                    <a:ln w="9525" cap="flat" cmpd="sng" algn="ctr">
                      <a:solidFill>
                        <a:schemeClr val="tx1">
                          <a:lumMod val="35000"/>
                          <a:lumOff val="65000"/>
                        </a:schemeClr>
                      </a:solidFill>
                      <a:round/>
                    </a:ln>
                    <a:effectLst/>
                  </c:spPr>
                </c15:leaderLines>
              </c:ext>
            </c:extLst>
          </c:dLbls>
          <c:cat>
            <c:numRef>
              <c:f>'[Charts and tables_Manufacturing.xlsx]Output, Hours and Prod'!$B$9:$Y$9</c:f>
              <c:numCache>
                <c:formatCode>General</c:formatCode>
                <c:ptCount val="24"/>
                <c:pt idx="0">
                  <c:v>2000</c:v>
                </c:pt>
                <c:pt idx="1">
                  <c:v>2001</c:v>
                </c:pt>
                <c:pt idx="2">
                  <c:v>2002</c:v>
                </c:pt>
                <c:pt idx="3">
                  <c:v>2003</c:v>
                </c:pt>
                <c:pt idx="4">
                  <c:v>2004</c:v>
                </c:pt>
                <c:pt idx="5">
                  <c:v>2005</c:v>
                </c:pt>
                <c:pt idx="6">
                  <c:v>2006</c:v>
                </c:pt>
                <c:pt idx="7">
                  <c:v>2007</c:v>
                </c:pt>
                <c:pt idx="8">
                  <c:v>2008</c:v>
                </c:pt>
                <c:pt idx="9">
                  <c:v>2009</c:v>
                </c:pt>
                <c:pt idx="10">
                  <c:v>2010</c:v>
                </c:pt>
                <c:pt idx="11">
                  <c:v>2011</c:v>
                </c:pt>
                <c:pt idx="12">
                  <c:v>2012</c:v>
                </c:pt>
                <c:pt idx="13">
                  <c:v>2013</c:v>
                </c:pt>
                <c:pt idx="14">
                  <c:v>2014</c:v>
                </c:pt>
                <c:pt idx="15">
                  <c:v>2015</c:v>
                </c:pt>
                <c:pt idx="16">
                  <c:v>2016</c:v>
                </c:pt>
                <c:pt idx="17">
                  <c:v>2017</c:v>
                </c:pt>
                <c:pt idx="18">
                  <c:v>2018</c:v>
                </c:pt>
                <c:pt idx="19">
                  <c:v>2019</c:v>
                </c:pt>
                <c:pt idx="20">
                  <c:v>2020</c:v>
                </c:pt>
                <c:pt idx="21">
                  <c:v>2021</c:v>
                </c:pt>
                <c:pt idx="22">
                  <c:v>2022</c:v>
                </c:pt>
                <c:pt idx="23">
                  <c:v>2023</c:v>
                </c:pt>
              </c:numCache>
            </c:numRef>
          </c:cat>
          <c:val>
            <c:numRef>
              <c:f>'[Charts and tables_Manufacturing.xlsx]Output, Hours and Prod'!$B$10:$Y$10</c:f>
              <c:numCache>
                <c:formatCode>0.0</c:formatCode>
                <c:ptCount val="24"/>
                <c:pt idx="0">
                  <c:v>100</c:v>
                </c:pt>
                <c:pt idx="1">
                  <c:v>97.341713552315653</c:v>
                </c:pt>
                <c:pt idx="2">
                  <c:v>96.939036766492009</c:v>
                </c:pt>
                <c:pt idx="3">
                  <c:v>96.980397772767603</c:v>
                </c:pt>
                <c:pt idx="4">
                  <c:v>97.277707018181275</c:v>
                </c:pt>
                <c:pt idx="5">
                  <c:v>95.762592548078459</c:v>
                </c:pt>
                <c:pt idx="6">
                  <c:v>92.359895936110263</c:v>
                </c:pt>
                <c:pt idx="7">
                  <c:v>89.951117371605037</c:v>
                </c:pt>
                <c:pt idx="8">
                  <c:v>83.849295972098858</c:v>
                </c:pt>
                <c:pt idx="9">
                  <c:v>74.918354102329587</c:v>
                </c:pt>
                <c:pt idx="10">
                  <c:v>76.242542046440562</c:v>
                </c:pt>
                <c:pt idx="11">
                  <c:v>76.689142914262831</c:v>
                </c:pt>
                <c:pt idx="12">
                  <c:v>76.660046979167745</c:v>
                </c:pt>
                <c:pt idx="13">
                  <c:v>75.37970521965596</c:v>
                </c:pt>
                <c:pt idx="14">
                  <c:v>75.011147494780687</c:v>
                </c:pt>
                <c:pt idx="15">
                  <c:v>75.491648808269048</c:v>
                </c:pt>
                <c:pt idx="16">
                  <c:v>75.49700613909404</c:v>
                </c:pt>
                <c:pt idx="17">
                  <c:v>76.488476700523464</c:v>
                </c:pt>
                <c:pt idx="18">
                  <c:v>78.64027928278206</c:v>
                </c:pt>
                <c:pt idx="19">
                  <c:v>78.564140856891996</c:v>
                </c:pt>
                <c:pt idx="20">
                  <c:v>68.934582442423704</c:v>
                </c:pt>
                <c:pt idx="21">
                  <c:v>74.739496647610025</c:v>
                </c:pt>
                <c:pt idx="22">
                  <c:v>77.423896313837261</c:v>
                </c:pt>
                <c:pt idx="23">
                  <c:v>79.670952338677182</c:v>
                </c:pt>
              </c:numCache>
            </c:numRef>
          </c:val>
          <c:smooth val="0"/>
          <c:extLst>
            <c:ext xmlns:c16="http://schemas.microsoft.com/office/drawing/2014/chart" uri="{C3380CC4-5D6E-409C-BE32-E72D297353CC}">
              <c16:uniqueId val="{00000002-9AA3-4A7A-B46D-8B3071E69EF9}"/>
            </c:ext>
          </c:extLst>
        </c:ser>
        <c:ser>
          <c:idx val="1"/>
          <c:order val="1"/>
          <c:tx>
            <c:strRef>
              <c:f>'[Charts and tables_Manufacturing.xlsx]Output, Hours and Prod'!$A$11</c:f>
              <c:strCache>
                <c:ptCount val="1"/>
                <c:pt idx="0">
                  <c:v>Real value added </c:v>
                </c:pt>
              </c:strCache>
            </c:strRef>
          </c:tx>
          <c:spPr>
            <a:ln w="28575" cap="rnd">
              <a:solidFill>
                <a:schemeClr val="accent2"/>
              </a:solidFill>
              <a:prstDash val="dash"/>
              <a:round/>
            </a:ln>
            <a:effectLst/>
          </c:spPr>
          <c:marker>
            <c:symbol val="none"/>
          </c:marker>
          <c:dLbls>
            <c:dLbl>
              <c:idx val="14"/>
              <c:layout>
                <c:manualLayout>
                  <c:x val="-0.20557029177718833"/>
                  <c:y val="-4.275490954255718E-2"/>
                </c:manualLayout>
              </c:layout>
              <c:tx>
                <c:rich>
                  <a:bodyPr/>
                  <a:lstStyle/>
                  <a:p>
                    <a:r>
                      <a:rPr lang="en-US"/>
                      <a:t>2000-2014: -0.83 %</a:t>
                    </a:r>
                  </a:p>
                </c:rich>
              </c:tx>
              <c:dLblPos val="r"/>
              <c:showLegendKey val="0"/>
              <c:showVal val="1"/>
              <c:showCatName val="0"/>
              <c:showSerName val="0"/>
              <c:showPercent val="0"/>
              <c:showBubbleSize val="0"/>
              <c:extLst>
                <c:ext xmlns:c15="http://schemas.microsoft.com/office/drawing/2012/chart" uri="{CE6537A1-D6FC-4f65-9D91-7224C49458BB}">
                  <c15:showDataLabelsRange val="0"/>
                </c:ext>
                <c:ext xmlns:c16="http://schemas.microsoft.com/office/drawing/2014/chart" uri="{C3380CC4-5D6E-409C-BE32-E72D297353CC}">
                  <c16:uniqueId val="{00000003-9AA3-4A7A-B46D-8B3071E69EF9}"/>
                </c:ext>
              </c:extLst>
            </c:dLbl>
            <c:dLbl>
              <c:idx val="23"/>
              <c:layout>
                <c:manualLayout>
                  <c:x val="0"/>
                  <c:y val="-7.0628573772028469E-2"/>
                </c:manualLayout>
              </c:layout>
              <c:tx>
                <c:rich>
                  <a:bodyPr rot="0" spcFirstLastPara="1" vertOverflow="ellipsis" vert="horz" wrap="square" lIns="38100" tIns="19050" rIns="38100" bIns="19050" anchor="ctr" anchorCtr="0">
                    <a:noAutofit/>
                  </a:bodyPr>
                  <a:lstStyle/>
                  <a:p>
                    <a:pPr marL="0" marR="0" lvl="0" indent="0" algn="ctr" defTabSz="914400" rtl="0" eaLnBrk="1" fontAlgn="auto" latinLnBrk="0" hangingPunct="1">
                      <a:lnSpc>
                        <a:spcPct val="100000"/>
                      </a:lnSpc>
                      <a:spcBef>
                        <a:spcPts val="0"/>
                      </a:spcBef>
                      <a:spcAft>
                        <a:spcPts val="0"/>
                      </a:spcAft>
                      <a:buClrTx/>
                      <a:buSzTx/>
                      <a:buFontTx/>
                      <a:buNone/>
                      <a:tabLst/>
                      <a:defRPr sz="900" b="0" i="0" u="none" strike="noStrike" kern="1200" baseline="0">
                        <a:solidFill>
                          <a:sysClr val="windowText" lastClr="000000">
                            <a:lumMod val="75000"/>
                            <a:lumOff val="25000"/>
                          </a:sysClr>
                        </a:solidFill>
                        <a:latin typeface="+mn-lt"/>
                        <a:ea typeface="+mn-ea"/>
                        <a:cs typeface="+mn-cs"/>
                      </a:defRPr>
                    </a:pPr>
                    <a:r>
                      <a:rPr lang="en-US" sz="900" b="0" i="0" u="none" strike="noStrike" kern="1200" baseline="0">
                        <a:solidFill>
                          <a:sysClr val="windowText" lastClr="000000">
                            <a:lumMod val="75000"/>
                            <a:lumOff val="25000"/>
                          </a:sysClr>
                        </a:solidFill>
                      </a:rPr>
                      <a:t>2014-2023 :</a:t>
                    </a:r>
                    <a:r>
                      <a:rPr lang="en-US" sz="900" b="0" i="0" u="none" strike="noStrike" kern="1200" baseline="0">
                        <a:solidFill>
                          <a:sysClr val="windowText" lastClr="000000">
                            <a:lumMod val="75000"/>
                            <a:lumOff val="25000"/>
                          </a:sysClr>
                        </a:solidFill>
                        <a:effectLst/>
                      </a:rPr>
                      <a:t>0.59</a:t>
                    </a:r>
                    <a:r>
                      <a:rPr lang="en-US" sz="900" b="0" i="0" u="none" strike="noStrike" kern="1200" baseline="0">
                        <a:solidFill>
                          <a:sysClr val="windowText" lastClr="000000">
                            <a:lumMod val="75000"/>
                            <a:lumOff val="25000"/>
                          </a:sysClr>
                        </a:solidFill>
                      </a:rPr>
                      <a:t> % </a:t>
                    </a:r>
                  </a:p>
                  <a:p>
                    <a:pPr marL="0" marR="0" lvl="0" indent="0" algn="ctr" defTabSz="914400" rtl="0" eaLnBrk="1" fontAlgn="auto" latinLnBrk="0" hangingPunct="1">
                      <a:lnSpc>
                        <a:spcPct val="100000"/>
                      </a:lnSpc>
                      <a:spcBef>
                        <a:spcPts val="0"/>
                      </a:spcBef>
                      <a:spcAft>
                        <a:spcPts val="0"/>
                      </a:spcAft>
                      <a:buClrTx/>
                      <a:buSzTx/>
                      <a:buFontTx/>
                      <a:buNone/>
                      <a:tabLst/>
                      <a:defRPr>
                        <a:solidFill>
                          <a:sysClr val="windowText" lastClr="000000">
                            <a:lumMod val="75000"/>
                            <a:lumOff val="25000"/>
                          </a:sysClr>
                        </a:solidFill>
                      </a:defRPr>
                    </a:pPr>
                    <a:endParaRPr lang="en-US"/>
                  </a:p>
                </c:rich>
              </c:tx>
              <c:spPr>
                <a:noFill/>
                <a:ln>
                  <a:noFill/>
                </a:ln>
                <a:effectLst/>
              </c:spPr>
              <c:txPr>
                <a:bodyPr rot="0" spcFirstLastPara="1" vertOverflow="ellipsis" vert="horz" wrap="square" lIns="38100" tIns="19050" rIns="38100" bIns="19050" anchor="ctr" anchorCtr="0">
                  <a:noAutofit/>
                </a:bodyPr>
                <a:lstStyle/>
                <a:p>
                  <a:pPr marL="0" marR="0" lvl="0" indent="0" algn="ctr" defTabSz="914400" rtl="0" eaLnBrk="1" fontAlgn="auto" latinLnBrk="0" hangingPunct="1">
                    <a:lnSpc>
                      <a:spcPct val="100000"/>
                    </a:lnSpc>
                    <a:spcBef>
                      <a:spcPts val="0"/>
                    </a:spcBef>
                    <a:spcAft>
                      <a:spcPts val="0"/>
                    </a:spcAft>
                    <a:buClrTx/>
                    <a:buSzTx/>
                    <a:buFontTx/>
                    <a:buNone/>
                    <a:tabLst/>
                    <a:defRPr sz="900" b="0" i="0" u="none" strike="noStrike" kern="1200" baseline="0">
                      <a:solidFill>
                        <a:sysClr val="windowText" lastClr="000000">
                          <a:lumMod val="75000"/>
                          <a:lumOff val="25000"/>
                        </a:sysClr>
                      </a:solidFill>
                      <a:latin typeface="+mn-lt"/>
                      <a:ea typeface="+mn-ea"/>
                      <a:cs typeface="+mn-cs"/>
                    </a:defRPr>
                  </a:pPr>
                  <a:endParaRPr lang="en-US"/>
                </a:p>
              </c:txPr>
              <c:dLblPos val="r"/>
              <c:showLegendKey val="0"/>
              <c:showVal val="1"/>
              <c:showCatName val="0"/>
              <c:showSerName val="0"/>
              <c:showPercent val="0"/>
              <c:showBubbleSize val="0"/>
              <c:extLst>
                <c:ext xmlns:c15="http://schemas.microsoft.com/office/drawing/2012/chart" uri="{CE6537A1-D6FC-4f65-9D91-7224C49458BB}">
                  <c15:layout>
                    <c:manualLayout>
                      <c:w val="0.17287798408488064"/>
                      <c:h val="6.3132440476190474E-2"/>
                    </c:manualLayout>
                  </c15:layout>
                  <c15:showDataLabelsRange val="0"/>
                </c:ext>
                <c:ext xmlns:c16="http://schemas.microsoft.com/office/drawing/2014/chart" uri="{C3380CC4-5D6E-409C-BE32-E72D297353CC}">
                  <c16:uniqueId val="{00000004-9AA3-4A7A-B46D-8B3071E69EF9}"/>
                </c:ext>
              </c:extLst>
            </c:dLbl>
            <c:spPr>
              <a:noFill/>
              <a:ln>
                <a:noFill/>
              </a:ln>
              <a:effectLst/>
            </c:spPr>
            <c:txPr>
              <a:bodyPr rot="0" spcFirstLastPara="1" vertOverflow="ellipsis" vert="horz" wrap="square" lIns="38100" tIns="19050" rIns="38100" bIns="19050" anchor="ctr" anchorCtr="1">
                <a:spAutoFit/>
              </a:bodyPr>
              <a:lstStyle/>
              <a:p>
                <a:pPr>
                  <a:defRPr sz="900" b="0" i="0" u="none" strike="noStrike" kern="1200" baseline="0">
                    <a:solidFill>
                      <a:schemeClr val="tx1">
                        <a:lumMod val="75000"/>
                        <a:lumOff val="25000"/>
                      </a:schemeClr>
                    </a:solidFill>
                    <a:latin typeface="+mn-lt"/>
                    <a:ea typeface="+mn-ea"/>
                    <a:cs typeface="+mn-cs"/>
                  </a:defRPr>
                </a:pPr>
                <a:endParaRPr lang="en-US"/>
              </a:p>
            </c:txPr>
            <c:showLegendKey val="0"/>
            <c:showVal val="0"/>
            <c:showCatName val="0"/>
            <c:showSerName val="0"/>
            <c:showPercent val="0"/>
            <c:showBubbleSize val="0"/>
            <c:extLst>
              <c:ext xmlns:c15="http://schemas.microsoft.com/office/drawing/2012/chart" uri="{CE6537A1-D6FC-4f65-9D91-7224C49458BB}">
                <c15:showLeaderLines val="1"/>
                <c15:leaderLines>
                  <c:spPr>
                    <a:ln w="9525" cap="flat" cmpd="sng" algn="ctr">
                      <a:solidFill>
                        <a:schemeClr val="tx1">
                          <a:lumMod val="35000"/>
                          <a:lumOff val="65000"/>
                        </a:schemeClr>
                      </a:solidFill>
                      <a:round/>
                    </a:ln>
                    <a:effectLst/>
                  </c:spPr>
                </c15:leaderLines>
              </c:ext>
            </c:extLst>
          </c:dLbls>
          <c:cat>
            <c:numRef>
              <c:f>'[Charts and tables_Manufacturing.xlsx]Output, Hours and Prod'!$B$9:$Y$9</c:f>
              <c:numCache>
                <c:formatCode>General</c:formatCode>
                <c:ptCount val="24"/>
                <c:pt idx="0">
                  <c:v>2000</c:v>
                </c:pt>
                <c:pt idx="1">
                  <c:v>2001</c:v>
                </c:pt>
                <c:pt idx="2">
                  <c:v>2002</c:v>
                </c:pt>
                <c:pt idx="3">
                  <c:v>2003</c:v>
                </c:pt>
                <c:pt idx="4">
                  <c:v>2004</c:v>
                </c:pt>
                <c:pt idx="5">
                  <c:v>2005</c:v>
                </c:pt>
                <c:pt idx="6">
                  <c:v>2006</c:v>
                </c:pt>
                <c:pt idx="7">
                  <c:v>2007</c:v>
                </c:pt>
                <c:pt idx="8">
                  <c:v>2008</c:v>
                </c:pt>
                <c:pt idx="9">
                  <c:v>2009</c:v>
                </c:pt>
                <c:pt idx="10">
                  <c:v>2010</c:v>
                </c:pt>
                <c:pt idx="11">
                  <c:v>2011</c:v>
                </c:pt>
                <c:pt idx="12">
                  <c:v>2012</c:v>
                </c:pt>
                <c:pt idx="13">
                  <c:v>2013</c:v>
                </c:pt>
                <c:pt idx="14">
                  <c:v>2014</c:v>
                </c:pt>
                <c:pt idx="15">
                  <c:v>2015</c:v>
                </c:pt>
                <c:pt idx="16">
                  <c:v>2016</c:v>
                </c:pt>
                <c:pt idx="17">
                  <c:v>2017</c:v>
                </c:pt>
                <c:pt idx="18">
                  <c:v>2018</c:v>
                </c:pt>
                <c:pt idx="19">
                  <c:v>2019</c:v>
                </c:pt>
                <c:pt idx="20">
                  <c:v>2020</c:v>
                </c:pt>
                <c:pt idx="21">
                  <c:v>2021</c:v>
                </c:pt>
                <c:pt idx="22">
                  <c:v>2022</c:v>
                </c:pt>
                <c:pt idx="23">
                  <c:v>2023</c:v>
                </c:pt>
              </c:numCache>
            </c:numRef>
          </c:cat>
          <c:val>
            <c:numRef>
              <c:f>'[Charts and tables_Manufacturing.xlsx]Output, Hours and Prod'!$B$11:$Y$11</c:f>
              <c:numCache>
                <c:formatCode>0.0</c:formatCode>
                <c:ptCount val="24"/>
                <c:pt idx="0">
                  <c:v>100</c:v>
                </c:pt>
                <c:pt idx="1">
                  <c:v>96.365510340341089</c:v>
                </c:pt>
                <c:pt idx="2">
                  <c:v>98.137300358300948</c:v>
                </c:pt>
                <c:pt idx="3">
                  <c:v>96.880639040676115</c:v>
                </c:pt>
                <c:pt idx="4">
                  <c:v>99.238907673792369</c:v>
                </c:pt>
                <c:pt idx="5">
                  <c:v>101.23612974420205</c:v>
                </c:pt>
                <c:pt idx="6">
                  <c:v>99.606008683748058</c:v>
                </c:pt>
                <c:pt idx="7">
                  <c:v>96.608520502129053</c:v>
                </c:pt>
                <c:pt idx="8">
                  <c:v>91.445461476209161</c:v>
                </c:pt>
                <c:pt idx="9">
                  <c:v>78.83287959326691</c:v>
                </c:pt>
                <c:pt idx="10">
                  <c:v>82.638933502401642</c:v>
                </c:pt>
                <c:pt idx="11">
                  <c:v>85.505575783063534</c:v>
                </c:pt>
                <c:pt idx="12">
                  <c:v>86.752173216956365</c:v>
                </c:pt>
                <c:pt idx="13">
                  <c:v>86.468043102468215</c:v>
                </c:pt>
                <c:pt idx="14">
                  <c:v>89.038159702737872</c:v>
                </c:pt>
                <c:pt idx="15">
                  <c:v>89.5411116938335</c:v>
                </c:pt>
                <c:pt idx="16">
                  <c:v>89.533113957929913</c:v>
                </c:pt>
                <c:pt idx="17">
                  <c:v>91.266877079955719</c:v>
                </c:pt>
                <c:pt idx="18">
                  <c:v>94.062472410354189</c:v>
                </c:pt>
                <c:pt idx="19">
                  <c:v>94.046313126315098</c:v>
                </c:pt>
                <c:pt idx="20">
                  <c:v>86.022690926888316</c:v>
                </c:pt>
                <c:pt idx="21">
                  <c:v>91.106122236009313</c:v>
                </c:pt>
                <c:pt idx="22">
                  <c:v>94.454606747622236</c:v>
                </c:pt>
                <c:pt idx="23">
                  <c:v>93.861769399592376</c:v>
                </c:pt>
              </c:numCache>
            </c:numRef>
          </c:val>
          <c:smooth val="0"/>
          <c:extLst>
            <c:ext xmlns:c16="http://schemas.microsoft.com/office/drawing/2014/chart" uri="{C3380CC4-5D6E-409C-BE32-E72D297353CC}">
              <c16:uniqueId val="{00000005-9AA3-4A7A-B46D-8B3071E69EF9}"/>
            </c:ext>
          </c:extLst>
        </c:ser>
        <c:ser>
          <c:idx val="2"/>
          <c:order val="2"/>
          <c:tx>
            <c:strRef>
              <c:f>'[Charts and tables_Manufacturing.xlsx]Output, Hours and Prod'!$A$12</c:f>
              <c:strCache>
                <c:ptCount val="1"/>
                <c:pt idx="0">
                  <c:v>Labour productivity </c:v>
                </c:pt>
              </c:strCache>
            </c:strRef>
          </c:tx>
          <c:spPr>
            <a:ln w="28575" cap="rnd">
              <a:solidFill>
                <a:schemeClr val="accent3"/>
              </a:solidFill>
              <a:prstDash val="sysDot"/>
              <a:round/>
            </a:ln>
            <a:effectLst/>
          </c:spPr>
          <c:marker>
            <c:symbol val="none"/>
          </c:marker>
          <c:dLbls>
            <c:dLbl>
              <c:idx val="14"/>
              <c:layout>
                <c:manualLayout>
                  <c:x val="-0.22219274977895676"/>
                  <c:y val="-7.2516814304461941E-2"/>
                </c:manualLayout>
              </c:layout>
              <c:tx>
                <c:rich>
                  <a:bodyPr/>
                  <a:lstStyle/>
                  <a:p>
                    <a:r>
                      <a:rPr lang="en-US"/>
                      <a:t>2000-2014</a:t>
                    </a:r>
                    <a:r>
                      <a:rPr lang="en-US" baseline="0"/>
                      <a:t> : </a:t>
                    </a:r>
                    <a:r>
                      <a:rPr lang="en-US" sz="900" b="0" i="0" u="none" strike="noStrike" baseline="0">
                        <a:effectLst/>
                      </a:rPr>
                      <a:t>1.22</a:t>
                    </a:r>
                    <a:r>
                      <a:rPr lang="en-US" sz="900" b="0" i="0" u="none" strike="noStrike" baseline="0"/>
                      <a:t> % </a:t>
                    </a:r>
                    <a:endParaRPr lang="en-US"/>
                  </a:p>
                </c:rich>
              </c:tx>
              <c:dLblPos val="r"/>
              <c:showLegendKey val="0"/>
              <c:showVal val="1"/>
              <c:showCatName val="0"/>
              <c:showSerName val="0"/>
              <c:showPercent val="0"/>
              <c:showBubbleSize val="0"/>
              <c:extLst>
                <c:ext xmlns:c15="http://schemas.microsoft.com/office/drawing/2012/chart" uri="{CE6537A1-D6FC-4f65-9D91-7224C49458BB}">
                  <c15:showDataLabelsRange val="0"/>
                </c:ext>
                <c:ext xmlns:c16="http://schemas.microsoft.com/office/drawing/2014/chart" uri="{C3380CC4-5D6E-409C-BE32-E72D297353CC}">
                  <c16:uniqueId val="{00000006-9AA3-4A7A-B46D-8B3071E69EF9}"/>
                </c:ext>
              </c:extLst>
            </c:dLbl>
            <c:dLbl>
              <c:idx val="23"/>
              <c:layout>
                <c:manualLayout>
                  <c:x val="-8.1786030061892126E-2"/>
                  <c:y val="-0.10227871906636671"/>
                </c:manualLayout>
              </c:layout>
              <c:tx>
                <c:rich>
                  <a:bodyPr/>
                  <a:lstStyle/>
                  <a:p>
                    <a:r>
                      <a:rPr lang="en-US"/>
                      <a:t>2014-2023</a:t>
                    </a:r>
                    <a:r>
                      <a:rPr lang="en-US" baseline="0"/>
                      <a:t> </a:t>
                    </a:r>
                    <a:r>
                      <a:rPr lang="en-US" sz="900" b="0" i="0" u="none" strike="noStrike" kern="1200" baseline="0">
                        <a:solidFill>
                          <a:sysClr val="windowText" lastClr="000000">
                            <a:lumMod val="75000"/>
                            <a:lumOff val="25000"/>
                          </a:sysClr>
                        </a:solidFill>
                      </a:rPr>
                      <a:t>:-</a:t>
                    </a:r>
                    <a:r>
                      <a:rPr lang="en-US" sz="900" b="0" i="0" u="none" strike="noStrike" kern="1200" baseline="0">
                        <a:solidFill>
                          <a:sysClr val="windowText" lastClr="000000">
                            <a:lumMod val="75000"/>
                            <a:lumOff val="25000"/>
                          </a:sysClr>
                        </a:solidFill>
                        <a:effectLst/>
                      </a:rPr>
                      <a:t>0.08</a:t>
                    </a:r>
                    <a:r>
                      <a:rPr lang="en-US" sz="900" b="0" i="0" u="none" strike="noStrike" kern="1200" baseline="0">
                        <a:solidFill>
                          <a:sysClr val="windowText" lastClr="000000">
                            <a:lumMod val="75000"/>
                            <a:lumOff val="25000"/>
                          </a:sysClr>
                        </a:solidFill>
                      </a:rPr>
                      <a:t>% </a:t>
                    </a:r>
                    <a:endParaRPr lang="en-US"/>
                  </a:p>
                </c:rich>
              </c:tx>
              <c:dLblPos val="r"/>
              <c:showLegendKey val="0"/>
              <c:showVal val="1"/>
              <c:showCatName val="0"/>
              <c:showSerName val="0"/>
              <c:showPercent val="0"/>
              <c:showBubbleSize val="0"/>
              <c:extLst>
                <c:ext xmlns:c15="http://schemas.microsoft.com/office/drawing/2012/chart" uri="{CE6537A1-D6FC-4f65-9D91-7224C49458BB}">
                  <c15:showDataLabelsRange val="0"/>
                </c:ext>
                <c:ext xmlns:c16="http://schemas.microsoft.com/office/drawing/2014/chart" uri="{C3380CC4-5D6E-409C-BE32-E72D297353CC}">
                  <c16:uniqueId val="{00000007-9AA3-4A7A-B46D-8B3071E69EF9}"/>
                </c:ext>
              </c:extLst>
            </c:dLbl>
            <c:spPr>
              <a:noFill/>
              <a:ln>
                <a:noFill/>
              </a:ln>
              <a:effectLst/>
            </c:spPr>
            <c:txPr>
              <a:bodyPr rot="0" spcFirstLastPara="1" vertOverflow="ellipsis" vert="horz" wrap="square" lIns="38100" tIns="19050" rIns="38100" bIns="19050" anchor="ctr" anchorCtr="1">
                <a:spAutoFit/>
              </a:bodyPr>
              <a:lstStyle/>
              <a:p>
                <a:pPr>
                  <a:defRPr sz="900" b="0" i="0" u="none" strike="noStrike" kern="1200" baseline="0">
                    <a:solidFill>
                      <a:schemeClr val="tx1">
                        <a:lumMod val="75000"/>
                        <a:lumOff val="25000"/>
                      </a:schemeClr>
                    </a:solidFill>
                    <a:latin typeface="+mn-lt"/>
                    <a:ea typeface="+mn-ea"/>
                    <a:cs typeface="+mn-cs"/>
                  </a:defRPr>
                </a:pPr>
                <a:endParaRPr lang="en-US"/>
              </a:p>
            </c:txPr>
            <c:showLegendKey val="0"/>
            <c:showVal val="0"/>
            <c:showCatName val="0"/>
            <c:showSerName val="0"/>
            <c:showPercent val="0"/>
            <c:showBubbleSize val="0"/>
            <c:extLst>
              <c:ext xmlns:c15="http://schemas.microsoft.com/office/drawing/2012/chart" uri="{CE6537A1-D6FC-4f65-9D91-7224C49458BB}">
                <c15:showLeaderLines val="1"/>
                <c15:leaderLines>
                  <c:spPr>
                    <a:ln w="9525" cap="flat" cmpd="sng" algn="ctr">
                      <a:solidFill>
                        <a:schemeClr val="tx1">
                          <a:lumMod val="35000"/>
                          <a:lumOff val="65000"/>
                        </a:schemeClr>
                      </a:solidFill>
                      <a:round/>
                    </a:ln>
                    <a:effectLst/>
                  </c:spPr>
                </c15:leaderLines>
              </c:ext>
            </c:extLst>
          </c:dLbls>
          <c:cat>
            <c:numRef>
              <c:f>'[Charts and tables_Manufacturing.xlsx]Output, Hours and Prod'!$B$9:$Y$9</c:f>
              <c:numCache>
                <c:formatCode>General</c:formatCode>
                <c:ptCount val="24"/>
                <c:pt idx="0">
                  <c:v>2000</c:v>
                </c:pt>
                <c:pt idx="1">
                  <c:v>2001</c:v>
                </c:pt>
                <c:pt idx="2">
                  <c:v>2002</c:v>
                </c:pt>
                <c:pt idx="3">
                  <c:v>2003</c:v>
                </c:pt>
                <c:pt idx="4">
                  <c:v>2004</c:v>
                </c:pt>
                <c:pt idx="5">
                  <c:v>2005</c:v>
                </c:pt>
                <c:pt idx="6">
                  <c:v>2006</c:v>
                </c:pt>
                <c:pt idx="7">
                  <c:v>2007</c:v>
                </c:pt>
                <c:pt idx="8">
                  <c:v>2008</c:v>
                </c:pt>
                <c:pt idx="9">
                  <c:v>2009</c:v>
                </c:pt>
                <c:pt idx="10">
                  <c:v>2010</c:v>
                </c:pt>
                <c:pt idx="11">
                  <c:v>2011</c:v>
                </c:pt>
                <c:pt idx="12">
                  <c:v>2012</c:v>
                </c:pt>
                <c:pt idx="13">
                  <c:v>2013</c:v>
                </c:pt>
                <c:pt idx="14">
                  <c:v>2014</c:v>
                </c:pt>
                <c:pt idx="15">
                  <c:v>2015</c:v>
                </c:pt>
                <c:pt idx="16">
                  <c:v>2016</c:v>
                </c:pt>
                <c:pt idx="17">
                  <c:v>2017</c:v>
                </c:pt>
                <c:pt idx="18">
                  <c:v>2018</c:v>
                </c:pt>
                <c:pt idx="19">
                  <c:v>2019</c:v>
                </c:pt>
                <c:pt idx="20">
                  <c:v>2020</c:v>
                </c:pt>
                <c:pt idx="21">
                  <c:v>2021</c:v>
                </c:pt>
                <c:pt idx="22">
                  <c:v>2022</c:v>
                </c:pt>
                <c:pt idx="23">
                  <c:v>2023</c:v>
                </c:pt>
              </c:numCache>
            </c:numRef>
          </c:cat>
          <c:val>
            <c:numRef>
              <c:f>'[Charts and tables_Manufacturing.xlsx]Output, Hours and Prod'!$B$12:$Y$12</c:f>
              <c:numCache>
                <c:formatCode>0.0</c:formatCode>
                <c:ptCount val="24"/>
                <c:pt idx="0">
                  <c:v>100</c:v>
                </c:pt>
                <c:pt idx="1">
                  <c:v>98.949211908931701</c:v>
                </c:pt>
                <c:pt idx="2">
                  <c:v>101.22591943957968</c:v>
                </c:pt>
                <c:pt idx="3">
                  <c:v>99.824868651488615</c:v>
                </c:pt>
                <c:pt idx="4">
                  <c:v>101.92644483362521</c:v>
                </c:pt>
                <c:pt idx="5">
                  <c:v>105.60420315236428</c:v>
                </c:pt>
                <c:pt idx="6">
                  <c:v>107.70577933450087</c:v>
                </c:pt>
                <c:pt idx="7">
                  <c:v>107.3555166374781</c:v>
                </c:pt>
                <c:pt idx="8">
                  <c:v>108.93169877408056</c:v>
                </c:pt>
                <c:pt idx="9">
                  <c:v>105.07880910683012</c:v>
                </c:pt>
                <c:pt idx="10">
                  <c:v>108.4063047285464</c:v>
                </c:pt>
                <c:pt idx="11">
                  <c:v>111.38353765323993</c:v>
                </c:pt>
                <c:pt idx="12">
                  <c:v>113.13485113835375</c:v>
                </c:pt>
                <c:pt idx="13">
                  <c:v>114.71103327495621</c:v>
                </c:pt>
                <c:pt idx="14">
                  <c:v>118.56392294220664</c:v>
                </c:pt>
                <c:pt idx="15">
                  <c:v>118.56392294220664</c:v>
                </c:pt>
                <c:pt idx="16">
                  <c:v>118.56392294220664</c:v>
                </c:pt>
                <c:pt idx="17">
                  <c:v>119.26444833625217</c:v>
                </c:pt>
                <c:pt idx="18">
                  <c:v>119.61471103327496</c:v>
                </c:pt>
                <c:pt idx="19">
                  <c:v>119.61471103327496</c:v>
                </c:pt>
                <c:pt idx="20">
                  <c:v>124.69352014010508</c:v>
                </c:pt>
                <c:pt idx="21">
                  <c:v>121.89141856392293</c:v>
                </c:pt>
                <c:pt idx="22">
                  <c:v>121.89141856392293</c:v>
                </c:pt>
                <c:pt idx="23">
                  <c:v>117.68826619964973</c:v>
                </c:pt>
              </c:numCache>
            </c:numRef>
          </c:val>
          <c:smooth val="0"/>
          <c:extLst>
            <c:ext xmlns:c16="http://schemas.microsoft.com/office/drawing/2014/chart" uri="{C3380CC4-5D6E-409C-BE32-E72D297353CC}">
              <c16:uniqueId val="{00000008-9AA3-4A7A-B46D-8B3071E69EF9}"/>
            </c:ext>
          </c:extLst>
        </c:ser>
        <c:dLbls>
          <c:showLegendKey val="0"/>
          <c:showVal val="0"/>
          <c:showCatName val="0"/>
          <c:showSerName val="0"/>
          <c:showPercent val="0"/>
          <c:showBubbleSize val="0"/>
        </c:dLbls>
        <c:smooth val="0"/>
        <c:axId val="1312050176"/>
        <c:axId val="1312050656"/>
      </c:lineChart>
      <c:catAx>
        <c:axId val="1312050176"/>
        <c:scaling>
          <c:orientation val="minMax"/>
        </c:scaling>
        <c:delete val="0"/>
        <c:axPos val="b"/>
        <c:numFmt formatCode="General" sourceLinked="1"/>
        <c:majorTickMark val="none"/>
        <c:minorTickMark val="none"/>
        <c:tickLblPos val="nextTo"/>
        <c:spPr>
          <a:noFill/>
          <a:ln w="9525" cap="flat" cmpd="sng" algn="ctr">
            <a:solidFill>
              <a:schemeClr val="tx1">
                <a:lumMod val="15000"/>
                <a:lumOff val="85000"/>
              </a:schemeClr>
            </a:solidFill>
            <a:round/>
          </a:ln>
          <a:effectLst/>
        </c:spPr>
        <c:txPr>
          <a:bodyPr rot="-60000000" spcFirstLastPara="1" vertOverflow="ellipsis" vert="horz" wrap="square" anchor="ctr" anchorCtr="1"/>
          <a:lstStyle/>
          <a:p>
            <a:pPr>
              <a:defRPr sz="900" b="0" i="0" u="none" strike="noStrike" kern="1200" baseline="0">
                <a:solidFill>
                  <a:schemeClr val="tx1">
                    <a:lumMod val="65000"/>
                    <a:lumOff val="35000"/>
                  </a:schemeClr>
                </a:solidFill>
                <a:latin typeface="+mn-lt"/>
                <a:ea typeface="+mn-ea"/>
                <a:cs typeface="+mn-cs"/>
              </a:defRPr>
            </a:pPr>
            <a:endParaRPr lang="en-US"/>
          </a:p>
        </c:txPr>
        <c:crossAx val="1312050656"/>
        <c:crosses val="autoZero"/>
        <c:auto val="1"/>
        <c:lblAlgn val="ctr"/>
        <c:lblOffset val="100"/>
        <c:noMultiLvlLbl val="0"/>
      </c:catAx>
      <c:valAx>
        <c:axId val="1312050656"/>
        <c:scaling>
          <c:orientation val="minMax"/>
        </c:scaling>
        <c:delete val="0"/>
        <c:axPos val="l"/>
        <c:majorGridlines>
          <c:spPr>
            <a:ln w="9525" cap="flat" cmpd="sng" algn="ctr">
              <a:solidFill>
                <a:schemeClr val="tx1">
                  <a:lumMod val="15000"/>
                  <a:lumOff val="85000"/>
                </a:schemeClr>
              </a:solidFill>
              <a:round/>
            </a:ln>
            <a:effectLst/>
          </c:spPr>
        </c:majorGridlines>
        <c:numFmt formatCode="0.0" sourceLinked="1"/>
        <c:majorTickMark val="none"/>
        <c:minorTickMark val="none"/>
        <c:tickLblPos val="nextTo"/>
        <c:spPr>
          <a:noFill/>
          <a:ln>
            <a:noFill/>
          </a:ln>
          <a:effectLst/>
        </c:spPr>
        <c:txPr>
          <a:bodyPr rot="-60000000" spcFirstLastPara="1" vertOverflow="ellipsis" vert="horz" wrap="square" anchor="ctr" anchorCtr="1"/>
          <a:lstStyle/>
          <a:p>
            <a:pPr>
              <a:defRPr sz="900" b="0" i="0" u="none" strike="noStrike" kern="1200" baseline="0">
                <a:solidFill>
                  <a:schemeClr val="tx1">
                    <a:lumMod val="65000"/>
                    <a:lumOff val="35000"/>
                  </a:schemeClr>
                </a:solidFill>
                <a:latin typeface="+mn-lt"/>
                <a:ea typeface="+mn-ea"/>
                <a:cs typeface="+mn-cs"/>
              </a:defRPr>
            </a:pPr>
            <a:endParaRPr lang="en-US"/>
          </a:p>
        </c:txPr>
        <c:crossAx val="1312050176"/>
        <c:crosses val="autoZero"/>
        <c:crossBetween val="between"/>
      </c:valAx>
      <c:spPr>
        <a:noFill/>
        <a:ln>
          <a:noFill/>
        </a:ln>
        <a:effectLst/>
      </c:spPr>
    </c:plotArea>
    <c:legend>
      <c:legendPos val="b"/>
      <c:overlay val="0"/>
      <c:spPr>
        <a:noFill/>
        <a:ln>
          <a:noFill/>
        </a:ln>
        <a:effectLst/>
      </c:spPr>
      <c:txPr>
        <a:bodyPr rot="0" spcFirstLastPara="1" vertOverflow="ellipsis" vert="horz" wrap="square" anchor="ctr" anchorCtr="1"/>
        <a:lstStyle/>
        <a:p>
          <a:pPr>
            <a:defRPr sz="900" b="0" i="0" u="none" strike="noStrike" kern="1200" baseline="0">
              <a:solidFill>
                <a:schemeClr val="tx1">
                  <a:lumMod val="65000"/>
                  <a:lumOff val="35000"/>
                </a:schemeClr>
              </a:solidFill>
              <a:latin typeface="+mn-lt"/>
              <a:ea typeface="+mn-ea"/>
              <a:cs typeface="+mn-cs"/>
            </a:defRPr>
          </a:pPr>
          <a:endParaRPr lang="en-US"/>
        </a:p>
      </c:txPr>
    </c:legend>
    <c:plotVisOnly val="1"/>
    <c:dispBlanksAs val="gap"/>
    <c:extLst>
      <c:ext xmlns:c16r3="http://schemas.microsoft.com/office/drawing/2017/03/chart" uri="{56B9EC1D-385E-4148-901F-78D8002777C0}">
        <c16r3:dataDisplayOptions16>
          <c16r3:dispNaAsBlank val="1"/>
        </c16r3:dataDisplayOptions16>
      </c:ext>
    </c:extLst>
    <c:showDLblsOverMax val="0"/>
  </c:chart>
  <c:spPr>
    <a:noFill/>
    <a:ln>
      <a:noFill/>
    </a:ln>
    <a:effectLst/>
  </c:spPr>
  <c:txPr>
    <a:bodyPr/>
    <a:lstStyle/>
    <a:p>
      <a:pPr>
        <a:defRPr/>
      </a:pPr>
      <a:endParaRPr lang="en-US"/>
    </a:p>
  </c:txPr>
  <c:externalData r:id="rId3">
    <c:autoUpdate val="0"/>
  </c:externalData>
</c:chartSpace>
</file>

<file path=ppt/charts/chart2.xml><?xml version="1.0" encoding="utf-8"?>
<c:chartSpace xmlns:c="http://schemas.openxmlformats.org/drawingml/2006/chart" xmlns:a="http://schemas.openxmlformats.org/drawingml/2006/main" xmlns:r="http://schemas.openxmlformats.org/officeDocument/2006/relationships" xmlns:c16r2="http://schemas.microsoft.com/office/drawing/2015/06/chart">
  <c:date1904 val="0"/>
  <c:lang val="en-US"/>
  <c:roundedCorners val="0"/>
  <mc:AlternateContent xmlns:mc="http://schemas.openxmlformats.org/markup-compatibility/2006">
    <mc:Choice xmlns:c14="http://schemas.microsoft.com/office/drawing/2007/8/2/chart" Requires="c14">
      <c14:style val="102"/>
    </mc:Choice>
    <mc:Fallback>
      <c:style val="2"/>
    </mc:Fallback>
  </mc:AlternateContent>
  <c:chart>
    <c:autoTitleDeleted val="1"/>
    <c:plotArea>
      <c:layout>
        <c:manualLayout>
          <c:layoutTarget val="inner"/>
          <c:xMode val="edge"/>
          <c:yMode val="edge"/>
          <c:x val="7.1664260717410319E-2"/>
          <c:y val="2.5428331875182269E-2"/>
          <c:w val="0.88389129483814521"/>
          <c:h val="0.73577136191309422"/>
        </c:manualLayout>
      </c:layout>
      <c:barChart>
        <c:barDir val="col"/>
        <c:grouping val="clustered"/>
        <c:varyColors val="0"/>
        <c:ser>
          <c:idx val="0"/>
          <c:order val="0"/>
          <c:tx>
            <c:strRef>
              <c:f>'[Charts and tables_Manufacturing.xlsx]CA Historical'!$B$14</c:f>
              <c:strCache>
                <c:ptCount val="1"/>
                <c:pt idx="0">
                  <c:v>Manufacturing </c:v>
                </c:pt>
              </c:strCache>
            </c:strRef>
          </c:tx>
          <c:spPr>
            <a:solidFill>
              <a:schemeClr val="accent1"/>
            </a:solidFill>
            <a:ln>
              <a:noFill/>
            </a:ln>
            <a:effectLst/>
          </c:spPr>
          <c:invertIfNegative val="0"/>
          <c:dLbls>
            <c:spPr>
              <a:noFill/>
              <a:ln>
                <a:noFill/>
              </a:ln>
              <a:effectLst/>
            </c:spPr>
            <c:txPr>
              <a:bodyPr rot="0" spcFirstLastPara="1" vertOverflow="ellipsis" vert="horz" wrap="square" lIns="38100" tIns="19050" rIns="38100" bIns="19050" anchor="ctr" anchorCtr="1">
                <a:spAutoFit/>
              </a:bodyPr>
              <a:lstStyle/>
              <a:p>
                <a:pPr>
                  <a:defRPr sz="900" b="0" i="0" u="none" strike="noStrike" kern="1200" baseline="0">
                    <a:solidFill>
                      <a:schemeClr val="tx1">
                        <a:lumMod val="75000"/>
                        <a:lumOff val="25000"/>
                      </a:schemeClr>
                    </a:solidFill>
                    <a:latin typeface="+mn-lt"/>
                    <a:ea typeface="+mn-ea"/>
                    <a:cs typeface="+mn-cs"/>
                  </a:defRPr>
                </a:pPr>
                <a:endParaRPr lang="en-US"/>
              </a:p>
            </c:txPr>
            <c:dLblPos val="outEnd"/>
            <c:showLegendKey val="0"/>
            <c:showVal val="1"/>
            <c:showCatName val="0"/>
            <c:showSerName val="0"/>
            <c:showPercent val="0"/>
            <c:showBubbleSize val="0"/>
            <c:showLeaderLines val="0"/>
            <c:extLst>
              <c:ext xmlns:c15="http://schemas.microsoft.com/office/drawing/2012/chart" uri="{CE6537A1-D6FC-4f65-9D91-7224C49458BB}">
                <c15:showLeaderLines val="1"/>
                <c15:leaderLines>
                  <c:spPr>
                    <a:ln w="9525" cap="flat" cmpd="sng" algn="ctr">
                      <a:solidFill>
                        <a:schemeClr val="tx1">
                          <a:lumMod val="35000"/>
                          <a:lumOff val="65000"/>
                        </a:schemeClr>
                      </a:solidFill>
                      <a:round/>
                    </a:ln>
                    <a:effectLst/>
                  </c:spPr>
                </c15:leaderLines>
              </c:ext>
            </c:extLst>
          </c:dLbls>
          <c:cat>
            <c:strRef>
              <c:f>'[Charts and tables_Manufacturing.xlsx]CA Historical'!$A$15:$A$21</c:f>
              <c:strCache>
                <c:ptCount val="4"/>
                <c:pt idx="0">
                  <c:v>1961-1973</c:v>
                </c:pt>
                <c:pt idx="1">
                  <c:v>1973-2000</c:v>
                </c:pt>
                <c:pt idx="2">
                  <c:v>2000-2014</c:v>
                </c:pt>
                <c:pt idx="3">
                  <c:v>2014-2022</c:v>
                </c:pt>
              </c:strCache>
              <c:extLst/>
            </c:strRef>
          </c:cat>
          <c:val>
            <c:numRef>
              <c:f>'[Charts and tables_Manufacturing.xlsx]CA Historical'!$B$15:$B$21</c:f>
              <c:numCache>
                <c:formatCode>0.00</c:formatCode>
                <c:ptCount val="4"/>
                <c:pt idx="0">
                  <c:v>4.1686096868442268</c:v>
                </c:pt>
                <c:pt idx="1">
                  <c:v>3.1143045509178124</c:v>
                </c:pt>
                <c:pt idx="2">
                  <c:v>1.1220962376160548</c:v>
                </c:pt>
                <c:pt idx="3">
                  <c:v>0.34157481305483461</c:v>
                </c:pt>
              </c:numCache>
              <c:extLst/>
            </c:numRef>
          </c:val>
          <c:extLst>
            <c:ext xmlns:c16="http://schemas.microsoft.com/office/drawing/2014/chart" uri="{C3380CC4-5D6E-409C-BE32-E72D297353CC}">
              <c16:uniqueId val="{00000000-820E-4686-AB99-8632DC9F7896}"/>
            </c:ext>
          </c:extLst>
        </c:ser>
        <c:ser>
          <c:idx val="1"/>
          <c:order val="1"/>
          <c:tx>
            <c:strRef>
              <c:f>'[Charts and tables_Manufacturing.xlsx]CA Historical'!$C$14</c:f>
              <c:strCache>
                <c:ptCount val="1"/>
                <c:pt idx="0">
                  <c:v>Business Sector 
</c:v>
                </c:pt>
              </c:strCache>
            </c:strRef>
          </c:tx>
          <c:spPr>
            <a:solidFill>
              <a:schemeClr val="accent2"/>
            </a:solidFill>
            <a:ln>
              <a:noFill/>
            </a:ln>
            <a:effectLst/>
          </c:spPr>
          <c:invertIfNegative val="0"/>
          <c:dLbls>
            <c:spPr>
              <a:noFill/>
              <a:ln>
                <a:noFill/>
              </a:ln>
              <a:effectLst/>
            </c:spPr>
            <c:txPr>
              <a:bodyPr rot="0" spcFirstLastPara="1" vertOverflow="ellipsis" vert="horz" wrap="square" lIns="38100" tIns="19050" rIns="38100" bIns="19050" anchor="ctr" anchorCtr="1">
                <a:spAutoFit/>
              </a:bodyPr>
              <a:lstStyle/>
              <a:p>
                <a:pPr>
                  <a:defRPr sz="900" b="0" i="0" u="none" strike="noStrike" kern="1200" baseline="0">
                    <a:solidFill>
                      <a:schemeClr val="tx1">
                        <a:lumMod val="75000"/>
                        <a:lumOff val="25000"/>
                      </a:schemeClr>
                    </a:solidFill>
                    <a:latin typeface="+mn-lt"/>
                    <a:ea typeface="+mn-ea"/>
                    <a:cs typeface="+mn-cs"/>
                  </a:defRPr>
                </a:pPr>
                <a:endParaRPr lang="en-US"/>
              </a:p>
            </c:txPr>
            <c:dLblPos val="outEnd"/>
            <c:showLegendKey val="0"/>
            <c:showVal val="1"/>
            <c:showCatName val="0"/>
            <c:showSerName val="0"/>
            <c:showPercent val="0"/>
            <c:showBubbleSize val="0"/>
            <c:showLeaderLines val="0"/>
            <c:extLst>
              <c:ext xmlns:c15="http://schemas.microsoft.com/office/drawing/2012/chart" uri="{CE6537A1-D6FC-4f65-9D91-7224C49458BB}">
                <c15:showLeaderLines val="1"/>
                <c15:leaderLines>
                  <c:spPr>
                    <a:ln w="9525" cap="flat" cmpd="sng" algn="ctr">
                      <a:solidFill>
                        <a:schemeClr val="tx1">
                          <a:lumMod val="35000"/>
                          <a:lumOff val="65000"/>
                        </a:schemeClr>
                      </a:solidFill>
                      <a:round/>
                    </a:ln>
                    <a:effectLst/>
                  </c:spPr>
                </c15:leaderLines>
              </c:ext>
            </c:extLst>
          </c:dLbls>
          <c:cat>
            <c:strRef>
              <c:f>'[Charts and tables_Manufacturing.xlsx]CA Historical'!$A$15:$A$21</c:f>
              <c:strCache>
                <c:ptCount val="4"/>
                <c:pt idx="0">
                  <c:v>1961-1973</c:v>
                </c:pt>
                <c:pt idx="1">
                  <c:v>1973-2000</c:v>
                </c:pt>
                <c:pt idx="2">
                  <c:v>2000-2014</c:v>
                </c:pt>
                <c:pt idx="3">
                  <c:v>2014-2022</c:v>
                </c:pt>
              </c:strCache>
              <c:extLst/>
            </c:strRef>
          </c:cat>
          <c:val>
            <c:numRef>
              <c:f>'[Charts and tables_Manufacturing.xlsx]CA Historical'!$C$15:$C$21</c:f>
              <c:numCache>
                <c:formatCode>0.00</c:formatCode>
                <c:ptCount val="4"/>
                <c:pt idx="0">
                  <c:v>3.5453986706921681</c:v>
                </c:pt>
                <c:pt idx="1">
                  <c:v>1.7593934873304073</c:v>
                </c:pt>
                <c:pt idx="2">
                  <c:v>1.0779080094621918</c:v>
                </c:pt>
                <c:pt idx="3">
                  <c:v>0.69478070521338253</c:v>
                </c:pt>
              </c:numCache>
              <c:extLst/>
            </c:numRef>
          </c:val>
          <c:extLst>
            <c:ext xmlns:c16="http://schemas.microsoft.com/office/drawing/2014/chart" uri="{C3380CC4-5D6E-409C-BE32-E72D297353CC}">
              <c16:uniqueId val="{00000001-820E-4686-AB99-8632DC9F7896}"/>
            </c:ext>
          </c:extLst>
        </c:ser>
        <c:dLbls>
          <c:dLblPos val="outEnd"/>
          <c:showLegendKey val="0"/>
          <c:showVal val="1"/>
          <c:showCatName val="0"/>
          <c:showSerName val="0"/>
          <c:showPercent val="0"/>
          <c:showBubbleSize val="0"/>
        </c:dLbls>
        <c:gapWidth val="219"/>
        <c:overlap val="-27"/>
        <c:axId val="1481155871"/>
        <c:axId val="1481151071"/>
      </c:barChart>
      <c:catAx>
        <c:axId val="1481155871"/>
        <c:scaling>
          <c:orientation val="minMax"/>
        </c:scaling>
        <c:delete val="0"/>
        <c:axPos val="b"/>
        <c:numFmt formatCode="General" sourceLinked="1"/>
        <c:majorTickMark val="none"/>
        <c:minorTickMark val="none"/>
        <c:tickLblPos val="nextTo"/>
        <c:spPr>
          <a:noFill/>
          <a:ln w="9525" cap="flat" cmpd="sng" algn="ctr">
            <a:solidFill>
              <a:schemeClr val="tx1">
                <a:lumMod val="15000"/>
                <a:lumOff val="85000"/>
              </a:schemeClr>
            </a:solidFill>
            <a:round/>
          </a:ln>
          <a:effectLst/>
        </c:spPr>
        <c:txPr>
          <a:bodyPr rot="-60000000" spcFirstLastPara="1" vertOverflow="ellipsis" vert="horz" wrap="square" anchor="ctr" anchorCtr="1"/>
          <a:lstStyle/>
          <a:p>
            <a:pPr>
              <a:defRPr sz="900" b="0" i="0" u="none" strike="noStrike" kern="1200" baseline="0">
                <a:solidFill>
                  <a:schemeClr val="tx1">
                    <a:lumMod val="65000"/>
                    <a:lumOff val="35000"/>
                  </a:schemeClr>
                </a:solidFill>
                <a:latin typeface="+mn-lt"/>
                <a:ea typeface="+mn-ea"/>
                <a:cs typeface="+mn-cs"/>
              </a:defRPr>
            </a:pPr>
            <a:endParaRPr lang="en-US"/>
          </a:p>
        </c:txPr>
        <c:crossAx val="1481151071"/>
        <c:crosses val="autoZero"/>
        <c:auto val="1"/>
        <c:lblAlgn val="ctr"/>
        <c:lblOffset val="100"/>
        <c:noMultiLvlLbl val="0"/>
      </c:catAx>
      <c:valAx>
        <c:axId val="1481151071"/>
        <c:scaling>
          <c:orientation val="minMax"/>
        </c:scaling>
        <c:delete val="0"/>
        <c:axPos val="l"/>
        <c:majorGridlines>
          <c:spPr>
            <a:ln w="9525" cap="flat" cmpd="sng" algn="ctr">
              <a:solidFill>
                <a:schemeClr val="tx1">
                  <a:lumMod val="15000"/>
                  <a:lumOff val="85000"/>
                </a:schemeClr>
              </a:solidFill>
              <a:round/>
            </a:ln>
            <a:effectLst/>
          </c:spPr>
        </c:majorGridlines>
        <c:numFmt formatCode="0.00" sourceLinked="1"/>
        <c:majorTickMark val="none"/>
        <c:minorTickMark val="none"/>
        <c:tickLblPos val="nextTo"/>
        <c:spPr>
          <a:noFill/>
          <a:ln>
            <a:noFill/>
          </a:ln>
          <a:effectLst/>
        </c:spPr>
        <c:txPr>
          <a:bodyPr rot="-60000000" spcFirstLastPara="1" vertOverflow="ellipsis" vert="horz" wrap="square" anchor="ctr" anchorCtr="1"/>
          <a:lstStyle/>
          <a:p>
            <a:pPr>
              <a:defRPr sz="900" b="0" i="0" u="none" strike="noStrike" kern="1200" baseline="0">
                <a:solidFill>
                  <a:schemeClr val="tx1">
                    <a:lumMod val="65000"/>
                    <a:lumOff val="35000"/>
                  </a:schemeClr>
                </a:solidFill>
                <a:latin typeface="+mn-lt"/>
                <a:ea typeface="+mn-ea"/>
                <a:cs typeface="+mn-cs"/>
              </a:defRPr>
            </a:pPr>
            <a:endParaRPr lang="en-US"/>
          </a:p>
        </c:txPr>
        <c:crossAx val="1481155871"/>
        <c:crosses val="autoZero"/>
        <c:crossBetween val="between"/>
      </c:valAx>
      <c:spPr>
        <a:noFill/>
        <a:ln>
          <a:noFill/>
        </a:ln>
        <a:effectLst/>
      </c:spPr>
    </c:plotArea>
    <c:legend>
      <c:legendPos val="b"/>
      <c:overlay val="0"/>
      <c:spPr>
        <a:noFill/>
        <a:ln>
          <a:noFill/>
        </a:ln>
        <a:effectLst/>
      </c:spPr>
      <c:txPr>
        <a:bodyPr rot="0" spcFirstLastPara="1" vertOverflow="ellipsis" vert="horz" wrap="square" anchor="ctr" anchorCtr="1"/>
        <a:lstStyle/>
        <a:p>
          <a:pPr>
            <a:defRPr sz="900" b="0" i="0" u="none" strike="noStrike" kern="1200" baseline="0">
              <a:solidFill>
                <a:schemeClr val="tx1">
                  <a:lumMod val="65000"/>
                  <a:lumOff val="35000"/>
                </a:schemeClr>
              </a:solidFill>
              <a:latin typeface="+mn-lt"/>
              <a:ea typeface="+mn-ea"/>
              <a:cs typeface="+mn-cs"/>
            </a:defRPr>
          </a:pPr>
          <a:endParaRPr lang="en-US"/>
        </a:p>
      </c:txPr>
    </c:legend>
    <c:plotVisOnly val="1"/>
    <c:dispBlanksAs val="gap"/>
    <c:extLst>
      <c:ext xmlns:c16r3="http://schemas.microsoft.com/office/drawing/2017/03/chart" uri="{56B9EC1D-385E-4148-901F-78D8002777C0}">
        <c16r3:dataDisplayOptions16>
          <c16r3:dispNaAsBlank val="1"/>
        </c16r3:dataDisplayOptions16>
      </c:ext>
    </c:extLst>
    <c:showDLblsOverMax val="0"/>
  </c:chart>
  <c:spPr>
    <a:noFill/>
    <a:ln>
      <a:noFill/>
    </a:ln>
    <a:effectLst/>
  </c:spPr>
  <c:txPr>
    <a:bodyPr/>
    <a:lstStyle/>
    <a:p>
      <a:pPr>
        <a:defRPr/>
      </a:pPr>
      <a:endParaRPr lang="en-US"/>
    </a:p>
  </c:txPr>
  <c:externalData r:id="rId3">
    <c:autoUpdate val="0"/>
  </c:externalData>
</c:chartSpace>
</file>

<file path=ppt/charts/chart3.xml><?xml version="1.0" encoding="utf-8"?>
<c:chartSpace xmlns:c="http://schemas.openxmlformats.org/drawingml/2006/chart" xmlns:a="http://schemas.openxmlformats.org/drawingml/2006/main" xmlns:r="http://schemas.openxmlformats.org/officeDocument/2006/relationships" xmlns:c16r2="http://schemas.microsoft.com/office/drawing/2015/06/chart">
  <c:date1904 val="0"/>
  <c:lang val="en-US"/>
  <c:roundedCorners val="0"/>
  <mc:AlternateContent xmlns:mc="http://schemas.openxmlformats.org/markup-compatibility/2006">
    <mc:Choice xmlns:c14="http://schemas.microsoft.com/office/drawing/2007/8/2/chart" Requires="c14">
      <c14:style val="102"/>
    </mc:Choice>
    <mc:Fallback>
      <c:style val="2"/>
    </mc:Fallback>
  </mc:AlternateContent>
  <c:chart>
    <c:autoTitleDeleted val="1"/>
    <c:plotArea>
      <c:layout>
        <c:manualLayout>
          <c:layoutTarget val="inner"/>
          <c:xMode val="edge"/>
          <c:yMode val="edge"/>
          <c:x val="5.0328278698100422E-2"/>
          <c:y val="3.6556995679627786E-2"/>
          <c:w val="0.93483492604967411"/>
          <c:h val="0.81032440735536171"/>
        </c:manualLayout>
      </c:layout>
      <c:lineChart>
        <c:grouping val="standard"/>
        <c:varyColors val="0"/>
        <c:ser>
          <c:idx val="0"/>
          <c:order val="0"/>
          <c:tx>
            <c:strRef>
              <c:f>'[Charts and tables_Manufacturing.xlsx]Labour prod'!$G$43</c:f>
              <c:strCache>
                <c:ptCount val="1"/>
                <c:pt idx="0">
                  <c:v>Canada Manufacturing  </c:v>
                </c:pt>
              </c:strCache>
            </c:strRef>
          </c:tx>
          <c:spPr>
            <a:ln w="28575" cap="rnd">
              <a:solidFill>
                <a:schemeClr val="accent1"/>
              </a:solidFill>
              <a:prstDash val="sysDot"/>
              <a:round/>
            </a:ln>
            <a:effectLst/>
          </c:spPr>
          <c:marker>
            <c:symbol val="none"/>
          </c:marker>
          <c:dLbls>
            <c:dLbl>
              <c:idx val="14"/>
              <c:layout>
                <c:manualLayout>
                  <c:x val="-0.25336429100208635"/>
                  <c:y val="0.22866505700459316"/>
                </c:manualLayout>
              </c:layout>
              <c:tx>
                <c:rich>
                  <a:bodyPr/>
                  <a:lstStyle/>
                  <a:p>
                    <a:r>
                      <a:rPr lang="en-US" sz="900" b="0" i="0" u="none" strike="noStrike" baseline="0">
                        <a:effectLst/>
                      </a:rPr>
                      <a:t>'2000-2014: 1.22</a:t>
                    </a:r>
                    <a:r>
                      <a:rPr lang="en-US" sz="900" b="0" i="0" u="none" strike="noStrike" baseline="0"/>
                      <a:t> %</a:t>
                    </a:r>
                    <a:endParaRPr lang="en-US"/>
                  </a:p>
                </c:rich>
              </c:tx>
              <c:dLblPos val="r"/>
              <c:showLegendKey val="0"/>
              <c:showVal val="1"/>
              <c:showCatName val="0"/>
              <c:showSerName val="0"/>
              <c:showPercent val="0"/>
              <c:showBubbleSize val="0"/>
              <c:extLst>
                <c:ext xmlns:c15="http://schemas.microsoft.com/office/drawing/2012/chart" uri="{CE6537A1-D6FC-4f65-9D91-7224C49458BB}">
                  <c15:showDataLabelsRange val="0"/>
                </c:ext>
                <c:ext xmlns:c16="http://schemas.microsoft.com/office/drawing/2014/chart" uri="{C3380CC4-5D6E-409C-BE32-E72D297353CC}">
                  <c16:uniqueId val="{00000000-E25B-4DFE-9420-2AC7A85FB2E6}"/>
                </c:ext>
              </c:extLst>
            </c:dLbl>
            <c:dLbl>
              <c:idx val="23"/>
              <c:layout>
                <c:manualLayout>
                  <c:x val="-4.2522624639963855E-2"/>
                  <c:y val="6.8981663063221815E-2"/>
                </c:manualLayout>
              </c:layout>
              <c:tx>
                <c:rich>
                  <a:bodyPr rot="0" spcFirstLastPara="1" vertOverflow="ellipsis" vert="horz" wrap="square" lIns="38100" tIns="19050" rIns="38100" bIns="19050" anchor="ctr" anchorCtr="1">
                    <a:noAutofit/>
                  </a:bodyPr>
                  <a:lstStyle/>
                  <a:p>
                    <a:pPr>
                      <a:defRPr sz="900" b="0" i="0" u="none" strike="noStrike" kern="1200" baseline="0">
                        <a:solidFill>
                          <a:schemeClr val="tx1">
                            <a:lumMod val="75000"/>
                            <a:lumOff val="25000"/>
                          </a:schemeClr>
                        </a:solidFill>
                        <a:latin typeface="+mn-lt"/>
                        <a:ea typeface="+mn-ea"/>
                        <a:cs typeface="+mn-cs"/>
                      </a:defRPr>
                    </a:pPr>
                    <a:r>
                      <a:rPr lang="en-US"/>
                      <a:t>2014-2023: </a:t>
                    </a:r>
                    <a:r>
                      <a:rPr lang="en-US" sz="900" b="0" i="0" u="none" strike="noStrike" baseline="0">
                        <a:effectLst/>
                      </a:rPr>
                      <a:t>-0.08 %</a:t>
                    </a:r>
                    <a:r>
                      <a:rPr lang="en-US" sz="900" b="0" i="0" u="none" strike="noStrike" baseline="0"/>
                      <a:t> </a:t>
                    </a:r>
                    <a:r>
                      <a:rPr lang="en-US" baseline="0"/>
                      <a:t> </a:t>
                    </a:r>
                    <a:endParaRPr lang="en-US"/>
                  </a:p>
                </c:rich>
              </c:tx>
              <c:spPr>
                <a:noFill/>
                <a:ln>
                  <a:noFill/>
                </a:ln>
                <a:effectLst/>
              </c:spPr>
              <c:txPr>
                <a:bodyPr rot="0" spcFirstLastPara="1" vertOverflow="ellipsis" vert="horz" wrap="square" lIns="38100" tIns="19050" rIns="38100" bIns="19050" anchor="ctr" anchorCtr="1">
                  <a:noAutofit/>
                </a:bodyPr>
                <a:lstStyle/>
                <a:p>
                  <a:pPr>
                    <a:defRPr sz="900" b="0" i="0" u="none" strike="noStrike" kern="1200" baseline="0">
                      <a:solidFill>
                        <a:schemeClr val="tx1">
                          <a:lumMod val="75000"/>
                          <a:lumOff val="25000"/>
                        </a:schemeClr>
                      </a:solidFill>
                      <a:latin typeface="+mn-lt"/>
                      <a:ea typeface="+mn-ea"/>
                      <a:cs typeface="+mn-cs"/>
                    </a:defRPr>
                  </a:pPr>
                  <a:endParaRPr lang="en-US"/>
                </a:p>
              </c:txPr>
              <c:dLblPos val="r"/>
              <c:showLegendKey val="0"/>
              <c:showVal val="1"/>
              <c:showCatName val="0"/>
              <c:showSerName val="0"/>
              <c:showPercent val="0"/>
              <c:showBubbleSize val="0"/>
              <c:extLst>
                <c:ext xmlns:c15="http://schemas.microsoft.com/office/drawing/2012/chart" uri="{CE6537A1-D6FC-4f65-9D91-7224C49458BB}">
                  <c15:layout>
                    <c:manualLayout>
                      <c:w val="0.17733141530385621"/>
                      <c:h val="5.6447363024934381E-2"/>
                    </c:manualLayout>
                  </c15:layout>
                  <c15:showDataLabelsRange val="0"/>
                </c:ext>
                <c:ext xmlns:c16="http://schemas.microsoft.com/office/drawing/2014/chart" uri="{C3380CC4-5D6E-409C-BE32-E72D297353CC}">
                  <c16:uniqueId val="{00000001-E25B-4DFE-9420-2AC7A85FB2E6}"/>
                </c:ext>
              </c:extLst>
            </c:dLbl>
            <c:spPr>
              <a:noFill/>
              <a:ln>
                <a:noFill/>
              </a:ln>
              <a:effectLst/>
            </c:spPr>
            <c:txPr>
              <a:bodyPr rot="0" spcFirstLastPara="1" vertOverflow="ellipsis" vert="horz" wrap="square" lIns="38100" tIns="19050" rIns="38100" bIns="19050" anchor="ctr" anchorCtr="1">
                <a:spAutoFit/>
              </a:bodyPr>
              <a:lstStyle/>
              <a:p>
                <a:pPr>
                  <a:defRPr sz="900" b="0" i="0" u="none" strike="noStrike" kern="1200" baseline="0">
                    <a:solidFill>
                      <a:schemeClr val="tx1">
                        <a:lumMod val="75000"/>
                        <a:lumOff val="25000"/>
                      </a:schemeClr>
                    </a:solidFill>
                    <a:latin typeface="+mn-lt"/>
                    <a:ea typeface="+mn-ea"/>
                    <a:cs typeface="+mn-cs"/>
                  </a:defRPr>
                </a:pPr>
                <a:endParaRPr lang="en-US"/>
              </a:p>
            </c:txPr>
            <c:dLblPos val="t"/>
            <c:showLegendKey val="0"/>
            <c:showVal val="0"/>
            <c:showCatName val="0"/>
            <c:showSerName val="0"/>
            <c:showPercent val="0"/>
            <c:showBubbleSize val="0"/>
            <c:extLst>
              <c:ext xmlns:c15="http://schemas.microsoft.com/office/drawing/2012/chart" uri="{CE6537A1-D6FC-4f65-9D91-7224C49458BB}">
                <c15:showLeaderLines val="1"/>
                <c15:leaderLines>
                  <c:spPr>
                    <a:ln w="9525" cap="flat" cmpd="sng" algn="ctr">
                      <a:solidFill>
                        <a:schemeClr val="tx1">
                          <a:lumMod val="35000"/>
                          <a:lumOff val="65000"/>
                        </a:schemeClr>
                      </a:solidFill>
                      <a:round/>
                    </a:ln>
                    <a:effectLst/>
                  </c:spPr>
                </c15:leaderLines>
              </c:ext>
            </c:extLst>
          </c:dLbls>
          <c:cat>
            <c:numRef>
              <c:f>'[Charts and tables_Manufacturing.xlsx]Labour prod'!$F$47:$F$70</c:f>
              <c:numCache>
                <c:formatCode>General</c:formatCode>
                <c:ptCount val="24"/>
                <c:pt idx="0">
                  <c:v>2000</c:v>
                </c:pt>
                <c:pt idx="1">
                  <c:v>2001</c:v>
                </c:pt>
                <c:pt idx="2">
                  <c:v>2002</c:v>
                </c:pt>
                <c:pt idx="3">
                  <c:v>2003</c:v>
                </c:pt>
                <c:pt idx="4">
                  <c:v>2004</c:v>
                </c:pt>
                <c:pt idx="5">
                  <c:v>2005</c:v>
                </c:pt>
                <c:pt idx="6">
                  <c:v>2006</c:v>
                </c:pt>
                <c:pt idx="7">
                  <c:v>2007</c:v>
                </c:pt>
                <c:pt idx="8">
                  <c:v>2008</c:v>
                </c:pt>
                <c:pt idx="9">
                  <c:v>2009</c:v>
                </c:pt>
                <c:pt idx="10">
                  <c:v>2010</c:v>
                </c:pt>
                <c:pt idx="11">
                  <c:v>2011</c:v>
                </c:pt>
                <c:pt idx="12">
                  <c:v>2012</c:v>
                </c:pt>
                <c:pt idx="13">
                  <c:v>2013</c:v>
                </c:pt>
                <c:pt idx="14">
                  <c:v>2014</c:v>
                </c:pt>
                <c:pt idx="15">
                  <c:v>2015</c:v>
                </c:pt>
                <c:pt idx="16">
                  <c:v>2016</c:v>
                </c:pt>
                <c:pt idx="17">
                  <c:v>2017</c:v>
                </c:pt>
                <c:pt idx="18">
                  <c:v>2018</c:v>
                </c:pt>
                <c:pt idx="19">
                  <c:v>2019</c:v>
                </c:pt>
                <c:pt idx="20">
                  <c:v>2020</c:v>
                </c:pt>
                <c:pt idx="21">
                  <c:v>2021</c:v>
                </c:pt>
                <c:pt idx="22">
                  <c:v>2022</c:v>
                </c:pt>
                <c:pt idx="23">
                  <c:v>2023</c:v>
                </c:pt>
              </c:numCache>
            </c:numRef>
          </c:cat>
          <c:val>
            <c:numRef>
              <c:f>'[Charts and tables_Manufacturing.xlsx]Labour prod'!$G$47:$G$70</c:f>
              <c:numCache>
                <c:formatCode>0.00</c:formatCode>
                <c:ptCount val="24"/>
                <c:pt idx="0">
                  <c:v>100</c:v>
                </c:pt>
                <c:pt idx="1">
                  <c:v>98.949211908931701</c:v>
                </c:pt>
                <c:pt idx="2">
                  <c:v>101.22591943957968</c:v>
                </c:pt>
                <c:pt idx="3">
                  <c:v>99.824868651488615</c:v>
                </c:pt>
                <c:pt idx="4">
                  <c:v>101.92644483362521</c:v>
                </c:pt>
                <c:pt idx="5">
                  <c:v>105.60420315236428</c:v>
                </c:pt>
                <c:pt idx="6">
                  <c:v>107.70577933450087</c:v>
                </c:pt>
                <c:pt idx="7">
                  <c:v>107.3555166374781</c:v>
                </c:pt>
                <c:pt idx="8">
                  <c:v>108.93169877408056</c:v>
                </c:pt>
                <c:pt idx="9">
                  <c:v>105.07880910683012</c:v>
                </c:pt>
                <c:pt idx="10">
                  <c:v>108.4063047285464</c:v>
                </c:pt>
                <c:pt idx="11">
                  <c:v>111.38353765323993</c:v>
                </c:pt>
                <c:pt idx="12">
                  <c:v>113.13485113835375</c:v>
                </c:pt>
                <c:pt idx="13">
                  <c:v>114.71103327495621</c:v>
                </c:pt>
                <c:pt idx="14">
                  <c:v>118.56392294220664</c:v>
                </c:pt>
                <c:pt idx="15">
                  <c:v>118.56392294220664</c:v>
                </c:pt>
                <c:pt idx="16">
                  <c:v>118.56392294220664</c:v>
                </c:pt>
                <c:pt idx="17">
                  <c:v>119.26444833625217</c:v>
                </c:pt>
                <c:pt idx="18">
                  <c:v>119.61471103327496</c:v>
                </c:pt>
                <c:pt idx="19">
                  <c:v>119.61471103327496</c:v>
                </c:pt>
                <c:pt idx="20">
                  <c:v>124.69352014010508</c:v>
                </c:pt>
                <c:pt idx="21">
                  <c:v>121.89141856392293</c:v>
                </c:pt>
                <c:pt idx="22">
                  <c:v>121.89141856392293</c:v>
                </c:pt>
                <c:pt idx="23">
                  <c:v>117.68826619964973</c:v>
                </c:pt>
              </c:numCache>
            </c:numRef>
          </c:val>
          <c:smooth val="0"/>
          <c:extLst>
            <c:ext xmlns:c16="http://schemas.microsoft.com/office/drawing/2014/chart" uri="{C3380CC4-5D6E-409C-BE32-E72D297353CC}">
              <c16:uniqueId val="{00000002-E25B-4DFE-9420-2AC7A85FB2E6}"/>
            </c:ext>
          </c:extLst>
        </c:ser>
        <c:ser>
          <c:idx val="2"/>
          <c:order val="2"/>
          <c:tx>
            <c:strRef>
              <c:f>'[Charts and tables_Manufacturing.xlsx]Labour prod'!$I$43</c:f>
              <c:strCache>
                <c:ptCount val="1"/>
                <c:pt idx="0">
                  <c:v>U.S. Manufacturing  </c:v>
                </c:pt>
              </c:strCache>
            </c:strRef>
          </c:tx>
          <c:spPr>
            <a:ln w="28575" cap="rnd">
              <a:solidFill>
                <a:schemeClr val="accent3"/>
              </a:solidFill>
              <a:round/>
            </a:ln>
            <a:effectLst/>
          </c:spPr>
          <c:marker>
            <c:symbol val="none"/>
          </c:marker>
          <c:dLbls>
            <c:dLbl>
              <c:idx val="14"/>
              <c:layout>
                <c:manualLayout>
                  <c:x val="-0.22095161181775363"/>
                  <c:y val="-5.1282859662073521E-2"/>
                </c:manualLayout>
              </c:layout>
              <c:tx>
                <c:rich>
                  <a:bodyPr/>
                  <a:lstStyle/>
                  <a:p>
                    <a:r>
                      <a:rPr lang="en-US" sz="900" b="0" i="0" u="none" strike="noStrike" baseline="0">
                        <a:effectLst/>
                      </a:rPr>
                      <a:t>2000-2014: 2.70</a:t>
                    </a:r>
                    <a:r>
                      <a:rPr lang="en-US" sz="900" b="0" i="0" u="none" strike="noStrike" baseline="0"/>
                      <a:t> %</a:t>
                    </a:r>
                    <a:endParaRPr lang="en-US"/>
                  </a:p>
                </c:rich>
              </c:tx>
              <c:dLblPos val="r"/>
              <c:showLegendKey val="0"/>
              <c:showVal val="1"/>
              <c:showCatName val="0"/>
              <c:showSerName val="0"/>
              <c:showPercent val="0"/>
              <c:showBubbleSize val="0"/>
              <c:extLst>
                <c:ext xmlns:c15="http://schemas.microsoft.com/office/drawing/2012/chart" uri="{CE6537A1-D6FC-4f65-9D91-7224C49458BB}">
                  <c15:showDataLabelsRange val="0"/>
                </c:ext>
                <c:ext xmlns:c16="http://schemas.microsoft.com/office/drawing/2014/chart" uri="{C3380CC4-5D6E-409C-BE32-E72D297353CC}">
                  <c16:uniqueId val="{00000003-E25B-4DFE-9420-2AC7A85FB2E6}"/>
                </c:ext>
              </c:extLst>
            </c:dLbl>
            <c:dLbl>
              <c:idx val="23"/>
              <c:layout>
                <c:manualLayout>
                  <c:x val="-1.9782393669634024E-2"/>
                  <c:y val="-8.139753966447115E-2"/>
                </c:manualLayout>
              </c:layout>
              <c:tx>
                <c:rich>
                  <a:bodyPr/>
                  <a:lstStyle/>
                  <a:p>
                    <a:r>
                      <a:rPr lang="en-US"/>
                      <a:t>2014-2023: </a:t>
                    </a:r>
                    <a:r>
                      <a:rPr lang="en-US" sz="900" b="0" i="0" u="none" strike="noStrike" baseline="0">
                        <a:effectLst/>
                      </a:rPr>
                      <a:t>-0.53 %</a:t>
                    </a:r>
                    <a:r>
                      <a:rPr lang="en-US" sz="900" b="0" i="0" u="none" strike="noStrike" baseline="0"/>
                      <a:t> </a:t>
                    </a:r>
                    <a:endParaRPr lang="en-US"/>
                  </a:p>
                </c:rich>
              </c:tx>
              <c:dLblPos val="r"/>
              <c:showLegendKey val="0"/>
              <c:showVal val="1"/>
              <c:showCatName val="0"/>
              <c:showSerName val="0"/>
              <c:showPercent val="0"/>
              <c:showBubbleSize val="0"/>
              <c:extLst>
                <c:ext xmlns:c15="http://schemas.microsoft.com/office/drawing/2012/chart" uri="{CE6537A1-D6FC-4f65-9D91-7224C49458BB}">
                  <c15:showDataLabelsRange val="0"/>
                </c:ext>
                <c:ext xmlns:c16="http://schemas.microsoft.com/office/drawing/2014/chart" uri="{C3380CC4-5D6E-409C-BE32-E72D297353CC}">
                  <c16:uniqueId val="{00000004-E25B-4DFE-9420-2AC7A85FB2E6}"/>
                </c:ext>
              </c:extLst>
            </c:dLbl>
            <c:spPr>
              <a:noFill/>
              <a:ln>
                <a:noFill/>
              </a:ln>
              <a:effectLst/>
            </c:spPr>
            <c:txPr>
              <a:bodyPr rot="0" spcFirstLastPara="1" vertOverflow="ellipsis" vert="horz" wrap="square" lIns="38100" tIns="19050" rIns="38100" bIns="19050" anchor="ctr" anchorCtr="1">
                <a:spAutoFit/>
              </a:bodyPr>
              <a:lstStyle/>
              <a:p>
                <a:pPr>
                  <a:defRPr sz="900" b="0" i="0" u="none" strike="noStrike" kern="1200" baseline="0">
                    <a:solidFill>
                      <a:schemeClr val="tx1">
                        <a:lumMod val="75000"/>
                        <a:lumOff val="25000"/>
                      </a:schemeClr>
                    </a:solidFill>
                    <a:latin typeface="+mn-lt"/>
                    <a:ea typeface="+mn-ea"/>
                    <a:cs typeface="+mn-cs"/>
                  </a:defRPr>
                </a:pPr>
                <a:endParaRPr lang="en-US"/>
              </a:p>
            </c:txPr>
            <c:dLblPos val="t"/>
            <c:showLegendKey val="0"/>
            <c:showVal val="0"/>
            <c:showCatName val="0"/>
            <c:showSerName val="0"/>
            <c:showPercent val="0"/>
            <c:showBubbleSize val="0"/>
            <c:extLst>
              <c:ext xmlns:c15="http://schemas.microsoft.com/office/drawing/2012/chart" uri="{CE6537A1-D6FC-4f65-9D91-7224C49458BB}">
                <c15:showLeaderLines val="1"/>
                <c15:leaderLines>
                  <c:spPr>
                    <a:ln w="9525" cap="flat" cmpd="sng" algn="ctr">
                      <a:solidFill>
                        <a:schemeClr val="tx1">
                          <a:lumMod val="35000"/>
                          <a:lumOff val="65000"/>
                        </a:schemeClr>
                      </a:solidFill>
                      <a:round/>
                    </a:ln>
                    <a:effectLst/>
                  </c:spPr>
                </c15:leaderLines>
              </c:ext>
            </c:extLst>
          </c:dLbls>
          <c:cat>
            <c:numRef>
              <c:f>'[Charts and tables_Manufacturing.xlsx]Labour prod'!$F$47:$F$70</c:f>
              <c:numCache>
                <c:formatCode>General</c:formatCode>
                <c:ptCount val="24"/>
                <c:pt idx="0">
                  <c:v>2000</c:v>
                </c:pt>
                <c:pt idx="1">
                  <c:v>2001</c:v>
                </c:pt>
                <c:pt idx="2">
                  <c:v>2002</c:v>
                </c:pt>
                <c:pt idx="3">
                  <c:v>2003</c:v>
                </c:pt>
                <c:pt idx="4">
                  <c:v>2004</c:v>
                </c:pt>
                <c:pt idx="5">
                  <c:v>2005</c:v>
                </c:pt>
                <c:pt idx="6">
                  <c:v>2006</c:v>
                </c:pt>
                <c:pt idx="7">
                  <c:v>2007</c:v>
                </c:pt>
                <c:pt idx="8">
                  <c:v>2008</c:v>
                </c:pt>
                <c:pt idx="9">
                  <c:v>2009</c:v>
                </c:pt>
                <c:pt idx="10">
                  <c:v>2010</c:v>
                </c:pt>
                <c:pt idx="11">
                  <c:v>2011</c:v>
                </c:pt>
                <c:pt idx="12">
                  <c:v>2012</c:v>
                </c:pt>
                <c:pt idx="13">
                  <c:v>2013</c:v>
                </c:pt>
                <c:pt idx="14">
                  <c:v>2014</c:v>
                </c:pt>
                <c:pt idx="15">
                  <c:v>2015</c:v>
                </c:pt>
                <c:pt idx="16">
                  <c:v>2016</c:v>
                </c:pt>
                <c:pt idx="17">
                  <c:v>2017</c:v>
                </c:pt>
                <c:pt idx="18">
                  <c:v>2018</c:v>
                </c:pt>
                <c:pt idx="19">
                  <c:v>2019</c:v>
                </c:pt>
                <c:pt idx="20">
                  <c:v>2020</c:v>
                </c:pt>
                <c:pt idx="21">
                  <c:v>2021</c:v>
                </c:pt>
                <c:pt idx="22">
                  <c:v>2022</c:v>
                </c:pt>
                <c:pt idx="23">
                  <c:v>2023</c:v>
                </c:pt>
              </c:numCache>
            </c:numRef>
          </c:cat>
          <c:val>
            <c:numRef>
              <c:f>'[Charts and tables_Manufacturing.xlsx]Labour prod'!$I$47:$I$70</c:f>
              <c:numCache>
                <c:formatCode>###,###,##0.000</c:formatCode>
                <c:ptCount val="24"/>
                <c:pt idx="0">
                  <c:v>100</c:v>
                </c:pt>
                <c:pt idx="1">
                  <c:v>101.8966681674917</c:v>
                </c:pt>
                <c:pt idx="2">
                  <c:v>110.74825529040925</c:v>
                </c:pt>
                <c:pt idx="3">
                  <c:v>117.91563484916657</c:v>
                </c:pt>
                <c:pt idx="4">
                  <c:v>121.59218820351144</c:v>
                </c:pt>
                <c:pt idx="5">
                  <c:v>127.72399819900893</c:v>
                </c:pt>
                <c:pt idx="6">
                  <c:v>128.93544574515931</c:v>
                </c:pt>
                <c:pt idx="7">
                  <c:v>134.92796037820744</c:v>
                </c:pt>
                <c:pt idx="8">
                  <c:v>134.57901846015253</c:v>
                </c:pt>
                <c:pt idx="9">
                  <c:v>136.37860198108905</c:v>
                </c:pt>
                <c:pt idx="10">
                  <c:v>145.03039171544287</c:v>
                </c:pt>
                <c:pt idx="11">
                  <c:v>146.30374831157073</c:v>
                </c:pt>
                <c:pt idx="12">
                  <c:v>144.52808419630736</c:v>
                </c:pt>
                <c:pt idx="13">
                  <c:v>146.08425258892328</c:v>
                </c:pt>
                <c:pt idx="14">
                  <c:v>145.234410175596</c:v>
                </c:pt>
                <c:pt idx="15">
                  <c:v>142.46257316524029</c:v>
                </c:pt>
                <c:pt idx="16">
                  <c:v>142.11503827104849</c:v>
                </c:pt>
                <c:pt idx="17">
                  <c:v>140.70238631247128</c:v>
                </c:pt>
                <c:pt idx="18">
                  <c:v>140.84449572264688</c:v>
                </c:pt>
                <c:pt idx="19">
                  <c:v>137.9952723998193</c:v>
                </c:pt>
                <c:pt idx="20">
                  <c:v>139.13355470508722</c:v>
                </c:pt>
                <c:pt idx="21">
                  <c:v>141.27223097703677</c:v>
                </c:pt>
                <c:pt idx="22">
                  <c:v>139.62319900945462</c:v>
                </c:pt>
                <c:pt idx="23">
                  <c:v>138.48632372804985</c:v>
                </c:pt>
              </c:numCache>
            </c:numRef>
          </c:val>
          <c:smooth val="0"/>
          <c:extLst>
            <c:ext xmlns:c16="http://schemas.microsoft.com/office/drawing/2014/chart" uri="{C3380CC4-5D6E-409C-BE32-E72D297353CC}">
              <c16:uniqueId val="{00000005-E25B-4DFE-9420-2AC7A85FB2E6}"/>
            </c:ext>
          </c:extLst>
        </c:ser>
        <c:dLbls>
          <c:showLegendKey val="0"/>
          <c:showVal val="0"/>
          <c:showCatName val="0"/>
          <c:showSerName val="0"/>
          <c:showPercent val="0"/>
          <c:showBubbleSize val="0"/>
        </c:dLbls>
        <c:smooth val="0"/>
        <c:axId val="9156320"/>
        <c:axId val="9154880"/>
        <c:extLst>
          <c:ext xmlns:c15="http://schemas.microsoft.com/office/drawing/2012/chart" uri="{02D57815-91ED-43cb-92C2-25804820EDAC}">
            <c15:filteredLineSeries>
              <c15:ser>
                <c:idx val="1"/>
                <c:order val="1"/>
                <c:tx>
                  <c:strRef>
                    <c:extLst>
                      <c:ext uri="{02D57815-91ED-43cb-92C2-25804820EDAC}">
                        <c15:formulaRef>
                          <c15:sqref>'[Charts and tables_Manufacturing.xlsx]Labour prod'!$H$43</c15:sqref>
                        </c15:formulaRef>
                      </c:ext>
                    </c:extLst>
                    <c:strCache>
                      <c:ptCount val="1"/>
                      <c:pt idx="0">
                        <c:v>Canada Business sector industries</c:v>
                      </c:pt>
                    </c:strCache>
                  </c:strRef>
                </c:tx>
                <c:spPr>
                  <a:ln w="28575" cap="rnd">
                    <a:solidFill>
                      <a:schemeClr val="accent2"/>
                    </a:solidFill>
                    <a:prstDash val="dashDot"/>
                    <a:round/>
                  </a:ln>
                  <a:effectLst/>
                </c:spPr>
                <c:marker>
                  <c:symbol val="none"/>
                </c:marker>
                <c:cat>
                  <c:numRef>
                    <c:extLst>
                      <c:ext uri="{02D57815-91ED-43cb-92C2-25804820EDAC}">
                        <c15:formulaRef>
                          <c15:sqref>'[Charts and tables_Manufacturing.xlsx]Labour prod'!$F$47:$F$70</c15:sqref>
                        </c15:formulaRef>
                      </c:ext>
                    </c:extLst>
                    <c:numCache>
                      <c:formatCode>General</c:formatCode>
                      <c:ptCount val="24"/>
                      <c:pt idx="0">
                        <c:v>2000</c:v>
                      </c:pt>
                      <c:pt idx="1">
                        <c:v>2001</c:v>
                      </c:pt>
                      <c:pt idx="2">
                        <c:v>2002</c:v>
                      </c:pt>
                      <c:pt idx="3">
                        <c:v>2003</c:v>
                      </c:pt>
                      <c:pt idx="4">
                        <c:v>2004</c:v>
                      </c:pt>
                      <c:pt idx="5">
                        <c:v>2005</c:v>
                      </c:pt>
                      <c:pt idx="6">
                        <c:v>2006</c:v>
                      </c:pt>
                      <c:pt idx="7">
                        <c:v>2007</c:v>
                      </c:pt>
                      <c:pt idx="8">
                        <c:v>2008</c:v>
                      </c:pt>
                      <c:pt idx="9">
                        <c:v>2009</c:v>
                      </c:pt>
                      <c:pt idx="10">
                        <c:v>2010</c:v>
                      </c:pt>
                      <c:pt idx="11">
                        <c:v>2011</c:v>
                      </c:pt>
                      <c:pt idx="12">
                        <c:v>2012</c:v>
                      </c:pt>
                      <c:pt idx="13">
                        <c:v>2013</c:v>
                      </c:pt>
                      <c:pt idx="14">
                        <c:v>2014</c:v>
                      </c:pt>
                      <c:pt idx="15">
                        <c:v>2015</c:v>
                      </c:pt>
                      <c:pt idx="16">
                        <c:v>2016</c:v>
                      </c:pt>
                      <c:pt idx="17">
                        <c:v>2017</c:v>
                      </c:pt>
                      <c:pt idx="18">
                        <c:v>2018</c:v>
                      </c:pt>
                      <c:pt idx="19">
                        <c:v>2019</c:v>
                      </c:pt>
                      <c:pt idx="20">
                        <c:v>2020</c:v>
                      </c:pt>
                      <c:pt idx="21">
                        <c:v>2021</c:v>
                      </c:pt>
                      <c:pt idx="22">
                        <c:v>2022</c:v>
                      </c:pt>
                      <c:pt idx="23">
                        <c:v>2023</c:v>
                      </c:pt>
                    </c:numCache>
                  </c:numRef>
                </c:cat>
                <c:val>
                  <c:numRef>
                    <c:extLst>
                      <c:ext uri="{02D57815-91ED-43cb-92C2-25804820EDAC}">
                        <c15:formulaRef>
                          <c15:sqref>'[Charts and tables_Manufacturing.xlsx]Labour prod'!$H$47:$H$70</c15:sqref>
                        </c15:formulaRef>
                      </c:ext>
                    </c:extLst>
                    <c:numCache>
                      <c:formatCode>General</c:formatCode>
                      <c:ptCount val="24"/>
                      <c:pt idx="0">
                        <c:v>100</c:v>
                      </c:pt>
                      <c:pt idx="1">
                        <c:v>101.85185185185185</c:v>
                      </c:pt>
                      <c:pt idx="2">
                        <c:v>103.7037037037037</c:v>
                      </c:pt>
                      <c:pt idx="3">
                        <c:v>104.11522633744856</c:v>
                      </c:pt>
                      <c:pt idx="4">
                        <c:v>104.93827160493827</c:v>
                      </c:pt>
                      <c:pt idx="5">
                        <c:v>107.4074074074074</c:v>
                      </c:pt>
                      <c:pt idx="6">
                        <c:v>109.05349794238683</c:v>
                      </c:pt>
                      <c:pt idx="7">
                        <c:v>109.46502057613168</c:v>
                      </c:pt>
                      <c:pt idx="8">
                        <c:v>108.23045267489712</c:v>
                      </c:pt>
                      <c:pt idx="9">
                        <c:v>107.20164609053498</c:v>
                      </c:pt>
                      <c:pt idx="10">
                        <c:v>108.64197530864197</c:v>
                      </c:pt>
                      <c:pt idx="11">
                        <c:v>111.11111111111111</c:v>
                      </c:pt>
                      <c:pt idx="12">
                        <c:v>111.11111111111111</c:v>
                      </c:pt>
                      <c:pt idx="13">
                        <c:v>113.37448559670781</c:v>
                      </c:pt>
                      <c:pt idx="14">
                        <c:v>117.48971193415638</c:v>
                      </c:pt>
                      <c:pt idx="15">
                        <c:v>117.48971193415638</c:v>
                      </c:pt>
                      <c:pt idx="16">
                        <c:v>118.31275720164609</c:v>
                      </c:pt>
                      <c:pt idx="17">
                        <c:v>120.37037037037037</c:v>
                      </c:pt>
                      <c:pt idx="18">
                        <c:v>120.78189300411522</c:v>
                      </c:pt>
                      <c:pt idx="19">
                        <c:v>121.39917695473251</c:v>
                      </c:pt>
                      <c:pt idx="20">
                        <c:v>132.51028806584364</c:v>
                      </c:pt>
                      <c:pt idx="21">
                        <c:v>125.10288065843621</c:v>
                      </c:pt>
                      <c:pt idx="22">
                        <c:v>124.2798353909465</c:v>
                      </c:pt>
                      <c:pt idx="23">
                        <c:v>121.60493827160494</c:v>
                      </c:pt>
                    </c:numCache>
                  </c:numRef>
                </c:val>
                <c:smooth val="0"/>
                <c:extLst>
                  <c:ext xmlns:c16="http://schemas.microsoft.com/office/drawing/2014/chart" uri="{C3380CC4-5D6E-409C-BE32-E72D297353CC}">
                    <c16:uniqueId val="{00000006-E25B-4DFE-9420-2AC7A85FB2E6}"/>
                  </c:ext>
                </c:extLst>
              </c15:ser>
            </c15:filteredLineSeries>
          </c:ext>
        </c:extLst>
      </c:lineChart>
      <c:catAx>
        <c:axId val="9156320"/>
        <c:scaling>
          <c:orientation val="minMax"/>
        </c:scaling>
        <c:delete val="0"/>
        <c:axPos val="b"/>
        <c:numFmt formatCode="General" sourceLinked="1"/>
        <c:majorTickMark val="none"/>
        <c:minorTickMark val="none"/>
        <c:tickLblPos val="nextTo"/>
        <c:spPr>
          <a:noFill/>
          <a:ln w="9525" cap="flat" cmpd="sng" algn="ctr">
            <a:solidFill>
              <a:schemeClr val="tx1">
                <a:lumMod val="15000"/>
                <a:lumOff val="85000"/>
              </a:schemeClr>
            </a:solidFill>
            <a:round/>
          </a:ln>
          <a:effectLst/>
        </c:spPr>
        <c:txPr>
          <a:bodyPr rot="-60000000" spcFirstLastPara="1" vertOverflow="ellipsis" vert="horz" wrap="square" anchor="ctr" anchorCtr="1"/>
          <a:lstStyle/>
          <a:p>
            <a:pPr>
              <a:defRPr sz="900" b="0" i="0" u="none" strike="noStrike" kern="1200" baseline="0">
                <a:solidFill>
                  <a:schemeClr val="tx1">
                    <a:lumMod val="65000"/>
                    <a:lumOff val="35000"/>
                  </a:schemeClr>
                </a:solidFill>
                <a:latin typeface="+mn-lt"/>
                <a:ea typeface="+mn-ea"/>
                <a:cs typeface="+mn-cs"/>
              </a:defRPr>
            </a:pPr>
            <a:endParaRPr lang="en-US"/>
          </a:p>
        </c:txPr>
        <c:crossAx val="9154880"/>
        <c:crosses val="autoZero"/>
        <c:auto val="1"/>
        <c:lblAlgn val="ctr"/>
        <c:lblOffset val="100"/>
        <c:noMultiLvlLbl val="0"/>
      </c:catAx>
      <c:valAx>
        <c:axId val="9154880"/>
        <c:scaling>
          <c:orientation val="minMax"/>
          <c:min val="90"/>
        </c:scaling>
        <c:delete val="0"/>
        <c:axPos val="l"/>
        <c:majorGridlines>
          <c:spPr>
            <a:ln w="9525" cap="flat" cmpd="sng" algn="ctr">
              <a:solidFill>
                <a:schemeClr val="tx1">
                  <a:lumMod val="15000"/>
                  <a:lumOff val="85000"/>
                </a:schemeClr>
              </a:solidFill>
              <a:round/>
            </a:ln>
            <a:effectLst/>
          </c:spPr>
        </c:majorGridlines>
        <c:numFmt formatCode="0" sourceLinked="0"/>
        <c:majorTickMark val="none"/>
        <c:minorTickMark val="none"/>
        <c:tickLblPos val="nextTo"/>
        <c:spPr>
          <a:noFill/>
          <a:ln>
            <a:noFill/>
          </a:ln>
          <a:effectLst/>
        </c:spPr>
        <c:txPr>
          <a:bodyPr rot="-60000000" spcFirstLastPara="1" vertOverflow="ellipsis" vert="horz" wrap="square" anchor="ctr" anchorCtr="1"/>
          <a:lstStyle/>
          <a:p>
            <a:pPr>
              <a:defRPr sz="900" b="0" i="0" u="none" strike="noStrike" kern="1200" baseline="0">
                <a:solidFill>
                  <a:schemeClr val="tx1">
                    <a:lumMod val="65000"/>
                    <a:lumOff val="35000"/>
                  </a:schemeClr>
                </a:solidFill>
                <a:latin typeface="+mn-lt"/>
                <a:ea typeface="+mn-ea"/>
                <a:cs typeface="+mn-cs"/>
              </a:defRPr>
            </a:pPr>
            <a:endParaRPr lang="en-US"/>
          </a:p>
        </c:txPr>
        <c:crossAx val="9156320"/>
        <c:crosses val="autoZero"/>
        <c:crossBetween val="between"/>
      </c:valAx>
      <c:spPr>
        <a:noFill/>
        <a:ln>
          <a:noFill/>
        </a:ln>
        <a:effectLst/>
      </c:spPr>
    </c:plotArea>
    <c:legend>
      <c:legendPos val="b"/>
      <c:overlay val="0"/>
      <c:spPr>
        <a:noFill/>
        <a:ln>
          <a:noFill/>
        </a:ln>
        <a:effectLst/>
      </c:spPr>
      <c:txPr>
        <a:bodyPr rot="0" spcFirstLastPara="1" vertOverflow="ellipsis" vert="horz" wrap="square" anchor="ctr" anchorCtr="1"/>
        <a:lstStyle/>
        <a:p>
          <a:pPr>
            <a:defRPr sz="900" b="0" i="0" u="none" strike="noStrike" kern="1200" baseline="0">
              <a:solidFill>
                <a:schemeClr val="tx1">
                  <a:lumMod val="65000"/>
                  <a:lumOff val="35000"/>
                </a:schemeClr>
              </a:solidFill>
              <a:latin typeface="+mn-lt"/>
              <a:ea typeface="+mn-ea"/>
              <a:cs typeface="+mn-cs"/>
            </a:defRPr>
          </a:pPr>
          <a:endParaRPr lang="en-US"/>
        </a:p>
      </c:txPr>
    </c:legend>
    <c:plotVisOnly val="1"/>
    <c:dispBlanksAs val="gap"/>
    <c:extLst>
      <c:ext xmlns:c16r3="http://schemas.microsoft.com/office/drawing/2017/03/chart" uri="{56B9EC1D-385E-4148-901F-78D8002777C0}">
        <c16r3:dataDisplayOptions16>
          <c16r3:dispNaAsBlank val="1"/>
        </c16r3:dataDisplayOptions16>
      </c:ext>
    </c:extLst>
    <c:showDLblsOverMax val="0"/>
  </c:chart>
  <c:spPr>
    <a:noFill/>
    <a:ln>
      <a:noFill/>
    </a:ln>
    <a:effectLst/>
  </c:spPr>
  <c:txPr>
    <a:bodyPr/>
    <a:lstStyle/>
    <a:p>
      <a:pPr>
        <a:defRPr/>
      </a:pPr>
      <a:endParaRPr lang="en-US"/>
    </a:p>
  </c:txPr>
  <c:externalData r:id="rId3">
    <c:autoUpdate val="0"/>
  </c:externalData>
</c:chartSpace>
</file>

<file path=ppt/charts/chart4.xml><?xml version="1.0" encoding="utf-8"?>
<c:chartSpace xmlns:c="http://schemas.openxmlformats.org/drawingml/2006/chart" xmlns:a="http://schemas.openxmlformats.org/drawingml/2006/main" xmlns:r="http://schemas.openxmlformats.org/officeDocument/2006/relationships" xmlns:c16r2="http://schemas.microsoft.com/office/drawing/2015/06/chart">
  <c:date1904 val="0"/>
  <c:lang val="en-US"/>
  <c:roundedCorners val="0"/>
  <mc:AlternateContent xmlns:mc="http://schemas.openxmlformats.org/markup-compatibility/2006">
    <mc:Choice xmlns:c14="http://schemas.microsoft.com/office/drawing/2007/8/2/chart" Requires="c14">
      <c14:style val="102"/>
    </mc:Choice>
    <mc:Fallback>
      <c:style val="2"/>
    </mc:Fallback>
  </mc:AlternateContent>
  <c:chart>
    <c:autoTitleDeleted val="1"/>
    <c:plotArea>
      <c:layout>
        <c:manualLayout>
          <c:layoutTarget val="inner"/>
          <c:xMode val="edge"/>
          <c:yMode val="edge"/>
          <c:x val="9.1996317104924216E-2"/>
          <c:y val="5.0925925925925923E-2"/>
          <c:w val="0.89474108342557979"/>
          <c:h val="0.68805263925342663"/>
        </c:manualLayout>
      </c:layout>
      <c:lineChart>
        <c:grouping val="standard"/>
        <c:varyColors val="0"/>
        <c:ser>
          <c:idx val="0"/>
          <c:order val="0"/>
          <c:tx>
            <c:strRef>
              <c:f>'[Charts and tables_Manufacturing.xlsx]MFP'!$N$2</c:f>
              <c:strCache>
                <c:ptCount val="1"/>
                <c:pt idx="0">
                  <c:v>U.S. Manufacturing MFP</c:v>
                </c:pt>
              </c:strCache>
            </c:strRef>
          </c:tx>
          <c:spPr>
            <a:ln w="28575" cap="rnd">
              <a:solidFill>
                <a:schemeClr val="accent1"/>
              </a:solidFill>
              <a:round/>
            </a:ln>
            <a:effectLst/>
          </c:spPr>
          <c:marker>
            <c:symbol val="none"/>
          </c:marker>
          <c:dLbls>
            <c:dLbl>
              <c:idx val="14"/>
              <c:layout>
                <c:manualLayout>
                  <c:x val="-0.18788665176799849"/>
                  <c:y val="0.11060274359297766"/>
                </c:manualLayout>
              </c:layout>
              <c:tx>
                <c:rich>
                  <a:bodyPr/>
                  <a:lstStyle/>
                  <a:p>
                    <a:r>
                      <a:rPr lang="en-US" sz="900" b="0" i="0" u="none" strike="noStrike" baseline="0">
                        <a:effectLst/>
                      </a:rPr>
                      <a:t>2000-2014: 0.80 %</a:t>
                    </a:r>
                    <a:r>
                      <a:rPr lang="en-US" sz="900" b="0" i="0" u="none" strike="noStrike" baseline="0"/>
                      <a:t> </a:t>
                    </a:r>
                    <a:endParaRPr lang="en-US"/>
                  </a:p>
                </c:rich>
              </c:tx>
              <c:showLegendKey val="0"/>
              <c:showVal val="1"/>
              <c:showCatName val="0"/>
              <c:showSerName val="0"/>
              <c:showPercent val="0"/>
              <c:showBubbleSize val="0"/>
              <c:extLst>
                <c:ext xmlns:c15="http://schemas.microsoft.com/office/drawing/2012/chart" uri="{CE6537A1-D6FC-4f65-9D91-7224C49458BB}">
                  <c15:layout>
                    <c:manualLayout>
                      <c:w val="0.17287798408488064"/>
                      <c:h val="5.3337297368721351E-2"/>
                    </c:manualLayout>
                  </c15:layout>
                  <c15:showDataLabelsRange val="0"/>
                </c:ext>
                <c:ext xmlns:c16="http://schemas.microsoft.com/office/drawing/2014/chart" uri="{C3380CC4-5D6E-409C-BE32-E72D297353CC}">
                  <c16:uniqueId val="{00000000-23EF-4D93-BE37-17034C8B86F6}"/>
                </c:ext>
              </c:extLst>
            </c:dLbl>
            <c:dLbl>
              <c:idx val="22"/>
              <c:layout>
                <c:manualLayout>
                  <c:x val="-1.6209656540715109E-16"/>
                  <c:y val="-7.0528297807167697E-2"/>
                </c:manualLayout>
              </c:layout>
              <c:tx>
                <c:rich>
                  <a:bodyPr/>
                  <a:lstStyle/>
                  <a:p>
                    <a:r>
                      <a:rPr lang="en-US"/>
                      <a:t>2014-2022</a:t>
                    </a:r>
                    <a:r>
                      <a:rPr lang="en-US" baseline="0"/>
                      <a:t> : -0.18 %</a:t>
                    </a:r>
                    <a:endParaRPr lang="en-US"/>
                  </a:p>
                </c:rich>
              </c:tx>
              <c:dLblPos val="r"/>
              <c:showLegendKey val="0"/>
              <c:showVal val="1"/>
              <c:showCatName val="0"/>
              <c:showSerName val="0"/>
              <c:showPercent val="0"/>
              <c:showBubbleSize val="0"/>
              <c:extLst>
                <c:ext xmlns:c15="http://schemas.microsoft.com/office/drawing/2012/chart" uri="{CE6537A1-D6FC-4f65-9D91-7224C49458BB}">
                  <c15:showDataLabelsRange val="0"/>
                </c:ext>
                <c:ext xmlns:c16="http://schemas.microsoft.com/office/drawing/2014/chart" uri="{C3380CC4-5D6E-409C-BE32-E72D297353CC}">
                  <c16:uniqueId val="{00000001-23EF-4D93-BE37-17034C8B86F6}"/>
                </c:ext>
              </c:extLst>
            </c:dLbl>
            <c:spPr>
              <a:noFill/>
              <a:ln>
                <a:noFill/>
              </a:ln>
              <a:effectLst/>
            </c:spPr>
            <c:txPr>
              <a:bodyPr rot="0" spcFirstLastPara="1" vertOverflow="ellipsis" vert="horz" wrap="square" lIns="38100" tIns="19050" rIns="38100" bIns="19050" anchor="ctr" anchorCtr="1">
                <a:spAutoFit/>
              </a:bodyPr>
              <a:lstStyle/>
              <a:p>
                <a:pPr>
                  <a:defRPr sz="900" b="0" i="0" u="none" strike="noStrike" kern="1200" baseline="0">
                    <a:solidFill>
                      <a:schemeClr val="tx1">
                        <a:lumMod val="75000"/>
                        <a:lumOff val="25000"/>
                      </a:schemeClr>
                    </a:solidFill>
                    <a:latin typeface="+mn-lt"/>
                    <a:ea typeface="+mn-ea"/>
                    <a:cs typeface="+mn-cs"/>
                  </a:defRPr>
                </a:pPr>
                <a:endParaRPr lang="en-US"/>
              </a:p>
            </c:txPr>
            <c:showLegendKey val="0"/>
            <c:showVal val="0"/>
            <c:showCatName val="0"/>
            <c:showSerName val="0"/>
            <c:showPercent val="0"/>
            <c:showBubbleSize val="0"/>
            <c:extLst>
              <c:ext xmlns:c15="http://schemas.microsoft.com/office/drawing/2012/chart" uri="{CE6537A1-D6FC-4f65-9D91-7224C49458BB}">
                <c15:showLeaderLines val="1"/>
                <c15:leaderLines>
                  <c:spPr>
                    <a:ln w="9525" cap="flat" cmpd="sng" algn="ctr">
                      <a:solidFill>
                        <a:schemeClr val="tx1">
                          <a:lumMod val="35000"/>
                          <a:lumOff val="65000"/>
                        </a:schemeClr>
                      </a:solidFill>
                      <a:round/>
                    </a:ln>
                    <a:effectLst/>
                  </c:spPr>
                </c15:leaderLines>
              </c:ext>
            </c:extLst>
          </c:dLbls>
          <c:cat>
            <c:numRef>
              <c:f>'[Charts and tables_Manufacturing.xlsx]MFP'!$M$3:$M$25</c:f>
              <c:numCache>
                <c:formatCode>General</c:formatCode>
                <c:ptCount val="23"/>
                <c:pt idx="0">
                  <c:v>2000</c:v>
                </c:pt>
                <c:pt idx="1">
                  <c:v>2001</c:v>
                </c:pt>
                <c:pt idx="2">
                  <c:v>2002</c:v>
                </c:pt>
                <c:pt idx="3">
                  <c:v>2003</c:v>
                </c:pt>
                <c:pt idx="4">
                  <c:v>2004</c:v>
                </c:pt>
                <c:pt idx="5">
                  <c:v>2005</c:v>
                </c:pt>
                <c:pt idx="6">
                  <c:v>2006</c:v>
                </c:pt>
                <c:pt idx="7">
                  <c:v>2007</c:v>
                </c:pt>
                <c:pt idx="8">
                  <c:v>2008</c:v>
                </c:pt>
                <c:pt idx="9">
                  <c:v>2009</c:v>
                </c:pt>
                <c:pt idx="10">
                  <c:v>2010</c:v>
                </c:pt>
                <c:pt idx="11">
                  <c:v>2011</c:v>
                </c:pt>
                <c:pt idx="12">
                  <c:v>2012</c:v>
                </c:pt>
                <c:pt idx="13">
                  <c:v>2013</c:v>
                </c:pt>
                <c:pt idx="14">
                  <c:v>2014</c:v>
                </c:pt>
                <c:pt idx="15">
                  <c:v>2015</c:v>
                </c:pt>
                <c:pt idx="16">
                  <c:v>2016</c:v>
                </c:pt>
                <c:pt idx="17">
                  <c:v>2017</c:v>
                </c:pt>
                <c:pt idx="18">
                  <c:v>2018</c:v>
                </c:pt>
                <c:pt idx="19">
                  <c:v>2019</c:v>
                </c:pt>
                <c:pt idx="20">
                  <c:v>2020</c:v>
                </c:pt>
                <c:pt idx="21">
                  <c:v>2021</c:v>
                </c:pt>
                <c:pt idx="22">
                  <c:v>2022</c:v>
                </c:pt>
              </c:numCache>
            </c:numRef>
          </c:cat>
          <c:val>
            <c:numRef>
              <c:f>'[Charts and tables_Manufacturing.xlsx]MFP'!$N$3:$N$25</c:f>
              <c:numCache>
                <c:formatCode>0.0</c:formatCode>
                <c:ptCount val="23"/>
                <c:pt idx="0">
                  <c:v>99.999999999999986</c:v>
                </c:pt>
                <c:pt idx="1">
                  <c:v>98.514529858059944</c:v>
                </c:pt>
                <c:pt idx="2">
                  <c:v>101.03949875017894</c:v>
                </c:pt>
                <c:pt idx="3">
                  <c:v>105.97601664959862</c:v>
                </c:pt>
                <c:pt idx="4">
                  <c:v>108.82472773721824</c:v>
                </c:pt>
                <c:pt idx="5">
                  <c:v>109.630779734179</c:v>
                </c:pt>
                <c:pt idx="6">
                  <c:v>112.23503242927775</c:v>
                </c:pt>
                <c:pt idx="7">
                  <c:v>112.88802263993037</c:v>
                </c:pt>
                <c:pt idx="8">
                  <c:v>112.94858665609547</c:v>
                </c:pt>
                <c:pt idx="9">
                  <c:v>108.77407419642562</c:v>
                </c:pt>
                <c:pt idx="10">
                  <c:v>112.82745862376531</c:v>
                </c:pt>
                <c:pt idx="11">
                  <c:v>112.23393126534745</c:v>
                </c:pt>
                <c:pt idx="12">
                  <c:v>110.4544503540242</c:v>
                </c:pt>
                <c:pt idx="13">
                  <c:v>110.37957120676553</c:v>
                </c:pt>
                <c:pt idx="14">
                  <c:v>111.76373426712034</c:v>
                </c:pt>
                <c:pt idx="15">
                  <c:v>110.57557838635437</c:v>
                </c:pt>
                <c:pt idx="16">
                  <c:v>108.38866682082961</c:v>
                </c:pt>
                <c:pt idx="17">
                  <c:v>110.11639302742998</c:v>
                </c:pt>
                <c:pt idx="18">
                  <c:v>111.64811205444154</c:v>
                </c:pt>
                <c:pt idx="19">
                  <c:v>109.94020679858609</c:v>
                </c:pt>
                <c:pt idx="20">
                  <c:v>108.95246275313004</c:v>
                </c:pt>
                <c:pt idx="21">
                  <c:v>111.68665279200114</c:v>
                </c:pt>
                <c:pt idx="22">
                  <c:v>110.17915937145563</c:v>
                </c:pt>
              </c:numCache>
            </c:numRef>
          </c:val>
          <c:smooth val="0"/>
          <c:extLst>
            <c:ext xmlns:c16="http://schemas.microsoft.com/office/drawing/2014/chart" uri="{C3380CC4-5D6E-409C-BE32-E72D297353CC}">
              <c16:uniqueId val="{00000002-23EF-4D93-BE37-17034C8B86F6}"/>
            </c:ext>
          </c:extLst>
        </c:ser>
        <c:ser>
          <c:idx val="1"/>
          <c:order val="1"/>
          <c:tx>
            <c:strRef>
              <c:f>'[Charts and tables_Manufacturing.xlsx]MFP'!$O$2</c:f>
              <c:strCache>
                <c:ptCount val="1"/>
                <c:pt idx="0">
                  <c:v>Canada Manufacturing MFP</c:v>
                </c:pt>
              </c:strCache>
            </c:strRef>
          </c:tx>
          <c:spPr>
            <a:ln w="28575" cap="rnd">
              <a:solidFill>
                <a:schemeClr val="accent2"/>
              </a:solidFill>
              <a:prstDash val="lgDash"/>
              <a:round/>
            </a:ln>
            <a:effectLst/>
          </c:spPr>
          <c:marker>
            <c:symbol val="none"/>
          </c:marker>
          <c:dLbls>
            <c:dLbl>
              <c:idx val="14"/>
              <c:layout>
                <c:manualLayout>
                  <c:x val="-0.18436127181715017"/>
                  <c:y val="0.24602395238352642"/>
                </c:manualLayout>
              </c:layout>
              <c:tx>
                <c:rich>
                  <a:bodyPr/>
                  <a:lstStyle/>
                  <a:p>
                    <a:r>
                      <a:rPr lang="en-US"/>
                      <a:t>2000-2014</a:t>
                    </a:r>
                    <a:r>
                      <a:rPr lang="en-US" baseline="0"/>
                      <a:t> : 0.18 %</a:t>
                    </a:r>
                    <a:endParaRPr lang="en-US"/>
                  </a:p>
                </c:rich>
              </c:tx>
              <c:dLblPos val="r"/>
              <c:showLegendKey val="0"/>
              <c:showVal val="1"/>
              <c:showCatName val="0"/>
              <c:showSerName val="0"/>
              <c:showPercent val="0"/>
              <c:showBubbleSize val="0"/>
              <c:extLst>
                <c:ext xmlns:c15="http://schemas.microsoft.com/office/drawing/2012/chart" uri="{CE6537A1-D6FC-4f65-9D91-7224C49458BB}">
                  <c15:showDataLabelsRange val="0"/>
                </c:ext>
                <c:ext xmlns:c16="http://schemas.microsoft.com/office/drawing/2014/chart" uri="{C3380CC4-5D6E-409C-BE32-E72D297353CC}">
                  <c16:uniqueId val="{00000003-23EF-4D93-BE37-17034C8B86F6}"/>
                </c:ext>
              </c:extLst>
            </c:dLbl>
            <c:dLbl>
              <c:idx val="22"/>
              <c:layout>
                <c:manualLayout>
                  <c:x val="0"/>
                  <c:y val="5.9143708295044353E-2"/>
                </c:manualLayout>
              </c:layout>
              <c:tx>
                <c:rich>
                  <a:bodyPr/>
                  <a:lstStyle/>
                  <a:p>
                    <a:r>
                      <a:rPr lang="en-US"/>
                      <a:t>2000-2022 : -0.02 %</a:t>
                    </a:r>
                  </a:p>
                </c:rich>
              </c:tx>
              <c:dLblPos val="r"/>
              <c:showLegendKey val="0"/>
              <c:showVal val="1"/>
              <c:showCatName val="0"/>
              <c:showSerName val="0"/>
              <c:showPercent val="0"/>
              <c:showBubbleSize val="0"/>
              <c:extLst>
                <c:ext xmlns:c15="http://schemas.microsoft.com/office/drawing/2012/chart" uri="{CE6537A1-D6FC-4f65-9D91-7224C49458BB}">
                  <c15:showDataLabelsRange val="0"/>
                </c:ext>
                <c:ext xmlns:c16="http://schemas.microsoft.com/office/drawing/2014/chart" uri="{C3380CC4-5D6E-409C-BE32-E72D297353CC}">
                  <c16:uniqueId val="{00000004-23EF-4D93-BE37-17034C8B86F6}"/>
                </c:ext>
              </c:extLst>
            </c:dLbl>
            <c:spPr>
              <a:noFill/>
              <a:ln>
                <a:noFill/>
              </a:ln>
              <a:effectLst/>
            </c:spPr>
            <c:txPr>
              <a:bodyPr rot="0" spcFirstLastPara="1" vertOverflow="ellipsis" vert="horz" wrap="square" lIns="38100" tIns="19050" rIns="38100" bIns="19050" anchor="ctr" anchorCtr="1">
                <a:spAutoFit/>
              </a:bodyPr>
              <a:lstStyle/>
              <a:p>
                <a:pPr>
                  <a:defRPr sz="900" b="0" i="0" u="none" strike="noStrike" kern="1200" baseline="0">
                    <a:solidFill>
                      <a:schemeClr val="tx1">
                        <a:lumMod val="75000"/>
                        <a:lumOff val="25000"/>
                      </a:schemeClr>
                    </a:solidFill>
                    <a:latin typeface="+mn-lt"/>
                    <a:ea typeface="+mn-ea"/>
                    <a:cs typeface="+mn-cs"/>
                  </a:defRPr>
                </a:pPr>
                <a:endParaRPr lang="en-US"/>
              </a:p>
            </c:txPr>
            <c:showLegendKey val="0"/>
            <c:showVal val="0"/>
            <c:showCatName val="0"/>
            <c:showSerName val="0"/>
            <c:showPercent val="0"/>
            <c:showBubbleSize val="0"/>
            <c:extLst>
              <c:ext xmlns:c15="http://schemas.microsoft.com/office/drawing/2012/chart" uri="{CE6537A1-D6FC-4f65-9D91-7224C49458BB}">
                <c15:showLeaderLines val="1"/>
                <c15:leaderLines>
                  <c:spPr>
                    <a:ln w="9525" cap="flat" cmpd="sng" algn="ctr">
                      <a:solidFill>
                        <a:schemeClr val="tx1">
                          <a:lumMod val="35000"/>
                          <a:lumOff val="65000"/>
                        </a:schemeClr>
                      </a:solidFill>
                      <a:round/>
                    </a:ln>
                    <a:effectLst/>
                  </c:spPr>
                </c15:leaderLines>
              </c:ext>
            </c:extLst>
          </c:dLbls>
          <c:cat>
            <c:numRef>
              <c:f>'[Charts and tables_Manufacturing.xlsx]MFP'!$M$3:$M$25</c:f>
              <c:numCache>
                <c:formatCode>General</c:formatCode>
                <c:ptCount val="23"/>
                <c:pt idx="0">
                  <c:v>2000</c:v>
                </c:pt>
                <c:pt idx="1">
                  <c:v>2001</c:v>
                </c:pt>
                <c:pt idx="2">
                  <c:v>2002</c:v>
                </c:pt>
                <c:pt idx="3">
                  <c:v>2003</c:v>
                </c:pt>
                <c:pt idx="4">
                  <c:v>2004</c:v>
                </c:pt>
                <c:pt idx="5">
                  <c:v>2005</c:v>
                </c:pt>
                <c:pt idx="6">
                  <c:v>2006</c:v>
                </c:pt>
                <c:pt idx="7">
                  <c:v>2007</c:v>
                </c:pt>
                <c:pt idx="8">
                  <c:v>2008</c:v>
                </c:pt>
                <c:pt idx="9">
                  <c:v>2009</c:v>
                </c:pt>
                <c:pt idx="10">
                  <c:v>2010</c:v>
                </c:pt>
                <c:pt idx="11">
                  <c:v>2011</c:v>
                </c:pt>
                <c:pt idx="12">
                  <c:v>2012</c:v>
                </c:pt>
                <c:pt idx="13">
                  <c:v>2013</c:v>
                </c:pt>
                <c:pt idx="14">
                  <c:v>2014</c:v>
                </c:pt>
                <c:pt idx="15">
                  <c:v>2015</c:v>
                </c:pt>
                <c:pt idx="16">
                  <c:v>2016</c:v>
                </c:pt>
                <c:pt idx="17">
                  <c:v>2017</c:v>
                </c:pt>
                <c:pt idx="18">
                  <c:v>2018</c:v>
                </c:pt>
                <c:pt idx="19">
                  <c:v>2019</c:v>
                </c:pt>
                <c:pt idx="20">
                  <c:v>2020</c:v>
                </c:pt>
                <c:pt idx="21">
                  <c:v>2021</c:v>
                </c:pt>
                <c:pt idx="22">
                  <c:v>2022</c:v>
                </c:pt>
              </c:numCache>
            </c:numRef>
          </c:cat>
          <c:val>
            <c:numRef>
              <c:f>'[Charts and tables_Manufacturing.xlsx]MFP'!$O$3:$O$25</c:f>
              <c:numCache>
                <c:formatCode>0.0</c:formatCode>
                <c:ptCount val="23"/>
                <c:pt idx="0">
                  <c:v>100</c:v>
                </c:pt>
                <c:pt idx="1">
                  <c:v>97.499974033797614</c:v>
                </c:pt>
                <c:pt idx="2">
                  <c:v>98.987318106752255</c:v>
                </c:pt>
                <c:pt idx="3">
                  <c:v>97.21226851130568</c:v>
                </c:pt>
                <c:pt idx="4">
                  <c:v>98.682994214730101</c:v>
                </c:pt>
                <c:pt idx="5">
                  <c:v>100.26173932010097</c:v>
                </c:pt>
                <c:pt idx="6">
                  <c:v>100.34586981584769</c:v>
                </c:pt>
                <c:pt idx="7">
                  <c:v>97.977752157791414</c:v>
                </c:pt>
                <c:pt idx="8">
                  <c:v>96.714756073494755</c:v>
                </c:pt>
                <c:pt idx="9">
                  <c:v>90.380041338194204</c:v>
                </c:pt>
                <c:pt idx="10">
                  <c:v>93.808618701897615</c:v>
                </c:pt>
                <c:pt idx="11">
                  <c:v>96.675287445860491</c:v>
                </c:pt>
                <c:pt idx="12">
                  <c:v>98.661182604721702</c:v>
                </c:pt>
                <c:pt idx="13">
                  <c:v>99.358115476895279</c:v>
                </c:pt>
                <c:pt idx="14">
                  <c:v>102.50729650287187</c:v>
                </c:pt>
                <c:pt idx="15">
                  <c:v>102.56026755574943</c:v>
                </c:pt>
                <c:pt idx="16">
                  <c:v>102.95495383209216</c:v>
                </c:pt>
                <c:pt idx="17">
                  <c:v>103.86480956387167</c:v>
                </c:pt>
                <c:pt idx="18">
                  <c:v>103.97179031772244</c:v>
                </c:pt>
                <c:pt idx="19">
                  <c:v>102.65997777293077</c:v>
                </c:pt>
                <c:pt idx="20">
                  <c:v>101.65352776825684</c:v>
                </c:pt>
                <c:pt idx="21">
                  <c:v>101.23079799333188</c:v>
                </c:pt>
                <c:pt idx="22">
                  <c:v>102.35461523281298</c:v>
                </c:pt>
              </c:numCache>
            </c:numRef>
          </c:val>
          <c:smooth val="0"/>
          <c:extLst>
            <c:ext xmlns:c16="http://schemas.microsoft.com/office/drawing/2014/chart" uri="{C3380CC4-5D6E-409C-BE32-E72D297353CC}">
              <c16:uniqueId val="{00000005-23EF-4D93-BE37-17034C8B86F6}"/>
            </c:ext>
          </c:extLst>
        </c:ser>
        <c:dLbls>
          <c:showLegendKey val="0"/>
          <c:showVal val="0"/>
          <c:showCatName val="0"/>
          <c:showSerName val="0"/>
          <c:showPercent val="0"/>
          <c:showBubbleSize val="0"/>
        </c:dLbls>
        <c:smooth val="0"/>
        <c:axId val="1469060543"/>
        <c:axId val="1469064383"/>
      </c:lineChart>
      <c:catAx>
        <c:axId val="1469060543"/>
        <c:scaling>
          <c:orientation val="minMax"/>
        </c:scaling>
        <c:delete val="0"/>
        <c:axPos val="b"/>
        <c:numFmt formatCode="General" sourceLinked="1"/>
        <c:majorTickMark val="none"/>
        <c:minorTickMark val="none"/>
        <c:tickLblPos val="nextTo"/>
        <c:spPr>
          <a:noFill/>
          <a:ln w="9525" cap="flat" cmpd="sng" algn="ctr">
            <a:solidFill>
              <a:schemeClr val="tx1">
                <a:lumMod val="15000"/>
                <a:lumOff val="85000"/>
              </a:schemeClr>
            </a:solidFill>
            <a:round/>
          </a:ln>
          <a:effectLst/>
        </c:spPr>
        <c:txPr>
          <a:bodyPr rot="-60000000" spcFirstLastPara="1" vertOverflow="ellipsis" vert="horz" wrap="square" anchor="ctr" anchorCtr="1"/>
          <a:lstStyle/>
          <a:p>
            <a:pPr>
              <a:defRPr sz="900" b="0" i="0" u="none" strike="noStrike" kern="1200" baseline="0">
                <a:solidFill>
                  <a:schemeClr val="tx1">
                    <a:lumMod val="65000"/>
                    <a:lumOff val="35000"/>
                  </a:schemeClr>
                </a:solidFill>
                <a:latin typeface="+mn-lt"/>
                <a:ea typeface="+mn-ea"/>
                <a:cs typeface="+mn-cs"/>
              </a:defRPr>
            </a:pPr>
            <a:endParaRPr lang="en-US"/>
          </a:p>
        </c:txPr>
        <c:crossAx val="1469064383"/>
        <c:crosses val="autoZero"/>
        <c:auto val="1"/>
        <c:lblAlgn val="ctr"/>
        <c:lblOffset val="100"/>
        <c:noMultiLvlLbl val="0"/>
      </c:catAx>
      <c:valAx>
        <c:axId val="1469064383"/>
        <c:scaling>
          <c:orientation val="minMax"/>
          <c:min val="80"/>
        </c:scaling>
        <c:delete val="0"/>
        <c:axPos val="l"/>
        <c:majorGridlines>
          <c:spPr>
            <a:ln w="9525" cap="flat" cmpd="sng" algn="ctr">
              <a:solidFill>
                <a:schemeClr val="tx1">
                  <a:lumMod val="15000"/>
                  <a:lumOff val="85000"/>
                </a:schemeClr>
              </a:solidFill>
              <a:round/>
            </a:ln>
            <a:effectLst/>
          </c:spPr>
        </c:majorGridlines>
        <c:numFmt formatCode="0.0" sourceLinked="1"/>
        <c:majorTickMark val="none"/>
        <c:minorTickMark val="none"/>
        <c:tickLblPos val="nextTo"/>
        <c:spPr>
          <a:noFill/>
          <a:ln>
            <a:noFill/>
          </a:ln>
          <a:effectLst/>
        </c:spPr>
        <c:txPr>
          <a:bodyPr rot="-60000000" spcFirstLastPara="1" vertOverflow="ellipsis" vert="horz" wrap="square" anchor="ctr" anchorCtr="1"/>
          <a:lstStyle/>
          <a:p>
            <a:pPr>
              <a:defRPr sz="900" b="0" i="0" u="none" strike="noStrike" kern="1200" baseline="0">
                <a:solidFill>
                  <a:schemeClr val="tx1">
                    <a:lumMod val="65000"/>
                    <a:lumOff val="35000"/>
                  </a:schemeClr>
                </a:solidFill>
                <a:latin typeface="+mn-lt"/>
                <a:ea typeface="+mn-ea"/>
                <a:cs typeface="+mn-cs"/>
              </a:defRPr>
            </a:pPr>
            <a:endParaRPr lang="en-US"/>
          </a:p>
        </c:txPr>
        <c:crossAx val="1469060543"/>
        <c:crosses val="autoZero"/>
        <c:crossBetween val="between"/>
      </c:valAx>
      <c:spPr>
        <a:noFill/>
        <a:ln>
          <a:noFill/>
        </a:ln>
        <a:effectLst/>
      </c:spPr>
    </c:plotArea>
    <c:legend>
      <c:legendPos val="b"/>
      <c:overlay val="0"/>
      <c:spPr>
        <a:noFill/>
        <a:ln>
          <a:noFill/>
        </a:ln>
        <a:effectLst/>
      </c:spPr>
      <c:txPr>
        <a:bodyPr rot="0" spcFirstLastPara="1" vertOverflow="ellipsis" vert="horz" wrap="square" anchor="ctr" anchorCtr="1"/>
        <a:lstStyle/>
        <a:p>
          <a:pPr>
            <a:defRPr sz="900" b="0" i="0" u="none" strike="noStrike" kern="1200" baseline="0">
              <a:solidFill>
                <a:schemeClr val="tx1">
                  <a:lumMod val="65000"/>
                  <a:lumOff val="35000"/>
                </a:schemeClr>
              </a:solidFill>
              <a:latin typeface="+mn-lt"/>
              <a:ea typeface="+mn-ea"/>
              <a:cs typeface="+mn-cs"/>
            </a:defRPr>
          </a:pPr>
          <a:endParaRPr lang="en-US"/>
        </a:p>
      </c:txPr>
    </c:legend>
    <c:plotVisOnly val="1"/>
    <c:dispBlanksAs val="gap"/>
    <c:extLst>
      <c:ext xmlns:c16r3="http://schemas.microsoft.com/office/drawing/2017/03/chart" uri="{56B9EC1D-385E-4148-901F-78D8002777C0}">
        <c16r3:dataDisplayOptions16>
          <c16r3:dispNaAsBlank val="1"/>
        </c16r3:dataDisplayOptions16>
      </c:ext>
    </c:extLst>
    <c:showDLblsOverMax val="0"/>
  </c:chart>
  <c:spPr>
    <a:noFill/>
    <a:ln>
      <a:noFill/>
    </a:ln>
    <a:effectLst/>
  </c:spPr>
  <c:txPr>
    <a:bodyPr/>
    <a:lstStyle/>
    <a:p>
      <a:pPr>
        <a:defRPr/>
      </a:pPr>
      <a:endParaRPr lang="en-US"/>
    </a:p>
  </c:txPr>
  <c:externalData r:id="rId3">
    <c:autoUpdate val="0"/>
  </c:externalData>
  <c:userShapes r:id="rId4"/>
</c:chartSpace>
</file>

<file path=ppt/charts/chart5.xml><?xml version="1.0" encoding="utf-8"?>
<c:chartSpace xmlns:c="http://schemas.openxmlformats.org/drawingml/2006/chart" xmlns:a="http://schemas.openxmlformats.org/drawingml/2006/main" xmlns:r="http://schemas.openxmlformats.org/officeDocument/2006/relationships" xmlns:c16r2="http://schemas.microsoft.com/office/drawing/2015/06/chart">
  <c:date1904 val="0"/>
  <c:lang val="en-US"/>
  <c:roundedCorners val="0"/>
  <mc:AlternateContent xmlns:mc="http://schemas.openxmlformats.org/markup-compatibility/2006">
    <mc:Choice xmlns:c14="http://schemas.microsoft.com/office/drawing/2007/8/2/chart" Requires="c14">
      <c14:style val="102"/>
    </mc:Choice>
    <mc:Fallback>
      <c:style val="2"/>
    </mc:Fallback>
  </mc:AlternateContent>
  <c:chart>
    <c:autoTitleDeleted val="1"/>
    <c:plotArea>
      <c:layout/>
      <c:barChart>
        <c:barDir val="col"/>
        <c:grouping val="clustered"/>
        <c:varyColors val="0"/>
        <c:ser>
          <c:idx val="0"/>
          <c:order val="0"/>
          <c:tx>
            <c:strRef>
              <c:f>'[Charts and tables_Manufacturing.xlsx]US Canada Growth Rates'!$C$49</c:f>
              <c:strCache>
                <c:ptCount val="1"/>
                <c:pt idx="0">
                  <c:v>US</c:v>
                </c:pt>
              </c:strCache>
            </c:strRef>
          </c:tx>
          <c:spPr>
            <a:solidFill>
              <a:schemeClr val="accent1"/>
            </a:solidFill>
            <a:ln>
              <a:noFill/>
            </a:ln>
            <a:effectLst/>
          </c:spPr>
          <c:invertIfNegative val="0"/>
          <c:dLbls>
            <c:spPr>
              <a:noFill/>
              <a:ln>
                <a:noFill/>
              </a:ln>
              <a:effectLst/>
            </c:spPr>
            <c:txPr>
              <a:bodyPr rot="0" spcFirstLastPara="1" vertOverflow="ellipsis" vert="horz" wrap="square" lIns="38100" tIns="19050" rIns="38100" bIns="19050" anchor="ctr" anchorCtr="1">
                <a:spAutoFit/>
              </a:bodyPr>
              <a:lstStyle/>
              <a:p>
                <a:pPr>
                  <a:defRPr sz="900" b="0" i="0" u="none" strike="noStrike" kern="1200" baseline="0">
                    <a:solidFill>
                      <a:schemeClr val="tx1">
                        <a:lumMod val="75000"/>
                        <a:lumOff val="25000"/>
                      </a:schemeClr>
                    </a:solidFill>
                    <a:latin typeface="+mn-lt"/>
                    <a:ea typeface="+mn-ea"/>
                    <a:cs typeface="+mn-cs"/>
                  </a:defRPr>
                </a:pPr>
                <a:endParaRPr lang="en-US"/>
              </a:p>
            </c:txPr>
            <c:dLblPos val="outEnd"/>
            <c:showLegendKey val="0"/>
            <c:showVal val="1"/>
            <c:showCatName val="0"/>
            <c:showSerName val="0"/>
            <c:showPercent val="0"/>
            <c:showBubbleSize val="0"/>
            <c:showLeaderLines val="0"/>
            <c:extLst>
              <c:ext xmlns:c15="http://schemas.microsoft.com/office/drawing/2012/chart" uri="{CE6537A1-D6FC-4f65-9D91-7224C49458BB}">
                <c15:showLeaderLines val="1"/>
                <c15:leaderLines>
                  <c:spPr>
                    <a:ln w="9525" cap="flat" cmpd="sng" algn="ctr">
                      <a:solidFill>
                        <a:schemeClr val="tx1">
                          <a:lumMod val="35000"/>
                          <a:lumOff val="65000"/>
                        </a:schemeClr>
                      </a:solidFill>
                      <a:round/>
                    </a:ln>
                    <a:effectLst/>
                  </c:spPr>
                </c15:leaderLines>
              </c:ext>
            </c:extLst>
          </c:dLbls>
          <c:cat>
            <c:strRef>
              <c:f>'[Charts and tables_Manufacturing.xlsx]US Canada Growth Rates'!$D$48:$F$48</c:f>
              <c:strCache>
                <c:ptCount val="3"/>
                <c:pt idx="0">
                  <c:v>1987-2000</c:v>
                </c:pt>
                <c:pt idx="1">
                  <c:v>2000-2014</c:v>
                </c:pt>
                <c:pt idx="2">
                  <c:v>2014-2023</c:v>
                </c:pt>
              </c:strCache>
            </c:strRef>
          </c:cat>
          <c:val>
            <c:numRef>
              <c:f>'[Charts and tables_Manufacturing.xlsx]US Canada Growth Rates'!$D$49:$F$49</c:f>
              <c:numCache>
                <c:formatCode>0.00</c:formatCode>
                <c:ptCount val="3"/>
                <c:pt idx="0">
                  <c:v>3.3508013269104131</c:v>
                </c:pt>
                <c:pt idx="1">
                  <c:v>2.7014072912856291</c:v>
                </c:pt>
                <c:pt idx="2">
                  <c:v>-0.52724387441016596</c:v>
                </c:pt>
              </c:numCache>
            </c:numRef>
          </c:val>
          <c:extLst>
            <c:ext xmlns:c16="http://schemas.microsoft.com/office/drawing/2014/chart" uri="{C3380CC4-5D6E-409C-BE32-E72D297353CC}">
              <c16:uniqueId val="{00000000-8DC3-40DA-8483-6D06175C6891}"/>
            </c:ext>
          </c:extLst>
        </c:ser>
        <c:ser>
          <c:idx val="1"/>
          <c:order val="1"/>
          <c:tx>
            <c:strRef>
              <c:f>'[Charts and tables_Manufacturing.xlsx]US Canada Growth Rates'!$C$50</c:f>
              <c:strCache>
                <c:ptCount val="1"/>
                <c:pt idx="0">
                  <c:v>Canada</c:v>
                </c:pt>
              </c:strCache>
            </c:strRef>
          </c:tx>
          <c:spPr>
            <a:solidFill>
              <a:schemeClr val="accent2"/>
            </a:solidFill>
            <a:ln>
              <a:noFill/>
            </a:ln>
            <a:effectLst/>
          </c:spPr>
          <c:invertIfNegative val="0"/>
          <c:dLbls>
            <c:spPr>
              <a:noFill/>
              <a:ln>
                <a:noFill/>
              </a:ln>
              <a:effectLst/>
            </c:spPr>
            <c:txPr>
              <a:bodyPr rot="0" spcFirstLastPara="1" vertOverflow="ellipsis" vert="horz" wrap="square" lIns="38100" tIns="19050" rIns="38100" bIns="19050" anchor="ctr" anchorCtr="1">
                <a:spAutoFit/>
              </a:bodyPr>
              <a:lstStyle/>
              <a:p>
                <a:pPr>
                  <a:defRPr sz="900" b="0" i="0" u="none" strike="noStrike" kern="1200" baseline="0">
                    <a:solidFill>
                      <a:schemeClr val="tx1">
                        <a:lumMod val="75000"/>
                        <a:lumOff val="25000"/>
                      </a:schemeClr>
                    </a:solidFill>
                    <a:latin typeface="+mn-lt"/>
                    <a:ea typeface="+mn-ea"/>
                    <a:cs typeface="+mn-cs"/>
                  </a:defRPr>
                </a:pPr>
                <a:endParaRPr lang="en-US"/>
              </a:p>
            </c:txPr>
            <c:dLblPos val="outEnd"/>
            <c:showLegendKey val="0"/>
            <c:showVal val="1"/>
            <c:showCatName val="0"/>
            <c:showSerName val="0"/>
            <c:showPercent val="0"/>
            <c:showBubbleSize val="0"/>
            <c:showLeaderLines val="0"/>
            <c:extLst>
              <c:ext xmlns:c15="http://schemas.microsoft.com/office/drawing/2012/chart" uri="{CE6537A1-D6FC-4f65-9D91-7224C49458BB}">
                <c15:showLeaderLines val="1"/>
                <c15:leaderLines>
                  <c:spPr>
                    <a:ln w="9525" cap="flat" cmpd="sng" algn="ctr">
                      <a:solidFill>
                        <a:schemeClr val="tx1">
                          <a:lumMod val="35000"/>
                          <a:lumOff val="65000"/>
                        </a:schemeClr>
                      </a:solidFill>
                      <a:round/>
                    </a:ln>
                    <a:effectLst/>
                  </c:spPr>
                </c15:leaderLines>
              </c:ext>
            </c:extLst>
          </c:dLbls>
          <c:cat>
            <c:strRef>
              <c:f>'[Charts and tables_Manufacturing.xlsx]US Canada Growth Rates'!$D$48:$F$48</c:f>
              <c:strCache>
                <c:ptCount val="3"/>
                <c:pt idx="0">
                  <c:v>1987-2000</c:v>
                </c:pt>
                <c:pt idx="1">
                  <c:v>2000-2014</c:v>
                </c:pt>
                <c:pt idx="2">
                  <c:v>2014-2023</c:v>
                </c:pt>
              </c:strCache>
            </c:strRef>
          </c:cat>
          <c:val>
            <c:numRef>
              <c:f>'[Charts and tables_Manufacturing.xlsx]US Canada Growth Rates'!$D$50:$F$50</c:f>
              <c:numCache>
                <c:formatCode>0.00</c:formatCode>
                <c:ptCount val="3"/>
                <c:pt idx="0">
                  <c:v>3.6033374926557298</c:v>
                </c:pt>
                <c:pt idx="1">
                  <c:v>1.2237274668364106</c:v>
                </c:pt>
                <c:pt idx="2">
                  <c:v>-8.2332004025720273E-2</c:v>
                </c:pt>
              </c:numCache>
            </c:numRef>
          </c:val>
          <c:extLst>
            <c:ext xmlns:c16="http://schemas.microsoft.com/office/drawing/2014/chart" uri="{C3380CC4-5D6E-409C-BE32-E72D297353CC}">
              <c16:uniqueId val="{00000001-8DC3-40DA-8483-6D06175C6891}"/>
            </c:ext>
          </c:extLst>
        </c:ser>
        <c:dLbls>
          <c:dLblPos val="outEnd"/>
          <c:showLegendKey val="0"/>
          <c:showVal val="1"/>
          <c:showCatName val="0"/>
          <c:showSerName val="0"/>
          <c:showPercent val="0"/>
          <c:showBubbleSize val="0"/>
        </c:dLbls>
        <c:gapWidth val="219"/>
        <c:overlap val="-27"/>
        <c:axId val="126256975"/>
        <c:axId val="126257935"/>
      </c:barChart>
      <c:catAx>
        <c:axId val="126256975"/>
        <c:scaling>
          <c:orientation val="minMax"/>
        </c:scaling>
        <c:delete val="0"/>
        <c:axPos val="b"/>
        <c:numFmt formatCode="General" sourceLinked="1"/>
        <c:majorTickMark val="none"/>
        <c:minorTickMark val="none"/>
        <c:tickLblPos val="low"/>
        <c:spPr>
          <a:noFill/>
          <a:ln w="9525" cap="flat" cmpd="sng" algn="ctr">
            <a:solidFill>
              <a:schemeClr val="tx1">
                <a:lumMod val="15000"/>
                <a:lumOff val="85000"/>
              </a:schemeClr>
            </a:solidFill>
            <a:round/>
          </a:ln>
          <a:effectLst/>
        </c:spPr>
        <c:txPr>
          <a:bodyPr rot="-60000000" spcFirstLastPara="1" vertOverflow="ellipsis" vert="horz" wrap="square" anchor="ctr" anchorCtr="1"/>
          <a:lstStyle/>
          <a:p>
            <a:pPr>
              <a:defRPr sz="900" b="0" i="0" u="none" strike="noStrike" kern="1200" baseline="0">
                <a:solidFill>
                  <a:schemeClr val="tx1">
                    <a:lumMod val="65000"/>
                    <a:lumOff val="35000"/>
                  </a:schemeClr>
                </a:solidFill>
                <a:latin typeface="+mn-lt"/>
                <a:ea typeface="+mn-ea"/>
                <a:cs typeface="+mn-cs"/>
              </a:defRPr>
            </a:pPr>
            <a:endParaRPr lang="en-US"/>
          </a:p>
        </c:txPr>
        <c:crossAx val="126257935"/>
        <c:crosses val="autoZero"/>
        <c:auto val="1"/>
        <c:lblAlgn val="ctr"/>
        <c:lblOffset val="100"/>
        <c:noMultiLvlLbl val="0"/>
      </c:catAx>
      <c:valAx>
        <c:axId val="126257935"/>
        <c:scaling>
          <c:orientation val="minMax"/>
        </c:scaling>
        <c:delete val="0"/>
        <c:axPos val="l"/>
        <c:majorGridlines>
          <c:spPr>
            <a:ln w="9525" cap="flat" cmpd="sng" algn="ctr">
              <a:solidFill>
                <a:schemeClr val="tx1">
                  <a:lumMod val="15000"/>
                  <a:lumOff val="85000"/>
                </a:schemeClr>
              </a:solidFill>
              <a:round/>
            </a:ln>
            <a:effectLst/>
          </c:spPr>
        </c:majorGridlines>
        <c:numFmt formatCode="0.00" sourceLinked="1"/>
        <c:majorTickMark val="none"/>
        <c:minorTickMark val="none"/>
        <c:tickLblPos val="nextTo"/>
        <c:spPr>
          <a:noFill/>
          <a:ln>
            <a:noFill/>
          </a:ln>
          <a:effectLst/>
        </c:spPr>
        <c:txPr>
          <a:bodyPr rot="-60000000" spcFirstLastPara="1" vertOverflow="ellipsis" vert="horz" wrap="square" anchor="ctr" anchorCtr="1"/>
          <a:lstStyle/>
          <a:p>
            <a:pPr>
              <a:defRPr sz="900" b="0" i="0" u="none" strike="noStrike" kern="1200" baseline="0">
                <a:solidFill>
                  <a:schemeClr val="tx1">
                    <a:lumMod val="65000"/>
                    <a:lumOff val="35000"/>
                  </a:schemeClr>
                </a:solidFill>
                <a:latin typeface="+mn-lt"/>
                <a:ea typeface="+mn-ea"/>
                <a:cs typeface="+mn-cs"/>
              </a:defRPr>
            </a:pPr>
            <a:endParaRPr lang="en-US"/>
          </a:p>
        </c:txPr>
        <c:crossAx val="126256975"/>
        <c:crosses val="autoZero"/>
        <c:crossBetween val="between"/>
      </c:valAx>
      <c:spPr>
        <a:noFill/>
        <a:ln>
          <a:noFill/>
        </a:ln>
        <a:effectLst/>
      </c:spPr>
    </c:plotArea>
    <c:legend>
      <c:legendPos val="b"/>
      <c:overlay val="0"/>
      <c:spPr>
        <a:noFill/>
        <a:ln>
          <a:noFill/>
        </a:ln>
        <a:effectLst/>
      </c:spPr>
      <c:txPr>
        <a:bodyPr rot="0" spcFirstLastPara="1" vertOverflow="ellipsis" vert="horz" wrap="square" anchor="ctr" anchorCtr="1"/>
        <a:lstStyle/>
        <a:p>
          <a:pPr>
            <a:defRPr sz="900" b="0" i="0" u="none" strike="noStrike" kern="1200" baseline="0">
              <a:solidFill>
                <a:schemeClr val="tx1">
                  <a:lumMod val="65000"/>
                  <a:lumOff val="35000"/>
                </a:schemeClr>
              </a:solidFill>
              <a:latin typeface="+mn-lt"/>
              <a:ea typeface="+mn-ea"/>
              <a:cs typeface="+mn-cs"/>
            </a:defRPr>
          </a:pPr>
          <a:endParaRPr lang="en-US"/>
        </a:p>
      </c:txPr>
    </c:legend>
    <c:plotVisOnly val="1"/>
    <c:dispBlanksAs val="gap"/>
    <c:extLst>
      <c:ext xmlns:c16r3="http://schemas.microsoft.com/office/drawing/2017/03/chart" uri="{56B9EC1D-385E-4148-901F-78D8002777C0}">
        <c16r3:dataDisplayOptions16>
          <c16r3:dispNaAsBlank val="1"/>
        </c16r3:dataDisplayOptions16>
      </c:ext>
    </c:extLst>
    <c:showDLblsOverMax val="0"/>
  </c:chart>
  <c:spPr>
    <a:noFill/>
    <a:ln>
      <a:noFill/>
    </a:ln>
    <a:effectLst/>
  </c:spPr>
  <c:txPr>
    <a:bodyPr/>
    <a:lstStyle/>
    <a:p>
      <a:pPr>
        <a:defRPr/>
      </a:pPr>
      <a:endParaRPr lang="en-US"/>
    </a:p>
  </c:txPr>
  <c:externalData r:id="rId3">
    <c:autoUpdate val="0"/>
  </c:externalData>
</c:chartSpace>
</file>

<file path=ppt/charts/chart6.xml><?xml version="1.0" encoding="utf-8"?>
<c:chartSpace xmlns:c="http://schemas.openxmlformats.org/drawingml/2006/chart" xmlns:a="http://schemas.openxmlformats.org/drawingml/2006/main" xmlns:r="http://schemas.openxmlformats.org/officeDocument/2006/relationships" xmlns:c16r2="http://schemas.microsoft.com/office/drawing/2015/06/chart">
  <c:date1904 val="0"/>
  <c:lang val="en-US"/>
  <c:roundedCorners val="0"/>
  <mc:AlternateContent xmlns:mc="http://schemas.openxmlformats.org/markup-compatibility/2006">
    <mc:Choice xmlns:c14="http://schemas.microsoft.com/office/drawing/2007/8/2/chart" Requires="c14">
      <c14:style val="102"/>
    </mc:Choice>
    <mc:Fallback>
      <c:style val="2"/>
    </mc:Fallback>
  </mc:AlternateContent>
  <c:chart>
    <c:autoTitleDeleted val="1"/>
    <c:plotArea>
      <c:layout>
        <c:manualLayout>
          <c:layoutTarget val="inner"/>
          <c:xMode val="edge"/>
          <c:yMode val="edge"/>
          <c:x val="8.7312200199113038E-2"/>
          <c:y val="0.11094460299900528"/>
          <c:w val="0.86376340244063343"/>
          <c:h val="0.73048681273081251"/>
        </c:manualLayout>
      </c:layout>
      <c:barChart>
        <c:barDir val="col"/>
        <c:grouping val="clustered"/>
        <c:varyColors val="0"/>
        <c:ser>
          <c:idx val="0"/>
          <c:order val="0"/>
          <c:tx>
            <c:strRef>
              <c:f>'[Charts and tables_Manufacturing.xlsx]US Canada Growth Rates'!$I$49</c:f>
              <c:strCache>
                <c:ptCount val="1"/>
                <c:pt idx="0">
                  <c:v>US</c:v>
                </c:pt>
              </c:strCache>
            </c:strRef>
          </c:tx>
          <c:spPr>
            <a:solidFill>
              <a:schemeClr val="accent1"/>
            </a:solidFill>
            <a:ln>
              <a:noFill/>
            </a:ln>
            <a:effectLst/>
          </c:spPr>
          <c:invertIfNegative val="0"/>
          <c:dLbls>
            <c:spPr>
              <a:noFill/>
              <a:ln>
                <a:noFill/>
              </a:ln>
              <a:effectLst/>
            </c:spPr>
            <c:txPr>
              <a:bodyPr rot="0" spcFirstLastPara="1" vertOverflow="ellipsis" vert="horz" wrap="square" lIns="38100" tIns="19050" rIns="38100" bIns="19050" anchor="ctr" anchorCtr="1">
                <a:spAutoFit/>
              </a:bodyPr>
              <a:lstStyle/>
              <a:p>
                <a:pPr>
                  <a:defRPr sz="900" b="0" i="0" u="none" strike="noStrike" kern="1200" baseline="0">
                    <a:solidFill>
                      <a:schemeClr val="tx1">
                        <a:lumMod val="75000"/>
                        <a:lumOff val="25000"/>
                      </a:schemeClr>
                    </a:solidFill>
                    <a:latin typeface="+mn-lt"/>
                    <a:ea typeface="+mn-ea"/>
                    <a:cs typeface="+mn-cs"/>
                  </a:defRPr>
                </a:pPr>
                <a:endParaRPr lang="en-US"/>
              </a:p>
            </c:txPr>
            <c:dLblPos val="outEnd"/>
            <c:showLegendKey val="0"/>
            <c:showVal val="1"/>
            <c:showCatName val="0"/>
            <c:showSerName val="0"/>
            <c:showPercent val="0"/>
            <c:showBubbleSize val="0"/>
            <c:showLeaderLines val="0"/>
            <c:extLst>
              <c:ext xmlns:c15="http://schemas.microsoft.com/office/drawing/2012/chart" uri="{CE6537A1-D6FC-4f65-9D91-7224C49458BB}">
                <c15:showLeaderLines val="1"/>
                <c15:leaderLines>
                  <c:spPr>
                    <a:ln w="9525" cap="flat" cmpd="sng" algn="ctr">
                      <a:solidFill>
                        <a:schemeClr val="tx1">
                          <a:lumMod val="35000"/>
                          <a:lumOff val="65000"/>
                        </a:schemeClr>
                      </a:solidFill>
                      <a:round/>
                    </a:ln>
                    <a:effectLst/>
                  </c:spPr>
                </c15:leaderLines>
              </c:ext>
            </c:extLst>
          </c:dLbls>
          <c:cat>
            <c:strRef>
              <c:f>'[Charts and tables_Manufacturing.xlsx]US Canada Growth Rates'!$J$48:$L$48</c:f>
              <c:strCache>
                <c:ptCount val="3"/>
                <c:pt idx="0">
                  <c:v>1987-2000</c:v>
                </c:pt>
                <c:pt idx="1">
                  <c:v>2000-2014</c:v>
                </c:pt>
                <c:pt idx="2">
                  <c:v>2014-2022</c:v>
                </c:pt>
              </c:strCache>
            </c:strRef>
          </c:cat>
          <c:val>
            <c:numRef>
              <c:f>'[Charts and tables_Manufacturing.xlsx]US Canada Growth Rates'!$J$49:$L$49</c:f>
              <c:numCache>
                <c:formatCode>0.00</c:formatCode>
                <c:ptCount val="3"/>
                <c:pt idx="0">
                  <c:v>1.1822117453422765</c:v>
                </c:pt>
                <c:pt idx="1">
                  <c:v>0.7975705086868734</c:v>
                </c:pt>
                <c:pt idx="2">
                  <c:v>-0.17833286312933794</c:v>
                </c:pt>
              </c:numCache>
            </c:numRef>
          </c:val>
          <c:extLst>
            <c:ext xmlns:c16="http://schemas.microsoft.com/office/drawing/2014/chart" uri="{C3380CC4-5D6E-409C-BE32-E72D297353CC}">
              <c16:uniqueId val="{00000000-9D44-43FF-A7B7-AD24D31B52AE}"/>
            </c:ext>
          </c:extLst>
        </c:ser>
        <c:ser>
          <c:idx val="1"/>
          <c:order val="1"/>
          <c:tx>
            <c:strRef>
              <c:f>'[Charts and tables_Manufacturing.xlsx]US Canada Growth Rates'!$I$50</c:f>
              <c:strCache>
                <c:ptCount val="1"/>
                <c:pt idx="0">
                  <c:v>Canada</c:v>
                </c:pt>
              </c:strCache>
            </c:strRef>
          </c:tx>
          <c:spPr>
            <a:solidFill>
              <a:schemeClr val="accent2"/>
            </a:solidFill>
            <a:ln>
              <a:noFill/>
            </a:ln>
            <a:effectLst/>
          </c:spPr>
          <c:invertIfNegative val="0"/>
          <c:dLbls>
            <c:spPr>
              <a:noFill/>
              <a:ln>
                <a:noFill/>
              </a:ln>
              <a:effectLst/>
            </c:spPr>
            <c:txPr>
              <a:bodyPr rot="0" spcFirstLastPara="1" vertOverflow="ellipsis" vert="horz" wrap="square" lIns="38100" tIns="19050" rIns="38100" bIns="19050" anchor="ctr" anchorCtr="1">
                <a:spAutoFit/>
              </a:bodyPr>
              <a:lstStyle/>
              <a:p>
                <a:pPr>
                  <a:defRPr sz="900" b="0" i="0" u="none" strike="noStrike" kern="1200" baseline="0">
                    <a:solidFill>
                      <a:schemeClr val="tx1">
                        <a:lumMod val="75000"/>
                        <a:lumOff val="25000"/>
                      </a:schemeClr>
                    </a:solidFill>
                    <a:latin typeface="+mn-lt"/>
                    <a:ea typeface="+mn-ea"/>
                    <a:cs typeface="+mn-cs"/>
                  </a:defRPr>
                </a:pPr>
                <a:endParaRPr lang="en-US"/>
              </a:p>
            </c:txPr>
            <c:dLblPos val="outEnd"/>
            <c:showLegendKey val="0"/>
            <c:showVal val="1"/>
            <c:showCatName val="0"/>
            <c:showSerName val="0"/>
            <c:showPercent val="0"/>
            <c:showBubbleSize val="0"/>
            <c:showLeaderLines val="0"/>
            <c:extLst>
              <c:ext xmlns:c15="http://schemas.microsoft.com/office/drawing/2012/chart" uri="{CE6537A1-D6FC-4f65-9D91-7224C49458BB}">
                <c15:showLeaderLines val="1"/>
                <c15:leaderLines>
                  <c:spPr>
                    <a:ln w="9525" cap="flat" cmpd="sng" algn="ctr">
                      <a:solidFill>
                        <a:schemeClr val="tx1">
                          <a:lumMod val="35000"/>
                          <a:lumOff val="65000"/>
                        </a:schemeClr>
                      </a:solidFill>
                      <a:round/>
                    </a:ln>
                    <a:effectLst/>
                  </c:spPr>
                </c15:leaderLines>
              </c:ext>
            </c:extLst>
          </c:dLbls>
          <c:cat>
            <c:strRef>
              <c:f>'[Charts and tables_Manufacturing.xlsx]US Canada Growth Rates'!$J$48:$L$48</c:f>
              <c:strCache>
                <c:ptCount val="3"/>
                <c:pt idx="0">
                  <c:v>1987-2000</c:v>
                </c:pt>
                <c:pt idx="1">
                  <c:v>2000-2014</c:v>
                </c:pt>
                <c:pt idx="2">
                  <c:v>2014-2022</c:v>
                </c:pt>
              </c:strCache>
            </c:strRef>
          </c:cat>
          <c:val>
            <c:numRef>
              <c:f>'[Charts and tables_Manufacturing.xlsx]US Canada Growth Rates'!$J$50:$L$50</c:f>
              <c:numCache>
                <c:formatCode>0.00</c:formatCode>
                <c:ptCount val="3"/>
                <c:pt idx="0">
                  <c:v>2.1944145092186895</c:v>
                </c:pt>
                <c:pt idx="1">
                  <c:v>0.17704078569451553</c:v>
                </c:pt>
                <c:pt idx="2">
                  <c:v>-1.8630485525517049E-2</c:v>
                </c:pt>
              </c:numCache>
            </c:numRef>
          </c:val>
          <c:extLst>
            <c:ext xmlns:c16="http://schemas.microsoft.com/office/drawing/2014/chart" uri="{C3380CC4-5D6E-409C-BE32-E72D297353CC}">
              <c16:uniqueId val="{00000001-9D44-43FF-A7B7-AD24D31B52AE}"/>
            </c:ext>
          </c:extLst>
        </c:ser>
        <c:dLbls>
          <c:dLblPos val="outEnd"/>
          <c:showLegendKey val="0"/>
          <c:showVal val="1"/>
          <c:showCatName val="0"/>
          <c:showSerName val="0"/>
          <c:showPercent val="0"/>
          <c:showBubbleSize val="0"/>
        </c:dLbls>
        <c:gapWidth val="219"/>
        <c:overlap val="-27"/>
        <c:axId val="981173840"/>
        <c:axId val="1147010912"/>
      </c:barChart>
      <c:catAx>
        <c:axId val="981173840"/>
        <c:scaling>
          <c:orientation val="minMax"/>
        </c:scaling>
        <c:delete val="0"/>
        <c:axPos val="b"/>
        <c:numFmt formatCode="General" sourceLinked="1"/>
        <c:majorTickMark val="none"/>
        <c:minorTickMark val="none"/>
        <c:tickLblPos val="low"/>
        <c:spPr>
          <a:noFill/>
          <a:ln w="9525" cap="flat" cmpd="sng" algn="ctr">
            <a:solidFill>
              <a:schemeClr val="tx1">
                <a:lumMod val="15000"/>
                <a:lumOff val="85000"/>
              </a:schemeClr>
            </a:solidFill>
            <a:round/>
          </a:ln>
          <a:effectLst/>
        </c:spPr>
        <c:txPr>
          <a:bodyPr rot="-60000000" spcFirstLastPara="1" vertOverflow="ellipsis" vert="horz" wrap="square" anchor="ctr" anchorCtr="1"/>
          <a:lstStyle/>
          <a:p>
            <a:pPr>
              <a:defRPr sz="900" b="0" i="0" u="none" strike="noStrike" kern="1200" baseline="0">
                <a:solidFill>
                  <a:schemeClr val="tx1">
                    <a:lumMod val="65000"/>
                    <a:lumOff val="35000"/>
                  </a:schemeClr>
                </a:solidFill>
                <a:latin typeface="+mn-lt"/>
                <a:ea typeface="+mn-ea"/>
                <a:cs typeface="+mn-cs"/>
              </a:defRPr>
            </a:pPr>
            <a:endParaRPr lang="en-US"/>
          </a:p>
        </c:txPr>
        <c:crossAx val="1147010912"/>
        <c:crosses val="autoZero"/>
        <c:auto val="1"/>
        <c:lblAlgn val="ctr"/>
        <c:lblOffset val="100"/>
        <c:noMultiLvlLbl val="0"/>
      </c:catAx>
      <c:valAx>
        <c:axId val="1147010912"/>
        <c:scaling>
          <c:orientation val="minMax"/>
        </c:scaling>
        <c:delete val="0"/>
        <c:axPos val="l"/>
        <c:majorGridlines>
          <c:spPr>
            <a:ln w="9525" cap="flat" cmpd="sng" algn="ctr">
              <a:solidFill>
                <a:schemeClr val="tx1">
                  <a:lumMod val="15000"/>
                  <a:lumOff val="85000"/>
                </a:schemeClr>
              </a:solidFill>
              <a:round/>
            </a:ln>
            <a:effectLst/>
          </c:spPr>
        </c:majorGridlines>
        <c:numFmt formatCode="0.00" sourceLinked="1"/>
        <c:majorTickMark val="none"/>
        <c:minorTickMark val="none"/>
        <c:tickLblPos val="nextTo"/>
        <c:spPr>
          <a:noFill/>
          <a:ln>
            <a:noFill/>
          </a:ln>
          <a:effectLst/>
        </c:spPr>
        <c:txPr>
          <a:bodyPr rot="-60000000" spcFirstLastPara="1" vertOverflow="ellipsis" vert="horz" wrap="square" anchor="ctr" anchorCtr="1"/>
          <a:lstStyle/>
          <a:p>
            <a:pPr>
              <a:defRPr sz="900" b="0" i="0" u="none" strike="noStrike" kern="1200" baseline="0">
                <a:solidFill>
                  <a:schemeClr val="tx1">
                    <a:lumMod val="65000"/>
                    <a:lumOff val="35000"/>
                  </a:schemeClr>
                </a:solidFill>
                <a:latin typeface="+mn-lt"/>
                <a:ea typeface="+mn-ea"/>
                <a:cs typeface="+mn-cs"/>
              </a:defRPr>
            </a:pPr>
            <a:endParaRPr lang="en-US"/>
          </a:p>
        </c:txPr>
        <c:crossAx val="981173840"/>
        <c:crosses val="autoZero"/>
        <c:crossBetween val="between"/>
      </c:valAx>
      <c:spPr>
        <a:noFill/>
        <a:ln>
          <a:noFill/>
        </a:ln>
        <a:effectLst/>
      </c:spPr>
    </c:plotArea>
    <c:legend>
      <c:legendPos val="b"/>
      <c:layout>
        <c:manualLayout>
          <c:xMode val="edge"/>
          <c:yMode val="edge"/>
          <c:x val="0.40194293601230879"/>
          <c:y val="0.91358302967057647"/>
          <c:w val="0.19611412797538239"/>
          <c:h val="8.6416970329423526E-2"/>
        </c:manualLayout>
      </c:layout>
      <c:overlay val="0"/>
      <c:spPr>
        <a:noFill/>
        <a:ln>
          <a:noFill/>
        </a:ln>
        <a:effectLst/>
      </c:spPr>
      <c:txPr>
        <a:bodyPr rot="0" spcFirstLastPara="1" vertOverflow="ellipsis" vert="horz" wrap="square" anchor="ctr" anchorCtr="1"/>
        <a:lstStyle/>
        <a:p>
          <a:pPr>
            <a:defRPr sz="900" b="0" i="0" u="none" strike="noStrike" kern="1200" baseline="0">
              <a:solidFill>
                <a:schemeClr val="tx1">
                  <a:lumMod val="65000"/>
                  <a:lumOff val="35000"/>
                </a:schemeClr>
              </a:solidFill>
              <a:latin typeface="+mn-lt"/>
              <a:ea typeface="+mn-ea"/>
              <a:cs typeface="+mn-cs"/>
            </a:defRPr>
          </a:pPr>
          <a:endParaRPr lang="en-US"/>
        </a:p>
      </c:txPr>
    </c:legend>
    <c:plotVisOnly val="1"/>
    <c:dispBlanksAs val="gap"/>
    <c:extLst>
      <c:ext xmlns:c16r3="http://schemas.microsoft.com/office/drawing/2017/03/chart" uri="{56B9EC1D-385E-4148-901F-78D8002777C0}">
        <c16r3:dataDisplayOptions16>
          <c16r3:dispNaAsBlank val="1"/>
        </c16r3:dataDisplayOptions16>
      </c:ext>
    </c:extLst>
    <c:showDLblsOverMax val="0"/>
  </c:chart>
  <c:spPr>
    <a:noFill/>
    <a:ln>
      <a:noFill/>
    </a:ln>
    <a:effectLst/>
  </c:spPr>
  <c:txPr>
    <a:bodyPr/>
    <a:lstStyle/>
    <a:p>
      <a:pPr>
        <a:defRPr/>
      </a:pPr>
      <a:endParaRPr lang="en-US"/>
    </a:p>
  </c:txPr>
  <c:externalData r:id="rId3">
    <c:autoUpdate val="0"/>
  </c:externalData>
</c:chartSpace>
</file>

<file path=ppt/charts/chart7.xml><?xml version="1.0" encoding="utf-8"?>
<c:chartSpace xmlns:c="http://schemas.openxmlformats.org/drawingml/2006/chart" xmlns:a="http://schemas.openxmlformats.org/drawingml/2006/main" xmlns:r="http://schemas.openxmlformats.org/officeDocument/2006/relationships" xmlns:c16r2="http://schemas.microsoft.com/office/drawing/2015/06/chart">
  <c:date1904 val="0"/>
  <c:lang val="en-US"/>
  <c:roundedCorners val="0"/>
  <mc:AlternateContent xmlns:mc="http://schemas.openxmlformats.org/markup-compatibility/2006">
    <mc:Choice xmlns:c14="http://schemas.microsoft.com/office/drawing/2007/8/2/chart" Requires="c14">
      <c14:style val="102"/>
    </mc:Choice>
    <mc:Fallback>
      <c:style val="2"/>
    </mc:Fallback>
  </mc:AlternateContent>
  <c:chart>
    <c:autoTitleDeleted val="1"/>
    <c:plotArea>
      <c:layout/>
      <c:barChart>
        <c:barDir val="bar"/>
        <c:grouping val="clustered"/>
        <c:varyColors val="0"/>
        <c:ser>
          <c:idx val="0"/>
          <c:order val="0"/>
          <c:spPr>
            <a:solidFill>
              <a:schemeClr val="accent1"/>
            </a:solidFill>
            <a:ln>
              <a:noFill/>
            </a:ln>
            <a:effectLst/>
          </c:spPr>
          <c:invertIfNegative val="0"/>
          <c:cat>
            <c:strRef>
              <c:f>'[Charts and tables_Manufacturing.xlsx]3-digits Labour prod'!$F$47:$F$66</c:f>
              <c:strCache>
                <c:ptCount val="20"/>
                <c:pt idx="0">
                  <c:v>Beverage and tobacco product manufacturing  </c:v>
                </c:pt>
                <c:pt idx="1">
                  <c:v>Paper manufacturing  </c:v>
                </c:pt>
                <c:pt idx="2">
                  <c:v>Transportation equipment manufacturing </c:v>
                </c:pt>
                <c:pt idx="3">
                  <c:v>Primary metal manufacturing  </c:v>
                </c:pt>
                <c:pt idx="4">
                  <c:v>Printing and related support activities </c:v>
                </c:pt>
                <c:pt idx="5">
                  <c:v>Petroleum and coal product manufacturing  </c:v>
                </c:pt>
                <c:pt idx="6">
                  <c:v>Plastics and rubber products manufacturing  </c:v>
                </c:pt>
                <c:pt idx="7">
                  <c:v>Fabricated metal product manufacturing  </c:v>
                </c:pt>
                <c:pt idx="8">
                  <c:v>Food manufacturing </c:v>
                </c:pt>
                <c:pt idx="9">
                  <c:v>Electrical equipment, appliance and component manufacturing </c:v>
                </c:pt>
                <c:pt idx="10">
                  <c:v>Manufacturing  </c:v>
                </c:pt>
                <c:pt idx="11">
                  <c:v>Computer and electronic product manufacturing </c:v>
                </c:pt>
                <c:pt idx="12">
                  <c:v>Wood product manufacturing  </c:v>
                </c:pt>
                <c:pt idx="13">
                  <c:v>Machinery manufacturing  </c:v>
                </c:pt>
                <c:pt idx="14">
                  <c:v>Chemical manufacturing </c:v>
                </c:pt>
                <c:pt idx="15">
                  <c:v>Furniture and related product manufacturing </c:v>
                </c:pt>
                <c:pt idx="16">
                  <c:v>Clothing and leather and allied product manufacturing </c:v>
                </c:pt>
                <c:pt idx="17">
                  <c:v>Miscellaneous manufacturing  </c:v>
                </c:pt>
                <c:pt idx="18">
                  <c:v>Non-metallic mineral product manufacturing  </c:v>
                </c:pt>
                <c:pt idx="19">
                  <c:v>Textile and textile product mills  </c:v>
                </c:pt>
              </c:strCache>
            </c:strRef>
          </c:cat>
          <c:val>
            <c:numRef>
              <c:f>'[Charts and tables_Manufacturing.xlsx]3-digits Labour prod'!$G$47:$G$66</c:f>
              <c:numCache>
                <c:formatCode>General</c:formatCode>
                <c:ptCount val="20"/>
                <c:pt idx="0">
                  <c:v>-2.6255331135556448</c:v>
                </c:pt>
                <c:pt idx="1">
                  <c:v>-1.9013931973067555</c:v>
                </c:pt>
                <c:pt idx="2">
                  <c:v>-1.6193063121475837</c:v>
                </c:pt>
                <c:pt idx="3">
                  <c:v>-1.1662441694124226</c:v>
                </c:pt>
                <c:pt idx="4">
                  <c:v>-0.84146594647489525</c:v>
                </c:pt>
                <c:pt idx="5">
                  <c:v>-0.76540558327019559</c:v>
                </c:pt>
                <c:pt idx="6">
                  <c:v>-0.67405923880914376</c:v>
                </c:pt>
                <c:pt idx="7">
                  <c:v>-0.35709356347191079</c:v>
                </c:pt>
                <c:pt idx="8">
                  <c:v>-0.32897114008847428</c:v>
                </c:pt>
                <c:pt idx="9">
                  <c:v>-0.1591749947502108</c:v>
                </c:pt>
                <c:pt idx="10">
                  <c:v>-8.2332004025720273E-2</c:v>
                </c:pt>
                <c:pt idx="11">
                  <c:v>0.54861849749274771</c:v>
                </c:pt>
                <c:pt idx="12">
                  <c:v>0.61987656151154535</c:v>
                </c:pt>
                <c:pt idx="13">
                  <c:v>0.66909528218350722</c:v>
                </c:pt>
                <c:pt idx="14">
                  <c:v>1.1853493181131602</c:v>
                </c:pt>
                <c:pt idx="15">
                  <c:v>1.577139879140721</c:v>
                </c:pt>
                <c:pt idx="16">
                  <c:v>1.8338506311545544</c:v>
                </c:pt>
                <c:pt idx="17">
                  <c:v>2.0130894535271393</c:v>
                </c:pt>
                <c:pt idx="18">
                  <c:v>2.190309503656529</c:v>
                </c:pt>
                <c:pt idx="19">
                  <c:v>3.1938761529070048</c:v>
                </c:pt>
              </c:numCache>
            </c:numRef>
          </c:val>
          <c:extLst>
            <c:ext xmlns:c16="http://schemas.microsoft.com/office/drawing/2014/chart" uri="{C3380CC4-5D6E-409C-BE32-E72D297353CC}">
              <c16:uniqueId val="{00000000-9CE1-4143-996B-F4748D84AAF7}"/>
            </c:ext>
          </c:extLst>
        </c:ser>
        <c:dLbls>
          <c:showLegendKey val="0"/>
          <c:showVal val="0"/>
          <c:showCatName val="0"/>
          <c:showSerName val="0"/>
          <c:showPercent val="0"/>
          <c:showBubbleSize val="0"/>
        </c:dLbls>
        <c:gapWidth val="182"/>
        <c:axId val="2023503791"/>
        <c:axId val="2023504751"/>
      </c:barChart>
      <c:catAx>
        <c:axId val="2023503791"/>
        <c:scaling>
          <c:orientation val="minMax"/>
        </c:scaling>
        <c:delete val="0"/>
        <c:axPos val="l"/>
        <c:numFmt formatCode="General" sourceLinked="1"/>
        <c:majorTickMark val="none"/>
        <c:minorTickMark val="none"/>
        <c:tickLblPos val="low"/>
        <c:spPr>
          <a:noFill/>
          <a:ln w="9525" cap="flat" cmpd="sng" algn="ctr">
            <a:solidFill>
              <a:schemeClr val="tx1">
                <a:lumMod val="15000"/>
                <a:lumOff val="85000"/>
              </a:schemeClr>
            </a:solidFill>
            <a:round/>
          </a:ln>
          <a:effectLst/>
        </c:spPr>
        <c:txPr>
          <a:bodyPr rot="-60000000" spcFirstLastPara="1" vertOverflow="ellipsis" vert="horz" wrap="square" anchor="ctr" anchorCtr="1"/>
          <a:lstStyle/>
          <a:p>
            <a:pPr>
              <a:defRPr sz="900" b="0" i="0" u="none" strike="noStrike" kern="1200" baseline="0">
                <a:solidFill>
                  <a:schemeClr val="tx1">
                    <a:lumMod val="65000"/>
                    <a:lumOff val="35000"/>
                  </a:schemeClr>
                </a:solidFill>
                <a:latin typeface="+mn-lt"/>
                <a:ea typeface="+mn-ea"/>
                <a:cs typeface="+mn-cs"/>
              </a:defRPr>
            </a:pPr>
            <a:endParaRPr lang="en-US"/>
          </a:p>
        </c:txPr>
        <c:crossAx val="2023504751"/>
        <c:crosses val="autoZero"/>
        <c:auto val="1"/>
        <c:lblAlgn val="ctr"/>
        <c:lblOffset val="100"/>
        <c:noMultiLvlLbl val="0"/>
      </c:catAx>
      <c:valAx>
        <c:axId val="2023504751"/>
        <c:scaling>
          <c:orientation val="minMax"/>
        </c:scaling>
        <c:delete val="0"/>
        <c:axPos val="b"/>
        <c:majorGridlines>
          <c:spPr>
            <a:ln w="9525" cap="flat" cmpd="sng" algn="ctr">
              <a:solidFill>
                <a:schemeClr val="tx1">
                  <a:lumMod val="15000"/>
                  <a:lumOff val="85000"/>
                </a:schemeClr>
              </a:solidFill>
              <a:round/>
            </a:ln>
            <a:effectLst/>
          </c:spPr>
        </c:majorGridlines>
        <c:numFmt formatCode="General" sourceLinked="1"/>
        <c:majorTickMark val="none"/>
        <c:minorTickMark val="none"/>
        <c:tickLblPos val="nextTo"/>
        <c:spPr>
          <a:noFill/>
          <a:ln>
            <a:noFill/>
          </a:ln>
          <a:effectLst/>
        </c:spPr>
        <c:txPr>
          <a:bodyPr rot="-60000000" spcFirstLastPara="1" vertOverflow="ellipsis" vert="horz" wrap="square" anchor="ctr" anchorCtr="1"/>
          <a:lstStyle/>
          <a:p>
            <a:pPr>
              <a:defRPr sz="900" b="0" i="0" u="none" strike="noStrike" kern="1200" baseline="0">
                <a:solidFill>
                  <a:schemeClr val="tx1">
                    <a:lumMod val="65000"/>
                    <a:lumOff val="35000"/>
                  </a:schemeClr>
                </a:solidFill>
                <a:latin typeface="+mn-lt"/>
                <a:ea typeface="+mn-ea"/>
                <a:cs typeface="+mn-cs"/>
              </a:defRPr>
            </a:pPr>
            <a:endParaRPr lang="en-US"/>
          </a:p>
        </c:txPr>
        <c:crossAx val="2023503791"/>
        <c:crosses val="autoZero"/>
        <c:crossBetween val="between"/>
      </c:valAx>
      <c:spPr>
        <a:noFill/>
        <a:ln>
          <a:noFill/>
        </a:ln>
        <a:effectLst/>
      </c:spPr>
    </c:plotArea>
    <c:plotVisOnly val="1"/>
    <c:dispBlanksAs val="gap"/>
    <c:extLst>
      <c:ext xmlns:c16r3="http://schemas.microsoft.com/office/drawing/2017/03/chart" uri="{56B9EC1D-385E-4148-901F-78D8002777C0}">
        <c16r3:dataDisplayOptions16>
          <c16r3:dispNaAsBlank val="1"/>
        </c16r3:dataDisplayOptions16>
      </c:ext>
    </c:extLst>
    <c:showDLblsOverMax val="0"/>
  </c:chart>
  <c:spPr>
    <a:noFill/>
    <a:ln>
      <a:noFill/>
    </a:ln>
    <a:effectLst/>
  </c:spPr>
  <c:txPr>
    <a:bodyPr/>
    <a:lstStyle/>
    <a:p>
      <a:pPr>
        <a:defRPr/>
      </a:pPr>
      <a:endParaRPr lang="en-US"/>
    </a:p>
  </c:txPr>
  <c:externalData r:id="rId3">
    <c:autoUpdate val="0"/>
  </c:externalData>
</c:chartSpace>
</file>

<file path=ppt/charts/chart8.xml><?xml version="1.0" encoding="utf-8"?>
<c:chartSpace xmlns:c="http://schemas.openxmlformats.org/drawingml/2006/chart" xmlns:a="http://schemas.openxmlformats.org/drawingml/2006/main" xmlns:r="http://schemas.openxmlformats.org/officeDocument/2006/relationships" xmlns:c16r2="http://schemas.microsoft.com/office/drawing/2015/06/chart">
  <c:date1904 val="0"/>
  <c:lang val="en-US"/>
  <c:roundedCorners val="0"/>
  <mc:AlternateContent xmlns:mc="http://schemas.openxmlformats.org/markup-compatibility/2006">
    <mc:Choice xmlns:c14="http://schemas.microsoft.com/office/drawing/2007/8/2/chart" Requires="c14">
      <c14:style val="102"/>
    </mc:Choice>
    <mc:Fallback>
      <c:style val="2"/>
    </mc:Fallback>
  </mc:AlternateContent>
  <c:chart>
    <c:autoTitleDeleted val="1"/>
    <c:plotArea>
      <c:layout/>
      <c:lineChart>
        <c:grouping val="standard"/>
        <c:varyColors val="0"/>
        <c:ser>
          <c:idx val="0"/>
          <c:order val="0"/>
          <c:tx>
            <c:strRef>
              <c:f>'[Charts and tables_Manufacturing.xlsx]Provincial Trends'!$H$6:$I$6</c:f>
              <c:strCache>
                <c:ptCount val="2"/>
                <c:pt idx="0">
                  <c:v>Newfoundland and Labrador</c:v>
                </c:pt>
              </c:strCache>
            </c:strRef>
          </c:tx>
          <c:spPr>
            <a:ln w="28575" cap="rnd">
              <a:solidFill>
                <a:schemeClr val="accent1"/>
              </a:solidFill>
              <a:round/>
            </a:ln>
            <a:effectLst/>
          </c:spPr>
          <c:marker>
            <c:symbol val="none"/>
          </c:marker>
          <c:cat>
            <c:numRef>
              <c:f>'[Charts and tables_Manufacturing.xlsx]Provincial Trends'!$J$5:$AG$5</c:f>
              <c:numCache>
                <c:formatCode>General</c:formatCode>
                <c:ptCount val="24"/>
                <c:pt idx="0">
                  <c:v>2000</c:v>
                </c:pt>
                <c:pt idx="1">
                  <c:v>2001</c:v>
                </c:pt>
                <c:pt idx="2">
                  <c:v>2002</c:v>
                </c:pt>
                <c:pt idx="3">
                  <c:v>2003</c:v>
                </c:pt>
                <c:pt idx="4">
                  <c:v>2004</c:v>
                </c:pt>
                <c:pt idx="5">
                  <c:v>2005</c:v>
                </c:pt>
                <c:pt idx="6">
                  <c:v>2006</c:v>
                </c:pt>
                <c:pt idx="7">
                  <c:v>2007</c:v>
                </c:pt>
                <c:pt idx="8">
                  <c:v>2008</c:v>
                </c:pt>
                <c:pt idx="9">
                  <c:v>2009</c:v>
                </c:pt>
                <c:pt idx="10">
                  <c:v>2010</c:v>
                </c:pt>
                <c:pt idx="11">
                  <c:v>2011</c:v>
                </c:pt>
                <c:pt idx="12">
                  <c:v>2012</c:v>
                </c:pt>
                <c:pt idx="13">
                  <c:v>2013</c:v>
                </c:pt>
                <c:pt idx="14">
                  <c:v>2014</c:v>
                </c:pt>
                <c:pt idx="15">
                  <c:v>2015</c:v>
                </c:pt>
                <c:pt idx="16">
                  <c:v>2016</c:v>
                </c:pt>
                <c:pt idx="17">
                  <c:v>2017</c:v>
                </c:pt>
                <c:pt idx="18">
                  <c:v>2018</c:v>
                </c:pt>
                <c:pt idx="19">
                  <c:v>2019</c:v>
                </c:pt>
                <c:pt idx="20">
                  <c:v>2020</c:v>
                </c:pt>
                <c:pt idx="21">
                  <c:v>2021</c:v>
                </c:pt>
                <c:pt idx="22">
                  <c:v>2022</c:v>
                </c:pt>
                <c:pt idx="23">
                  <c:v>2023</c:v>
                </c:pt>
              </c:numCache>
            </c:numRef>
          </c:cat>
          <c:val>
            <c:numRef>
              <c:f>'[Charts and tables_Manufacturing.xlsx]Provincial Trends'!$J$6:$AG$6</c:f>
              <c:numCache>
                <c:formatCode>General</c:formatCode>
                <c:ptCount val="24"/>
                <c:pt idx="0">
                  <c:v>54.2</c:v>
                </c:pt>
                <c:pt idx="1">
                  <c:v>44.7</c:v>
                </c:pt>
                <c:pt idx="2">
                  <c:v>57</c:v>
                </c:pt>
                <c:pt idx="3">
                  <c:v>58.4</c:v>
                </c:pt>
                <c:pt idx="4">
                  <c:v>52.7</c:v>
                </c:pt>
                <c:pt idx="5">
                  <c:v>54.5</c:v>
                </c:pt>
                <c:pt idx="6">
                  <c:v>58.3</c:v>
                </c:pt>
                <c:pt idx="7">
                  <c:v>56.3</c:v>
                </c:pt>
                <c:pt idx="8">
                  <c:v>62.6</c:v>
                </c:pt>
                <c:pt idx="9">
                  <c:v>64.8</c:v>
                </c:pt>
                <c:pt idx="10">
                  <c:v>63.5</c:v>
                </c:pt>
                <c:pt idx="11">
                  <c:v>60.2</c:v>
                </c:pt>
                <c:pt idx="12">
                  <c:v>78.8</c:v>
                </c:pt>
                <c:pt idx="13">
                  <c:v>79.7</c:v>
                </c:pt>
                <c:pt idx="14">
                  <c:v>83.8</c:v>
                </c:pt>
                <c:pt idx="15">
                  <c:v>77.599999999999994</c:v>
                </c:pt>
                <c:pt idx="16">
                  <c:v>79.7</c:v>
                </c:pt>
                <c:pt idx="17">
                  <c:v>86.5</c:v>
                </c:pt>
                <c:pt idx="18">
                  <c:v>89.7</c:v>
                </c:pt>
                <c:pt idx="19">
                  <c:v>82.1</c:v>
                </c:pt>
                <c:pt idx="20">
                  <c:v>77.599999999999994</c:v>
                </c:pt>
                <c:pt idx="21">
                  <c:v>70.400000000000006</c:v>
                </c:pt>
                <c:pt idx="22">
                  <c:v>60.4</c:v>
                </c:pt>
                <c:pt idx="23">
                  <c:v>62.1</c:v>
                </c:pt>
              </c:numCache>
            </c:numRef>
          </c:val>
          <c:smooth val="0"/>
          <c:extLst>
            <c:ext xmlns:c16="http://schemas.microsoft.com/office/drawing/2014/chart" uri="{C3380CC4-5D6E-409C-BE32-E72D297353CC}">
              <c16:uniqueId val="{00000000-0B88-4833-AE38-484FEF3361FD}"/>
            </c:ext>
          </c:extLst>
        </c:ser>
        <c:ser>
          <c:idx val="1"/>
          <c:order val="1"/>
          <c:tx>
            <c:strRef>
              <c:f>'[Charts and tables_Manufacturing.xlsx]Provincial Trends'!$H$7:$I$7</c:f>
              <c:strCache>
                <c:ptCount val="2"/>
                <c:pt idx="0">
                  <c:v>Prince Edward Island</c:v>
                </c:pt>
              </c:strCache>
            </c:strRef>
          </c:tx>
          <c:spPr>
            <a:ln w="28575" cap="rnd">
              <a:solidFill>
                <a:schemeClr val="accent2"/>
              </a:solidFill>
              <a:prstDash val="dash"/>
              <a:round/>
            </a:ln>
            <a:effectLst/>
          </c:spPr>
          <c:marker>
            <c:symbol val="none"/>
          </c:marker>
          <c:cat>
            <c:numRef>
              <c:f>'[Charts and tables_Manufacturing.xlsx]Provincial Trends'!$J$5:$AG$5</c:f>
              <c:numCache>
                <c:formatCode>General</c:formatCode>
                <c:ptCount val="24"/>
                <c:pt idx="0">
                  <c:v>2000</c:v>
                </c:pt>
                <c:pt idx="1">
                  <c:v>2001</c:v>
                </c:pt>
                <c:pt idx="2">
                  <c:v>2002</c:v>
                </c:pt>
                <c:pt idx="3">
                  <c:v>2003</c:v>
                </c:pt>
                <c:pt idx="4">
                  <c:v>2004</c:v>
                </c:pt>
                <c:pt idx="5">
                  <c:v>2005</c:v>
                </c:pt>
                <c:pt idx="6">
                  <c:v>2006</c:v>
                </c:pt>
                <c:pt idx="7">
                  <c:v>2007</c:v>
                </c:pt>
                <c:pt idx="8">
                  <c:v>2008</c:v>
                </c:pt>
                <c:pt idx="9">
                  <c:v>2009</c:v>
                </c:pt>
                <c:pt idx="10">
                  <c:v>2010</c:v>
                </c:pt>
                <c:pt idx="11">
                  <c:v>2011</c:v>
                </c:pt>
                <c:pt idx="12">
                  <c:v>2012</c:v>
                </c:pt>
                <c:pt idx="13">
                  <c:v>2013</c:v>
                </c:pt>
                <c:pt idx="14">
                  <c:v>2014</c:v>
                </c:pt>
                <c:pt idx="15">
                  <c:v>2015</c:v>
                </c:pt>
                <c:pt idx="16">
                  <c:v>2016</c:v>
                </c:pt>
                <c:pt idx="17">
                  <c:v>2017</c:v>
                </c:pt>
                <c:pt idx="18">
                  <c:v>2018</c:v>
                </c:pt>
                <c:pt idx="19">
                  <c:v>2019</c:v>
                </c:pt>
                <c:pt idx="20">
                  <c:v>2020</c:v>
                </c:pt>
                <c:pt idx="21">
                  <c:v>2021</c:v>
                </c:pt>
                <c:pt idx="22">
                  <c:v>2022</c:v>
                </c:pt>
                <c:pt idx="23">
                  <c:v>2023</c:v>
                </c:pt>
              </c:numCache>
            </c:numRef>
          </c:cat>
          <c:val>
            <c:numRef>
              <c:f>'[Charts and tables_Manufacturing.xlsx]Provincial Trends'!$J$7:$AG$7</c:f>
              <c:numCache>
                <c:formatCode>General</c:formatCode>
                <c:ptCount val="24"/>
                <c:pt idx="0">
                  <c:v>58.9</c:v>
                </c:pt>
                <c:pt idx="1">
                  <c:v>55.1</c:v>
                </c:pt>
                <c:pt idx="2">
                  <c:v>54.6</c:v>
                </c:pt>
                <c:pt idx="3">
                  <c:v>51.8</c:v>
                </c:pt>
                <c:pt idx="4">
                  <c:v>49.3</c:v>
                </c:pt>
                <c:pt idx="5">
                  <c:v>43.3</c:v>
                </c:pt>
                <c:pt idx="6">
                  <c:v>43.4</c:v>
                </c:pt>
                <c:pt idx="7">
                  <c:v>45.2</c:v>
                </c:pt>
                <c:pt idx="8">
                  <c:v>45.5</c:v>
                </c:pt>
                <c:pt idx="9">
                  <c:v>45.4</c:v>
                </c:pt>
                <c:pt idx="10">
                  <c:v>47.6</c:v>
                </c:pt>
                <c:pt idx="11">
                  <c:v>44.5</c:v>
                </c:pt>
                <c:pt idx="12">
                  <c:v>46.6</c:v>
                </c:pt>
                <c:pt idx="13">
                  <c:v>51</c:v>
                </c:pt>
                <c:pt idx="14">
                  <c:v>50.9</c:v>
                </c:pt>
                <c:pt idx="15">
                  <c:v>55.6</c:v>
                </c:pt>
                <c:pt idx="16">
                  <c:v>62</c:v>
                </c:pt>
                <c:pt idx="17">
                  <c:v>65.2</c:v>
                </c:pt>
                <c:pt idx="18">
                  <c:v>59.5</c:v>
                </c:pt>
                <c:pt idx="19">
                  <c:v>60.6</c:v>
                </c:pt>
                <c:pt idx="20">
                  <c:v>64.3</c:v>
                </c:pt>
                <c:pt idx="21">
                  <c:v>64.5</c:v>
                </c:pt>
                <c:pt idx="22">
                  <c:v>60.5</c:v>
                </c:pt>
                <c:pt idx="23">
                  <c:v>58.8</c:v>
                </c:pt>
              </c:numCache>
            </c:numRef>
          </c:val>
          <c:smooth val="0"/>
          <c:extLst>
            <c:ext xmlns:c16="http://schemas.microsoft.com/office/drawing/2014/chart" uri="{C3380CC4-5D6E-409C-BE32-E72D297353CC}">
              <c16:uniqueId val="{00000001-0B88-4833-AE38-484FEF3361FD}"/>
            </c:ext>
          </c:extLst>
        </c:ser>
        <c:ser>
          <c:idx val="2"/>
          <c:order val="2"/>
          <c:tx>
            <c:strRef>
              <c:f>'[Charts and tables_Manufacturing.xlsx]Provincial Trends'!$H$8:$I$8</c:f>
              <c:strCache>
                <c:ptCount val="2"/>
                <c:pt idx="0">
                  <c:v>Nova Scotia</c:v>
                </c:pt>
              </c:strCache>
            </c:strRef>
          </c:tx>
          <c:spPr>
            <a:ln w="28575" cap="rnd">
              <a:solidFill>
                <a:schemeClr val="accent3"/>
              </a:solidFill>
              <a:round/>
            </a:ln>
            <a:effectLst/>
          </c:spPr>
          <c:marker>
            <c:symbol val="none"/>
          </c:marker>
          <c:cat>
            <c:numRef>
              <c:f>'[Charts and tables_Manufacturing.xlsx]Provincial Trends'!$J$5:$AG$5</c:f>
              <c:numCache>
                <c:formatCode>General</c:formatCode>
                <c:ptCount val="24"/>
                <c:pt idx="0">
                  <c:v>2000</c:v>
                </c:pt>
                <c:pt idx="1">
                  <c:v>2001</c:v>
                </c:pt>
                <c:pt idx="2">
                  <c:v>2002</c:v>
                </c:pt>
                <c:pt idx="3">
                  <c:v>2003</c:v>
                </c:pt>
                <c:pt idx="4">
                  <c:v>2004</c:v>
                </c:pt>
                <c:pt idx="5">
                  <c:v>2005</c:v>
                </c:pt>
                <c:pt idx="6">
                  <c:v>2006</c:v>
                </c:pt>
                <c:pt idx="7">
                  <c:v>2007</c:v>
                </c:pt>
                <c:pt idx="8">
                  <c:v>2008</c:v>
                </c:pt>
                <c:pt idx="9">
                  <c:v>2009</c:v>
                </c:pt>
                <c:pt idx="10">
                  <c:v>2010</c:v>
                </c:pt>
                <c:pt idx="11">
                  <c:v>2011</c:v>
                </c:pt>
                <c:pt idx="12">
                  <c:v>2012</c:v>
                </c:pt>
                <c:pt idx="13">
                  <c:v>2013</c:v>
                </c:pt>
                <c:pt idx="14">
                  <c:v>2014</c:v>
                </c:pt>
                <c:pt idx="15">
                  <c:v>2015</c:v>
                </c:pt>
                <c:pt idx="16">
                  <c:v>2016</c:v>
                </c:pt>
                <c:pt idx="17">
                  <c:v>2017</c:v>
                </c:pt>
                <c:pt idx="18">
                  <c:v>2018</c:v>
                </c:pt>
                <c:pt idx="19">
                  <c:v>2019</c:v>
                </c:pt>
                <c:pt idx="20">
                  <c:v>2020</c:v>
                </c:pt>
                <c:pt idx="21">
                  <c:v>2021</c:v>
                </c:pt>
                <c:pt idx="22">
                  <c:v>2022</c:v>
                </c:pt>
                <c:pt idx="23">
                  <c:v>2023</c:v>
                </c:pt>
              </c:numCache>
            </c:numRef>
          </c:cat>
          <c:val>
            <c:numRef>
              <c:f>'[Charts and tables_Manufacturing.xlsx]Provincial Trends'!$J$8:$AG$8</c:f>
              <c:numCache>
                <c:formatCode>General</c:formatCode>
                <c:ptCount val="24"/>
                <c:pt idx="0">
                  <c:v>33.4</c:v>
                </c:pt>
                <c:pt idx="1">
                  <c:v>35.4</c:v>
                </c:pt>
                <c:pt idx="2">
                  <c:v>37.799999999999997</c:v>
                </c:pt>
                <c:pt idx="3">
                  <c:v>39.200000000000003</c:v>
                </c:pt>
                <c:pt idx="4">
                  <c:v>42.1</c:v>
                </c:pt>
                <c:pt idx="5">
                  <c:v>39.799999999999997</c:v>
                </c:pt>
                <c:pt idx="6">
                  <c:v>37.5</c:v>
                </c:pt>
                <c:pt idx="7">
                  <c:v>37.799999999999997</c:v>
                </c:pt>
                <c:pt idx="8">
                  <c:v>39</c:v>
                </c:pt>
                <c:pt idx="9">
                  <c:v>39.1</c:v>
                </c:pt>
                <c:pt idx="10">
                  <c:v>41.7</c:v>
                </c:pt>
                <c:pt idx="11">
                  <c:v>45.1</c:v>
                </c:pt>
                <c:pt idx="12">
                  <c:v>45.2</c:v>
                </c:pt>
                <c:pt idx="13">
                  <c:v>46.5</c:v>
                </c:pt>
                <c:pt idx="14">
                  <c:v>46.9</c:v>
                </c:pt>
                <c:pt idx="15">
                  <c:v>48.1</c:v>
                </c:pt>
                <c:pt idx="16">
                  <c:v>48.8</c:v>
                </c:pt>
                <c:pt idx="17">
                  <c:v>49.5</c:v>
                </c:pt>
                <c:pt idx="18">
                  <c:v>48.3</c:v>
                </c:pt>
                <c:pt idx="19">
                  <c:v>48.7</c:v>
                </c:pt>
                <c:pt idx="20">
                  <c:v>50.9</c:v>
                </c:pt>
                <c:pt idx="21">
                  <c:v>51.5</c:v>
                </c:pt>
                <c:pt idx="22">
                  <c:v>48.9</c:v>
                </c:pt>
                <c:pt idx="23">
                  <c:v>46.7</c:v>
                </c:pt>
              </c:numCache>
            </c:numRef>
          </c:val>
          <c:smooth val="0"/>
          <c:extLst>
            <c:ext xmlns:c16="http://schemas.microsoft.com/office/drawing/2014/chart" uri="{C3380CC4-5D6E-409C-BE32-E72D297353CC}">
              <c16:uniqueId val="{00000002-0B88-4833-AE38-484FEF3361FD}"/>
            </c:ext>
          </c:extLst>
        </c:ser>
        <c:ser>
          <c:idx val="3"/>
          <c:order val="3"/>
          <c:tx>
            <c:strRef>
              <c:f>'[Charts and tables_Manufacturing.xlsx]Provincial Trends'!$H$9:$I$9</c:f>
              <c:strCache>
                <c:ptCount val="2"/>
                <c:pt idx="0">
                  <c:v>New Brunswick</c:v>
                </c:pt>
              </c:strCache>
            </c:strRef>
          </c:tx>
          <c:spPr>
            <a:ln w="28575" cap="rnd">
              <a:solidFill>
                <a:schemeClr val="accent4"/>
              </a:solidFill>
              <a:prstDash val="sysDot"/>
              <a:round/>
            </a:ln>
            <a:effectLst/>
          </c:spPr>
          <c:marker>
            <c:symbol val="none"/>
          </c:marker>
          <c:cat>
            <c:numRef>
              <c:f>'[Charts and tables_Manufacturing.xlsx]Provincial Trends'!$J$5:$AG$5</c:f>
              <c:numCache>
                <c:formatCode>General</c:formatCode>
                <c:ptCount val="24"/>
                <c:pt idx="0">
                  <c:v>2000</c:v>
                </c:pt>
                <c:pt idx="1">
                  <c:v>2001</c:v>
                </c:pt>
                <c:pt idx="2">
                  <c:v>2002</c:v>
                </c:pt>
                <c:pt idx="3">
                  <c:v>2003</c:v>
                </c:pt>
                <c:pt idx="4">
                  <c:v>2004</c:v>
                </c:pt>
                <c:pt idx="5">
                  <c:v>2005</c:v>
                </c:pt>
                <c:pt idx="6">
                  <c:v>2006</c:v>
                </c:pt>
                <c:pt idx="7">
                  <c:v>2007</c:v>
                </c:pt>
                <c:pt idx="8">
                  <c:v>2008</c:v>
                </c:pt>
                <c:pt idx="9">
                  <c:v>2009</c:v>
                </c:pt>
                <c:pt idx="10">
                  <c:v>2010</c:v>
                </c:pt>
                <c:pt idx="11">
                  <c:v>2011</c:v>
                </c:pt>
                <c:pt idx="12">
                  <c:v>2012</c:v>
                </c:pt>
                <c:pt idx="13">
                  <c:v>2013</c:v>
                </c:pt>
                <c:pt idx="14">
                  <c:v>2014</c:v>
                </c:pt>
                <c:pt idx="15">
                  <c:v>2015</c:v>
                </c:pt>
                <c:pt idx="16">
                  <c:v>2016</c:v>
                </c:pt>
                <c:pt idx="17">
                  <c:v>2017</c:v>
                </c:pt>
                <c:pt idx="18">
                  <c:v>2018</c:v>
                </c:pt>
                <c:pt idx="19">
                  <c:v>2019</c:v>
                </c:pt>
                <c:pt idx="20">
                  <c:v>2020</c:v>
                </c:pt>
                <c:pt idx="21">
                  <c:v>2021</c:v>
                </c:pt>
                <c:pt idx="22">
                  <c:v>2022</c:v>
                </c:pt>
                <c:pt idx="23">
                  <c:v>2023</c:v>
                </c:pt>
              </c:numCache>
            </c:numRef>
          </c:cat>
          <c:val>
            <c:numRef>
              <c:f>'[Charts and tables_Manufacturing.xlsx]Provincial Trends'!$J$9:$AG$9</c:f>
              <c:numCache>
                <c:formatCode>General</c:formatCode>
                <c:ptCount val="24"/>
                <c:pt idx="0">
                  <c:v>55.3</c:v>
                </c:pt>
                <c:pt idx="1">
                  <c:v>58.2</c:v>
                </c:pt>
                <c:pt idx="2">
                  <c:v>60.3</c:v>
                </c:pt>
                <c:pt idx="3">
                  <c:v>63.1</c:v>
                </c:pt>
                <c:pt idx="4">
                  <c:v>64.5</c:v>
                </c:pt>
                <c:pt idx="5">
                  <c:v>57.8</c:v>
                </c:pt>
                <c:pt idx="6">
                  <c:v>55.8</c:v>
                </c:pt>
                <c:pt idx="7">
                  <c:v>55.5</c:v>
                </c:pt>
                <c:pt idx="8">
                  <c:v>51.8</c:v>
                </c:pt>
                <c:pt idx="9">
                  <c:v>52</c:v>
                </c:pt>
                <c:pt idx="10">
                  <c:v>55</c:v>
                </c:pt>
                <c:pt idx="11">
                  <c:v>55.5</c:v>
                </c:pt>
                <c:pt idx="12">
                  <c:v>49.3</c:v>
                </c:pt>
                <c:pt idx="13">
                  <c:v>50.7</c:v>
                </c:pt>
                <c:pt idx="14">
                  <c:v>46.2</c:v>
                </c:pt>
                <c:pt idx="15">
                  <c:v>48.5</c:v>
                </c:pt>
                <c:pt idx="16">
                  <c:v>51</c:v>
                </c:pt>
                <c:pt idx="17">
                  <c:v>50.9</c:v>
                </c:pt>
                <c:pt idx="18">
                  <c:v>47.9</c:v>
                </c:pt>
                <c:pt idx="19">
                  <c:v>48.9</c:v>
                </c:pt>
                <c:pt idx="20">
                  <c:v>49.6</c:v>
                </c:pt>
                <c:pt idx="21">
                  <c:v>48.5</c:v>
                </c:pt>
                <c:pt idx="22">
                  <c:v>48.6</c:v>
                </c:pt>
                <c:pt idx="23">
                  <c:v>47.6</c:v>
                </c:pt>
              </c:numCache>
            </c:numRef>
          </c:val>
          <c:smooth val="0"/>
          <c:extLst>
            <c:ext xmlns:c16="http://schemas.microsoft.com/office/drawing/2014/chart" uri="{C3380CC4-5D6E-409C-BE32-E72D297353CC}">
              <c16:uniqueId val="{00000003-0B88-4833-AE38-484FEF3361FD}"/>
            </c:ext>
          </c:extLst>
        </c:ser>
        <c:dLbls>
          <c:showLegendKey val="0"/>
          <c:showVal val="0"/>
          <c:showCatName val="0"/>
          <c:showSerName val="0"/>
          <c:showPercent val="0"/>
          <c:showBubbleSize val="0"/>
        </c:dLbls>
        <c:smooth val="0"/>
        <c:axId val="1283284048"/>
        <c:axId val="1283281648"/>
      </c:lineChart>
      <c:catAx>
        <c:axId val="1283284048"/>
        <c:scaling>
          <c:orientation val="minMax"/>
        </c:scaling>
        <c:delete val="0"/>
        <c:axPos val="b"/>
        <c:numFmt formatCode="General" sourceLinked="1"/>
        <c:majorTickMark val="none"/>
        <c:minorTickMark val="none"/>
        <c:tickLblPos val="nextTo"/>
        <c:spPr>
          <a:noFill/>
          <a:ln w="9525" cap="flat" cmpd="sng" algn="ctr">
            <a:solidFill>
              <a:schemeClr val="tx1">
                <a:lumMod val="15000"/>
                <a:lumOff val="85000"/>
              </a:schemeClr>
            </a:solidFill>
            <a:round/>
          </a:ln>
          <a:effectLst/>
        </c:spPr>
        <c:txPr>
          <a:bodyPr rot="-60000000" spcFirstLastPara="1" vertOverflow="ellipsis" vert="horz" wrap="square" anchor="ctr" anchorCtr="1"/>
          <a:lstStyle/>
          <a:p>
            <a:pPr>
              <a:defRPr sz="900" b="0" i="0" u="none" strike="noStrike" kern="1200" baseline="0">
                <a:solidFill>
                  <a:schemeClr val="tx1">
                    <a:lumMod val="65000"/>
                    <a:lumOff val="35000"/>
                  </a:schemeClr>
                </a:solidFill>
                <a:latin typeface="+mn-lt"/>
                <a:ea typeface="+mn-ea"/>
                <a:cs typeface="+mn-cs"/>
              </a:defRPr>
            </a:pPr>
            <a:endParaRPr lang="en-US"/>
          </a:p>
        </c:txPr>
        <c:crossAx val="1283281648"/>
        <c:crosses val="autoZero"/>
        <c:auto val="1"/>
        <c:lblAlgn val="ctr"/>
        <c:lblOffset val="100"/>
        <c:noMultiLvlLbl val="0"/>
      </c:catAx>
      <c:valAx>
        <c:axId val="1283281648"/>
        <c:scaling>
          <c:orientation val="minMax"/>
          <c:min val="22"/>
        </c:scaling>
        <c:delete val="0"/>
        <c:axPos val="l"/>
        <c:majorGridlines>
          <c:spPr>
            <a:ln w="9525" cap="flat" cmpd="sng" algn="ctr">
              <a:solidFill>
                <a:schemeClr val="tx1">
                  <a:lumMod val="15000"/>
                  <a:lumOff val="85000"/>
                </a:schemeClr>
              </a:solidFill>
              <a:round/>
            </a:ln>
            <a:effectLst/>
          </c:spPr>
        </c:majorGridlines>
        <c:numFmt formatCode="General" sourceLinked="1"/>
        <c:majorTickMark val="none"/>
        <c:minorTickMark val="none"/>
        <c:tickLblPos val="nextTo"/>
        <c:spPr>
          <a:noFill/>
          <a:ln>
            <a:noFill/>
          </a:ln>
          <a:effectLst/>
        </c:spPr>
        <c:txPr>
          <a:bodyPr rot="-60000000" spcFirstLastPara="1" vertOverflow="ellipsis" vert="horz" wrap="square" anchor="ctr" anchorCtr="1"/>
          <a:lstStyle/>
          <a:p>
            <a:pPr>
              <a:defRPr sz="900" b="0" i="0" u="none" strike="noStrike" kern="1200" baseline="0">
                <a:solidFill>
                  <a:schemeClr val="tx1">
                    <a:lumMod val="65000"/>
                    <a:lumOff val="35000"/>
                  </a:schemeClr>
                </a:solidFill>
                <a:latin typeface="+mn-lt"/>
                <a:ea typeface="+mn-ea"/>
                <a:cs typeface="+mn-cs"/>
              </a:defRPr>
            </a:pPr>
            <a:endParaRPr lang="en-US"/>
          </a:p>
        </c:txPr>
        <c:crossAx val="1283284048"/>
        <c:crosses val="autoZero"/>
        <c:crossBetween val="between"/>
      </c:valAx>
      <c:spPr>
        <a:noFill/>
        <a:ln>
          <a:noFill/>
        </a:ln>
        <a:effectLst/>
      </c:spPr>
    </c:plotArea>
    <c:legend>
      <c:legendPos val="b"/>
      <c:overlay val="0"/>
      <c:spPr>
        <a:noFill/>
        <a:ln>
          <a:noFill/>
        </a:ln>
        <a:effectLst/>
      </c:spPr>
      <c:txPr>
        <a:bodyPr rot="0" spcFirstLastPara="1" vertOverflow="ellipsis" vert="horz" wrap="square" anchor="ctr" anchorCtr="1"/>
        <a:lstStyle/>
        <a:p>
          <a:pPr>
            <a:defRPr sz="900" b="0" i="0" u="none" strike="noStrike" kern="1200" baseline="0">
              <a:solidFill>
                <a:schemeClr val="tx1">
                  <a:lumMod val="65000"/>
                  <a:lumOff val="35000"/>
                </a:schemeClr>
              </a:solidFill>
              <a:latin typeface="+mn-lt"/>
              <a:ea typeface="+mn-ea"/>
              <a:cs typeface="+mn-cs"/>
            </a:defRPr>
          </a:pPr>
          <a:endParaRPr lang="en-US"/>
        </a:p>
      </c:txPr>
    </c:legend>
    <c:plotVisOnly val="1"/>
    <c:dispBlanksAs val="gap"/>
    <c:extLst>
      <c:ext xmlns:c16r3="http://schemas.microsoft.com/office/drawing/2017/03/chart" uri="{56B9EC1D-385E-4148-901F-78D8002777C0}">
        <c16r3:dataDisplayOptions16>
          <c16r3:dispNaAsBlank val="1"/>
        </c16r3:dataDisplayOptions16>
      </c:ext>
    </c:extLst>
    <c:showDLblsOverMax val="0"/>
  </c:chart>
  <c:spPr>
    <a:noFill/>
    <a:ln>
      <a:noFill/>
    </a:ln>
    <a:effectLst/>
  </c:spPr>
  <c:txPr>
    <a:bodyPr/>
    <a:lstStyle/>
    <a:p>
      <a:pPr>
        <a:defRPr/>
      </a:pPr>
      <a:endParaRPr lang="en-US"/>
    </a:p>
  </c:txPr>
  <c:externalData r:id="rId3">
    <c:autoUpdate val="0"/>
  </c:externalData>
  <c:userShapes r:id="rId4"/>
</c:chartSpace>
</file>

<file path=ppt/charts/chart9.xml><?xml version="1.0" encoding="utf-8"?>
<c:chartSpace xmlns:c="http://schemas.openxmlformats.org/drawingml/2006/chart" xmlns:a="http://schemas.openxmlformats.org/drawingml/2006/main" xmlns:r="http://schemas.openxmlformats.org/officeDocument/2006/relationships" xmlns:c16r2="http://schemas.microsoft.com/office/drawing/2015/06/chart">
  <c:date1904 val="0"/>
  <c:lang val="en-US"/>
  <c:roundedCorners val="0"/>
  <mc:AlternateContent xmlns:mc="http://schemas.openxmlformats.org/markup-compatibility/2006">
    <mc:Choice xmlns:c14="http://schemas.microsoft.com/office/drawing/2007/8/2/chart" Requires="c14">
      <c14:style val="102"/>
    </mc:Choice>
    <mc:Fallback>
      <c:style val="2"/>
    </mc:Fallback>
  </mc:AlternateContent>
  <c:chart>
    <c:autoTitleDeleted val="1"/>
    <c:plotArea>
      <c:layout/>
      <c:lineChart>
        <c:grouping val="standard"/>
        <c:varyColors val="0"/>
        <c:ser>
          <c:idx val="4"/>
          <c:order val="4"/>
          <c:tx>
            <c:strRef>
              <c:f>'[Charts and tables_Manufacturing.xlsx]Provincial Trends'!$H$10</c:f>
              <c:strCache>
                <c:ptCount val="1"/>
                <c:pt idx="0">
                  <c:v>Quebec</c:v>
                </c:pt>
              </c:strCache>
            </c:strRef>
          </c:tx>
          <c:spPr>
            <a:ln w="28575" cap="rnd">
              <a:solidFill>
                <a:schemeClr val="accent5"/>
              </a:solidFill>
              <a:prstDash val="dash"/>
              <a:round/>
            </a:ln>
            <a:effectLst/>
          </c:spPr>
          <c:marker>
            <c:symbol val="none"/>
          </c:marker>
          <c:cat>
            <c:strRef>
              <c:f>'[Charts and tables_Manufacturing.xlsx]Provincial Trends'!$I$4:$AG$5</c:f>
              <c:strCache>
                <c:ptCount val="24"/>
                <c:pt idx="0">
                  <c:v>2000</c:v>
                </c:pt>
                <c:pt idx="1">
                  <c:v>2001</c:v>
                </c:pt>
                <c:pt idx="2">
                  <c:v>2002</c:v>
                </c:pt>
                <c:pt idx="3">
                  <c:v>2003</c:v>
                </c:pt>
                <c:pt idx="4">
                  <c:v>2004</c:v>
                </c:pt>
                <c:pt idx="5">
                  <c:v>2005</c:v>
                </c:pt>
                <c:pt idx="6">
                  <c:v>2006</c:v>
                </c:pt>
                <c:pt idx="7">
                  <c:v>2007</c:v>
                </c:pt>
                <c:pt idx="8">
                  <c:v>2008</c:v>
                </c:pt>
                <c:pt idx="9">
                  <c:v>2009</c:v>
                </c:pt>
                <c:pt idx="10">
                  <c:v>2010</c:v>
                </c:pt>
                <c:pt idx="11">
                  <c:v>2011</c:v>
                </c:pt>
                <c:pt idx="12">
                  <c:v>2012</c:v>
                </c:pt>
                <c:pt idx="13">
                  <c:v>2013</c:v>
                </c:pt>
                <c:pt idx="14">
                  <c:v>2014</c:v>
                </c:pt>
                <c:pt idx="15">
                  <c:v>2015</c:v>
                </c:pt>
                <c:pt idx="16">
                  <c:v>2016</c:v>
                </c:pt>
                <c:pt idx="17">
                  <c:v>2017</c:v>
                </c:pt>
                <c:pt idx="18">
                  <c:v>2018</c:v>
                </c:pt>
                <c:pt idx="19">
                  <c:v>2019</c:v>
                </c:pt>
                <c:pt idx="20">
                  <c:v>2020</c:v>
                </c:pt>
                <c:pt idx="21">
                  <c:v>2021</c:v>
                </c:pt>
                <c:pt idx="22">
                  <c:v>2022</c:v>
                </c:pt>
                <c:pt idx="23">
                  <c:v>2023</c:v>
                </c:pt>
              </c:strCache>
              <c:extLst/>
            </c:strRef>
          </c:cat>
          <c:val>
            <c:numRef>
              <c:f>'[Charts and tables_Manufacturing.xlsx]Provincial Trends'!$I$10:$AG$10</c:f>
              <c:numCache>
                <c:formatCode>General</c:formatCode>
                <c:ptCount val="24"/>
                <c:pt idx="0">
                  <c:v>56.5</c:v>
                </c:pt>
                <c:pt idx="1">
                  <c:v>57</c:v>
                </c:pt>
                <c:pt idx="2">
                  <c:v>56.5</c:v>
                </c:pt>
                <c:pt idx="3">
                  <c:v>55.9</c:v>
                </c:pt>
                <c:pt idx="4">
                  <c:v>57.2</c:v>
                </c:pt>
                <c:pt idx="5">
                  <c:v>59.4</c:v>
                </c:pt>
                <c:pt idx="6">
                  <c:v>60.1</c:v>
                </c:pt>
                <c:pt idx="7">
                  <c:v>61.1</c:v>
                </c:pt>
                <c:pt idx="8">
                  <c:v>63.4</c:v>
                </c:pt>
                <c:pt idx="9">
                  <c:v>62</c:v>
                </c:pt>
                <c:pt idx="10">
                  <c:v>60.3</c:v>
                </c:pt>
                <c:pt idx="11">
                  <c:v>61.1</c:v>
                </c:pt>
                <c:pt idx="12">
                  <c:v>62</c:v>
                </c:pt>
                <c:pt idx="13">
                  <c:v>61.3</c:v>
                </c:pt>
                <c:pt idx="14">
                  <c:v>63.6</c:v>
                </c:pt>
                <c:pt idx="15">
                  <c:v>63.2</c:v>
                </c:pt>
                <c:pt idx="16">
                  <c:v>62.2</c:v>
                </c:pt>
                <c:pt idx="17">
                  <c:v>62.6</c:v>
                </c:pt>
                <c:pt idx="18">
                  <c:v>62.4</c:v>
                </c:pt>
                <c:pt idx="19">
                  <c:v>63.8</c:v>
                </c:pt>
                <c:pt idx="20">
                  <c:v>65.5</c:v>
                </c:pt>
                <c:pt idx="21">
                  <c:v>65.599999999999994</c:v>
                </c:pt>
                <c:pt idx="22">
                  <c:v>66.5</c:v>
                </c:pt>
                <c:pt idx="23">
                  <c:v>63.9</c:v>
                </c:pt>
              </c:numCache>
              <c:extLst/>
            </c:numRef>
          </c:val>
          <c:smooth val="0"/>
          <c:extLst>
            <c:ext xmlns:c16="http://schemas.microsoft.com/office/drawing/2014/chart" uri="{C3380CC4-5D6E-409C-BE32-E72D297353CC}">
              <c16:uniqueId val="{00000000-BF12-42EC-ADAA-88D3B4398772}"/>
            </c:ext>
          </c:extLst>
        </c:ser>
        <c:ser>
          <c:idx val="5"/>
          <c:order val="5"/>
          <c:tx>
            <c:strRef>
              <c:f>'[Charts and tables_Manufacturing.xlsx]Provincial Trends'!$H$11</c:f>
              <c:strCache>
                <c:ptCount val="1"/>
                <c:pt idx="0">
                  <c:v>Ontario</c:v>
                </c:pt>
              </c:strCache>
            </c:strRef>
          </c:tx>
          <c:spPr>
            <a:ln w="28575" cap="rnd">
              <a:solidFill>
                <a:schemeClr val="accent6"/>
              </a:solidFill>
              <a:round/>
            </a:ln>
            <a:effectLst/>
          </c:spPr>
          <c:marker>
            <c:symbol val="none"/>
          </c:marker>
          <c:cat>
            <c:strRef>
              <c:f>'[Charts and tables_Manufacturing.xlsx]Provincial Trends'!$I$4:$AG$5</c:f>
              <c:strCache>
                <c:ptCount val="24"/>
                <c:pt idx="0">
                  <c:v>2000</c:v>
                </c:pt>
                <c:pt idx="1">
                  <c:v>2001</c:v>
                </c:pt>
                <c:pt idx="2">
                  <c:v>2002</c:v>
                </c:pt>
                <c:pt idx="3">
                  <c:v>2003</c:v>
                </c:pt>
                <c:pt idx="4">
                  <c:v>2004</c:v>
                </c:pt>
                <c:pt idx="5">
                  <c:v>2005</c:v>
                </c:pt>
                <c:pt idx="6">
                  <c:v>2006</c:v>
                </c:pt>
                <c:pt idx="7">
                  <c:v>2007</c:v>
                </c:pt>
                <c:pt idx="8">
                  <c:v>2008</c:v>
                </c:pt>
                <c:pt idx="9">
                  <c:v>2009</c:v>
                </c:pt>
                <c:pt idx="10">
                  <c:v>2010</c:v>
                </c:pt>
                <c:pt idx="11">
                  <c:v>2011</c:v>
                </c:pt>
                <c:pt idx="12">
                  <c:v>2012</c:v>
                </c:pt>
                <c:pt idx="13">
                  <c:v>2013</c:v>
                </c:pt>
                <c:pt idx="14">
                  <c:v>2014</c:v>
                </c:pt>
                <c:pt idx="15">
                  <c:v>2015</c:v>
                </c:pt>
                <c:pt idx="16">
                  <c:v>2016</c:v>
                </c:pt>
                <c:pt idx="17">
                  <c:v>2017</c:v>
                </c:pt>
                <c:pt idx="18">
                  <c:v>2018</c:v>
                </c:pt>
                <c:pt idx="19">
                  <c:v>2019</c:v>
                </c:pt>
                <c:pt idx="20">
                  <c:v>2020</c:v>
                </c:pt>
                <c:pt idx="21">
                  <c:v>2021</c:v>
                </c:pt>
                <c:pt idx="22">
                  <c:v>2022</c:v>
                </c:pt>
                <c:pt idx="23">
                  <c:v>2023</c:v>
                </c:pt>
              </c:strCache>
              <c:extLst/>
            </c:strRef>
          </c:cat>
          <c:val>
            <c:numRef>
              <c:f>'[Charts and tables_Manufacturing.xlsx]Provincial Trends'!$I$11:$AG$11</c:f>
              <c:numCache>
                <c:formatCode>General</c:formatCode>
                <c:ptCount val="24"/>
                <c:pt idx="0">
                  <c:v>57.9</c:v>
                </c:pt>
                <c:pt idx="1">
                  <c:v>56.6</c:v>
                </c:pt>
                <c:pt idx="2">
                  <c:v>58.7</c:v>
                </c:pt>
                <c:pt idx="3">
                  <c:v>57.8</c:v>
                </c:pt>
                <c:pt idx="4">
                  <c:v>58.2</c:v>
                </c:pt>
                <c:pt idx="5">
                  <c:v>60.6</c:v>
                </c:pt>
                <c:pt idx="6">
                  <c:v>62</c:v>
                </c:pt>
                <c:pt idx="7">
                  <c:v>60.9</c:v>
                </c:pt>
                <c:pt idx="8">
                  <c:v>60.8</c:v>
                </c:pt>
                <c:pt idx="9">
                  <c:v>58.4</c:v>
                </c:pt>
                <c:pt idx="10">
                  <c:v>61.4</c:v>
                </c:pt>
                <c:pt idx="11">
                  <c:v>63.4</c:v>
                </c:pt>
                <c:pt idx="12">
                  <c:v>64.5</c:v>
                </c:pt>
                <c:pt idx="13">
                  <c:v>64.3</c:v>
                </c:pt>
                <c:pt idx="14">
                  <c:v>67.2</c:v>
                </c:pt>
                <c:pt idx="15">
                  <c:v>67.8</c:v>
                </c:pt>
                <c:pt idx="16">
                  <c:v>68.400000000000006</c:v>
                </c:pt>
                <c:pt idx="17">
                  <c:v>68.400000000000006</c:v>
                </c:pt>
                <c:pt idx="18">
                  <c:v>69.5</c:v>
                </c:pt>
                <c:pt idx="19">
                  <c:v>69.2</c:v>
                </c:pt>
                <c:pt idx="20">
                  <c:v>72.599999999999994</c:v>
                </c:pt>
                <c:pt idx="21">
                  <c:v>70.400000000000006</c:v>
                </c:pt>
                <c:pt idx="22">
                  <c:v>69.900000000000006</c:v>
                </c:pt>
                <c:pt idx="23">
                  <c:v>67.3</c:v>
                </c:pt>
              </c:numCache>
              <c:extLst/>
            </c:numRef>
          </c:val>
          <c:smooth val="0"/>
          <c:extLst>
            <c:ext xmlns:c16="http://schemas.microsoft.com/office/drawing/2014/chart" uri="{C3380CC4-5D6E-409C-BE32-E72D297353CC}">
              <c16:uniqueId val="{00000001-BF12-42EC-ADAA-88D3B4398772}"/>
            </c:ext>
          </c:extLst>
        </c:ser>
        <c:ser>
          <c:idx val="6"/>
          <c:order val="6"/>
          <c:tx>
            <c:strRef>
              <c:f>'[Charts and tables_Manufacturing.xlsx]Provincial Trends'!$H$12</c:f>
              <c:strCache>
                <c:ptCount val="1"/>
                <c:pt idx="0">
                  <c:v>Manitoba</c:v>
                </c:pt>
              </c:strCache>
            </c:strRef>
          </c:tx>
          <c:spPr>
            <a:ln w="28575" cap="rnd">
              <a:solidFill>
                <a:schemeClr val="accent1">
                  <a:lumMod val="60000"/>
                </a:schemeClr>
              </a:solidFill>
              <a:round/>
            </a:ln>
            <a:effectLst/>
          </c:spPr>
          <c:marker>
            <c:symbol val="none"/>
          </c:marker>
          <c:cat>
            <c:strRef>
              <c:f>'[Charts and tables_Manufacturing.xlsx]Provincial Trends'!$I$4:$AG$5</c:f>
              <c:strCache>
                <c:ptCount val="24"/>
                <c:pt idx="0">
                  <c:v>2000</c:v>
                </c:pt>
                <c:pt idx="1">
                  <c:v>2001</c:v>
                </c:pt>
                <c:pt idx="2">
                  <c:v>2002</c:v>
                </c:pt>
                <c:pt idx="3">
                  <c:v>2003</c:v>
                </c:pt>
                <c:pt idx="4">
                  <c:v>2004</c:v>
                </c:pt>
                <c:pt idx="5">
                  <c:v>2005</c:v>
                </c:pt>
                <c:pt idx="6">
                  <c:v>2006</c:v>
                </c:pt>
                <c:pt idx="7">
                  <c:v>2007</c:v>
                </c:pt>
                <c:pt idx="8">
                  <c:v>2008</c:v>
                </c:pt>
                <c:pt idx="9">
                  <c:v>2009</c:v>
                </c:pt>
                <c:pt idx="10">
                  <c:v>2010</c:v>
                </c:pt>
                <c:pt idx="11">
                  <c:v>2011</c:v>
                </c:pt>
                <c:pt idx="12">
                  <c:v>2012</c:v>
                </c:pt>
                <c:pt idx="13">
                  <c:v>2013</c:v>
                </c:pt>
                <c:pt idx="14">
                  <c:v>2014</c:v>
                </c:pt>
                <c:pt idx="15">
                  <c:v>2015</c:v>
                </c:pt>
                <c:pt idx="16">
                  <c:v>2016</c:v>
                </c:pt>
                <c:pt idx="17">
                  <c:v>2017</c:v>
                </c:pt>
                <c:pt idx="18">
                  <c:v>2018</c:v>
                </c:pt>
                <c:pt idx="19">
                  <c:v>2019</c:v>
                </c:pt>
                <c:pt idx="20">
                  <c:v>2020</c:v>
                </c:pt>
                <c:pt idx="21">
                  <c:v>2021</c:v>
                </c:pt>
                <c:pt idx="22">
                  <c:v>2022</c:v>
                </c:pt>
                <c:pt idx="23">
                  <c:v>2023</c:v>
                </c:pt>
              </c:strCache>
              <c:extLst/>
            </c:strRef>
          </c:cat>
          <c:val>
            <c:numRef>
              <c:f>'[Charts and tables_Manufacturing.xlsx]Provincial Trends'!$I$12:$AG$12</c:f>
              <c:numCache>
                <c:formatCode>General</c:formatCode>
                <c:ptCount val="24"/>
                <c:pt idx="0">
                  <c:v>44.9</c:v>
                </c:pt>
                <c:pt idx="1">
                  <c:v>44.4</c:v>
                </c:pt>
                <c:pt idx="2">
                  <c:v>45.9</c:v>
                </c:pt>
                <c:pt idx="3">
                  <c:v>46</c:v>
                </c:pt>
                <c:pt idx="4">
                  <c:v>48.4</c:v>
                </c:pt>
                <c:pt idx="5">
                  <c:v>49.5</c:v>
                </c:pt>
                <c:pt idx="6">
                  <c:v>48.6</c:v>
                </c:pt>
                <c:pt idx="7">
                  <c:v>49.3</c:v>
                </c:pt>
                <c:pt idx="8">
                  <c:v>50.6</c:v>
                </c:pt>
                <c:pt idx="9">
                  <c:v>49.5</c:v>
                </c:pt>
                <c:pt idx="10">
                  <c:v>49.3</c:v>
                </c:pt>
                <c:pt idx="11">
                  <c:v>51.8</c:v>
                </c:pt>
                <c:pt idx="12">
                  <c:v>54.3</c:v>
                </c:pt>
                <c:pt idx="13">
                  <c:v>56.7</c:v>
                </c:pt>
                <c:pt idx="14">
                  <c:v>56.7</c:v>
                </c:pt>
                <c:pt idx="15">
                  <c:v>55.2</c:v>
                </c:pt>
                <c:pt idx="16">
                  <c:v>54.7</c:v>
                </c:pt>
                <c:pt idx="17">
                  <c:v>56.4</c:v>
                </c:pt>
                <c:pt idx="18">
                  <c:v>54.8</c:v>
                </c:pt>
                <c:pt idx="19">
                  <c:v>54.6</c:v>
                </c:pt>
                <c:pt idx="20">
                  <c:v>55.8</c:v>
                </c:pt>
                <c:pt idx="21">
                  <c:v>52.8</c:v>
                </c:pt>
                <c:pt idx="22">
                  <c:v>54.2</c:v>
                </c:pt>
                <c:pt idx="23">
                  <c:v>52.5</c:v>
                </c:pt>
              </c:numCache>
              <c:extLst/>
            </c:numRef>
          </c:val>
          <c:smooth val="0"/>
          <c:extLst>
            <c:ext xmlns:c16="http://schemas.microsoft.com/office/drawing/2014/chart" uri="{C3380CC4-5D6E-409C-BE32-E72D297353CC}">
              <c16:uniqueId val="{00000002-BF12-42EC-ADAA-88D3B4398772}"/>
            </c:ext>
          </c:extLst>
        </c:ser>
        <c:ser>
          <c:idx val="7"/>
          <c:order val="7"/>
          <c:tx>
            <c:strRef>
              <c:f>'[Charts and tables_Manufacturing.xlsx]Provincial Trends'!$H$13</c:f>
              <c:strCache>
                <c:ptCount val="1"/>
                <c:pt idx="0">
                  <c:v>Saskatchewan</c:v>
                </c:pt>
              </c:strCache>
            </c:strRef>
          </c:tx>
          <c:spPr>
            <a:ln w="28575" cap="rnd">
              <a:solidFill>
                <a:schemeClr val="accent2">
                  <a:lumMod val="60000"/>
                </a:schemeClr>
              </a:solidFill>
              <a:prstDash val="lgDashDotDot"/>
              <a:round/>
            </a:ln>
            <a:effectLst/>
          </c:spPr>
          <c:marker>
            <c:symbol val="none"/>
          </c:marker>
          <c:cat>
            <c:strRef>
              <c:f>'[Charts and tables_Manufacturing.xlsx]Provincial Trends'!$I$4:$AG$5</c:f>
              <c:strCache>
                <c:ptCount val="24"/>
                <c:pt idx="0">
                  <c:v>2000</c:v>
                </c:pt>
                <c:pt idx="1">
                  <c:v>2001</c:v>
                </c:pt>
                <c:pt idx="2">
                  <c:v>2002</c:v>
                </c:pt>
                <c:pt idx="3">
                  <c:v>2003</c:v>
                </c:pt>
                <c:pt idx="4">
                  <c:v>2004</c:v>
                </c:pt>
                <c:pt idx="5">
                  <c:v>2005</c:v>
                </c:pt>
                <c:pt idx="6">
                  <c:v>2006</c:v>
                </c:pt>
                <c:pt idx="7">
                  <c:v>2007</c:v>
                </c:pt>
                <c:pt idx="8">
                  <c:v>2008</c:v>
                </c:pt>
                <c:pt idx="9">
                  <c:v>2009</c:v>
                </c:pt>
                <c:pt idx="10">
                  <c:v>2010</c:v>
                </c:pt>
                <c:pt idx="11">
                  <c:v>2011</c:v>
                </c:pt>
                <c:pt idx="12">
                  <c:v>2012</c:v>
                </c:pt>
                <c:pt idx="13">
                  <c:v>2013</c:v>
                </c:pt>
                <c:pt idx="14">
                  <c:v>2014</c:v>
                </c:pt>
                <c:pt idx="15">
                  <c:v>2015</c:v>
                </c:pt>
                <c:pt idx="16">
                  <c:v>2016</c:v>
                </c:pt>
                <c:pt idx="17">
                  <c:v>2017</c:v>
                </c:pt>
                <c:pt idx="18">
                  <c:v>2018</c:v>
                </c:pt>
                <c:pt idx="19">
                  <c:v>2019</c:v>
                </c:pt>
                <c:pt idx="20">
                  <c:v>2020</c:v>
                </c:pt>
                <c:pt idx="21">
                  <c:v>2021</c:v>
                </c:pt>
                <c:pt idx="22">
                  <c:v>2022</c:v>
                </c:pt>
                <c:pt idx="23">
                  <c:v>2023</c:v>
                </c:pt>
              </c:strCache>
              <c:extLst/>
            </c:strRef>
          </c:cat>
          <c:val>
            <c:numRef>
              <c:f>'[Charts and tables_Manufacturing.xlsx]Provincial Trends'!$I$13:$AG$13</c:f>
              <c:numCache>
                <c:formatCode>General</c:formatCode>
                <c:ptCount val="24"/>
                <c:pt idx="0">
                  <c:v>50.7</c:v>
                </c:pt>
                <c:pt idx="1">
                  <c:v>53.5</c:v>
                </c:pt>
                <c:pt idx="2">
                  <c:v>49.8</c:v>
                </c:pt>
                <c:pt idx="3">
                  <c:v>50.3</c:v>
                </c:pt>
                <c:pt idx="4">
                  <c:v>56.1</c:v>
                </c:pt>
                <c:pt idx="5">
                  <c:v>57.3</c:v>
                </c:pt>
                <c:pt idx="6">
                  <c:v>56.9</c:v>
                </c:pt>
                <c:pt idx="7">
                  <c:v>60.3</c:v>
                </c:pt>
                <c:pt idx="8">
                  <c:v>64</c:v>
                </c:pt>
                <c:pt idx="9">
                  <c:v>66.099999999999994</c:v>
                </c:pt>
                <c:pt idx="10">
                  <c:v>70</c:v>
                </c:pt>
                <c:pt idx="11">
                  <c:v>70.5</c:v>
                </c:pt>
                <c:pt idx="12">
                  <c:v>73.900000000000006</c:v>
                </c:pt>
                <c:pt idx="13">
                  <c:v>80.099999999999994</c:v>
                </c:pt>
                <c:pt idx="14">
                  <c:v>83.8</c:v>
                </c:pt>
                <c:pt idx="15">
                  <c:v>84.7</c:v>
                </c:pt>
                <c:pt idx="16">
                  <c:v>82.4</c:v>
                </c:pt>
                <c:pt idx="17">
                  <c:v>83.4</c:v>
                </c:pt>
                <c:pt idx="18">
                  <c:v>80.599999999999994</c:v>
                </c:pt>
                <c:pt idx="19">
                  <c:v>80.3</c:v>
                </c:pt>
                <c:pt idx="20">
                  <c:v>88.4</c:v>
                </c:pt>
                <c:pt idx="21">
                  <c:v>85.3</c:v>
                </c:pt>
                <c:pt idx="22">
                  <c:v>83.3</c:v>
                </c:pt>
                <c:pt idx="23">
                  <c:v>80.2</c:v>
                </c:pt>
              </c:numCache>
              <c:extLst/>
            </c:numRef>
          </c:val>
          <c:smooth val="0"/>
          <c:extLst>
            <c:ext xmlns:c16="http://schemas.microsoft.com/office/drawing/2014/chart" uri="{C3380CC4-5D6E-409C-BE32-E72D297353CC}">
              <c16:uniqueId val="{00000003-BF12-42EC-ADAA-88D3B4398772}"/>
            </c:ext>
          </c:extLst>
        </c:ser>
        <c:ser>
          <c:idx val="8"/>
          <c:order val="8"/>
          <c:tx>
            <c:strRef>
              <c:f>'[Charts and tables_Manufacturing.xlsx]Provincial Trends'!$H$14</c:f>
              <c:strCache>
                <c:ptCount val="1"/>
                <c:pt idx="0">
                  <c:v>Alberta</c:v>
                </c:pt>
              </c:strCache>
            </c:strRef>
          </c:tx>
          <c:spPr>
            <a:ln w="28575" cap="rnd">
              <a:solidFill>
                <a:schemeClr val="accent3">
                  <a:lumMod val="60000"/>
                </a:schemeClr>
              </a:solidFill>
              <a:round/>
            </a:ln>
            <a:effectLst/>
          </c:spPr>
          <c:marker>
            <c:symbol val="none"/>
          </c:marker>
          <c:cat>
            <c:strRef>
              <c:f>'[Charts and tables_Manufacturing.xlsx]Provincial Trends'!$I$4:$AG$5</c:f>
              <c:strCache>
                <c:ptCount val="24"/>
                <c:pt idx="0">
                  <c:v>2000</c:v>
                </c:pt>
                <c:pt idx="1">
                  <c:v>2001</c:v>
                </c:pt>
                <c:pt idx="2">
                  <c:v>2002</c:v>
                </c:pt>
                <c:pt idx="3">
                  <c:v>2003</c:v>
                </c:pt>
                <c:pt idx="4">
                  <c:v>2004</c:v>
                </c:pt>
                <c:pt idx="5">
                  <c:v>2005</c:v>
                </c:pt>
                <c:pt idx="6">
                  <c:v>2006</c:v>
                </c:pt>
                <c:pt idx="7">
                  <c:v>2007</c:v>
                </c:pt>
                <c:pt idx="8">
                  <c:v>2008</c:v>
                </c:pt>
                <c:pt idx="9">
                  <c:v>2009</c:v>
                </c:pt>
                <c:pt idx="10">
                  <c:v>2010</c:v>
                </c:pt>
                <c:pt idx="11">
                  <c:v>2011</c:v>
                </c:pt>
                <c:pt idx="12">
                  <c:v>2012</c:v>
                </c:pt>
                <c:pt idx="13">
                  <c:v>2013</c:v>
                </c:pt>
                <c:pt idx="14">
                  <c:v>2014</c:v>
                </c:pt>
                <c:pt idx="15">
                  <c:v>2015</c:v>
                </c:pt>
                <c:pt idx="16">
                  <c:v>2016</c:v>
                </c:pt>
                <c:pt idx="17">
                  <c:v>2017</c:v>
                </c:pt>
                <c:pt idx="18">
                  <c:v>2018</c:v>
                </c:pt>
                <c:pt idx="19">
                  <c:v>2019</c:v>
                </c:pt>
                <c:pt idx="20">
                  <c:v>2020</c:v>
                </c:pt>
                <c:pt idx="21">
                  <c:v>2021</c:v>
                </c:pt>
                <c:pt idx="22">
                  <c:v>2022</c:v>
                </c:pt>
                <c:pt idx="23">
                  <c:v>2023</c:v>
                </c:pt>
              </c:strCache>
              <c:extLst/>
            </c:strRef>
          </c:cat>
          <c:val>
            <c:numRef>
              <c:f>'[Charts and tables_Manufacturing.xlsx]Provincial Trends'!$I$14:$AG$14</c:f>
              <c:numCache>
                <c:formatCode>General</c:formatCode>
                <c:ptCount val="24"/>
                <c:pt idx="0">
                  <c:v>84.3</c:v>
                </c:pt>
                <c:pt idx="1">
                  <c:v>81.8</c:v>
                </c:pt>
                <c:pt idx="2">
                  <c:v>80.3</c:v>
                </c:pt>
                <c:pt idx="3">
                  <c:v>76.8</c:v>
                </c:pt>
                <c:pt idx="4">
                  <c:v>81.8</c:v>
                </c:pt>
                <c:pt idx="5">
                  <c:v>89.7</c:v>
                </c:pt>
                <c:pt idx="6">
                  <c:v>87.7</c:v>
                </c:pt>
                <c:pt idx="7">
                  <c:v>87.2</c:v>
                </c:pt>
                <c:pt idx="8">
                  <c:v>91.7</c:v>
                </c:pt>
                <c:pt idx="9">
                  <c:v>85.2</c:v>
                </c:pt>
                <c:pt idx="10">
                  <c:v>88</c:v>
                </c:pt>
                <c:pt idx="11">
                  <c:v>89.7</c:v>
                </c:pt>
                <c:pt idx="12">
                  <c:v>92.7</c:v>
                </c:pt>
                <c:pt idx="13">
                  <c:v>105.1</c:v>
                </c:pt>
                <c:pt idx="14">
                  <c:v>106.3</c:v>
                </c:pt>
                <c:pt idx="15">
                  <c:v>104.2</c:v>
                </c:pt>
                <c:pt idx="16">
                  <c:v>108.4</c:v>
                </c:pt>
                <c:pt idx="17">
                  <c:v>109.1</c:v>
                </c:pt>
                <c:pt idx="18">
                  <c:v>107.7</c:v>
                </c:pt>
                <c:pt idx="19">
                  <c:v>106.5</c:v>
                </c:pt>
                <c:pt idx="20">
                  <c:v>109.2</c:v>
                </c:pt>
                <c:pt idx="21">
                  <c:v>104.4</c:v>
                </c:pt>
                <c:pt idx="22">
                  <c:v>102.6</c:v>
                </c:pt>
                <c:pt idx="23">
                  <c:v>101</c:v>
                </c:pt>
              </c:numCache>
              <c:extLst/>
            </c:numRef>
          </c:val>
          <c:smooth val="0"/>
          <c:extLst>
            <c:ext xmlns:c16="http://schemas.microsoft.com/office/drawing/2014/chart" uri="{C3380CC4-5D6E-409C-BE32-E72D297353CC}">
              <c16:uniqueId val="{00000004-BF12-42EC-ADAA-88D3B4398772}"/>
            </c:ext>
          </c:extLst>
        </c:ser>
        <c:ser>
          <c:idx val="9"/>
          <c:order val="9"/>
          <c:tx>
            <c:strRef>
              <c:f>'[Charts and tables_Manufacturing.xlsx]Provincial Trends'!$H$15</c:f>
              <c:strCache>
                <c:ptCount val="1"/>
                <c:pt idx="0">
                  <c:v>British Columbia</c:v>
                </c:pt>
              </c:strCache>
            </c:strRef>
          </c:tx>
          <c:spPr>
            <a:ln w="28575" cap="rnd">
              <a:solidFill>
                <a:schemeClr val="accent4">
                  <a:lumMod val="60000"/>
                </a:schemeClr>
              </a:solidFill>
              <a:prstDash val="sysDot"/>
              <a:round/>
            </a:ln>
            <a:effectLst/>
          </c:spPr>
          <c:marker>
            <c:symbol val="none"/>
          </c:marker>
          <c:cat>
            <c:strRef>
              <c:f>'[Charts and tables_Manufacturing.xlsx]Provincial Trends'!$I$4:$AG$5</c:f>
              <c:strCache>
                <c:ptCount val="24"/>
                <c:pt idx="0">
                  <c:v>2000</c:v>
                </c:pt>
                <c:pt idx="1">
                  <c:v>2001</c:v>
                </c:pt>
                <c:pt idx="2">
                  <c:v>2002</c:v>
                </c:pt>
                <c:pt idx="3">
                  <c:v>2003</c:v>
                </c:pt>
                <c:pt idx="4">
                  <c:v>2004</c:v>
                </c:pt>
                <c:pt idx="5">
                  <c:v>2005</c:v>
                </c:pt>
                <c:pt idx="6">
                  <c:v>2006</c:v>
                </c:pt>
                <c:pt idx="7">
                  <c:v>2007</c:v>
                </c:pt>
                <c:pt idx="8">
                  <c:v>2008</c:v>
                </c:pt>
                <c:pt idx="9">
                  <c:v>2009</c:v>
                </c:pt>
                <c:pt idx="10">
                  <c:v>2010</c:v>
                </c:pt>
                <c:pt idx="11">
                  <c:v>2011</c:v>
                </c:pt>
                <c:pt idx="12">
                  <c:v>2012</c:v>
                </c:pt>
                <c:pt idx="13">
                  <c:v>2013</c:v>
                </c:pt>
                <c:pt idx="14">
                  <c:v>2014</c:v>
                </c:pt>
                <c:pt idx="15">
                  <c:v>2015</c:v>
                </c:pt>
                <c:pt idx="16">
                  <c:v>2016</c:v>
                </c:pt>
                <c:pt idx="17">
                  <c:v>2017</c:v>
                </c:pt>
                <c:pt idx="18">
                  <c:v>2018</c:v>
                </c:pt>
                <c:pt idx="19">
                  <c:v>2019</c:v>
                </c:pt>
                <c:pt idx="20">
                  <c:v>2020</c:v>
                </c:pt>
                <c:pt idx="21">
                  <c:v>2021</c:v>
                </c:pt>
                <c:pt idx="22">
                  <c:v>2022</c:v>
                </c:pt>
                <c:pt idx="23">
                  <c:v>2023</c:v>
                </c:pt>
              </c:strCache>
              <c:extLst/>
            </c:strRef>
          </c:cat>
          <c:val>
            <c:numRef>
              <c:f>'[Charts and tables_Manufacturing.xlsx]Provincial Trends'!$I$15:$AG$15</c:f>
              <c:numCache>
                <c:formatCode>General</c:formatCode>
                <c:ptCount val="24"/>
                <c:pt idx="0">
                  <c:v>43.6</c:v>
                </c:pt>
                <c:pt idx="1">
                  <c:v>43.8</c:v>
                </c:pt>
                <c:pt idx="2">
                  <c:v>45.8</c:v>
                </c:pt>
                <c:pt idx="3">
                  <c:v>45.3</c:v>
                </c:pt>
                <c:pt idx="4">
                  <c:v>47.4</c:v>
                </c:pt>
                <c:pt idx="5">
                  <c:v>48</c:v>
                </c:pt>
                <c:pt idx="6">
                  <c:v>53</c:v>
                </c:pt>
                <c:pt idx="7">
                  <c:v>52.6</c:v>
                </c:pt>
                <c:pt idx="8">
                  <c:v>53.1</c:v>
                </c:pt>
                <c:pt idx="9">
                  <c:v>51.8</c:v>
                </c:pt>
                <c:pt idx="10">
                  <c:v>55.1</c:v>
                </c:pt>
                <c:pt idx="11">
                  <c:v>57.2</c:v>
                </c:pt>
                <c:pt idx="12">
                  <c:v>55.8</c:v>
                </c:pt>
                <c:pt idx="13">
                  <c:v>56.1</c:v>
                </c:pt>
                <c:pt idx="14">
                  <c:v>58.9</c:v>
                </c:pt>
                <c:pt idx="15">
                  <c:v>59.2</c:v>
                </c:pt>
                <c:pt idx="16">
                  <c:v>58.6</c:v>
                </c:pt>
                <c:pt idx="17">
                  <c:v>59</c:v>
                </c:pt>
                <c:pt idx="18">
                  <c:v>59</c:v>
                </c:pt>
                <c:pt idx="19">
                  <c:v>58</c:v>
                </c:pt>
                <c:pt idx="20">
                  <c:v>63.2</c:v>
                </c:pt>
                <c:pt idx="21">
                  <c:v>59.8</c:v>
                </c:pt>
                <c:pt idx="22">
                  <c:v>60.4</c:v>
                </c:pt>
                <c:pt idx="23">
                  <c:v>59.3</c:v>
                </c:pt>
              </c:numCache>
              <c:extLst/>
            </c:numRef>
          </c:val>
          <c:smooth val="0"/>
          <c:extLst>
            <c:ext xmlns:c16="http://schemas.microsoft.com/office/drawing/2014/chart" uri="{C3380CC4-5D6E-409C-BE32-E72D297353CC}">
              <c16:uniqueId val="{00000005-BF12-42EC-ADAA-88D3B4398772}"/>
            </c:ext>
          </c:extLst>
        </c:ser>
        <c:dLbls>
          <c:showLegendKey val="0"/>
          <c:showVal val="0"/>
          <c:showCatName val="0"/>
          <c:showSerName val="0"/>
          <c:showPercent val="0"/>
          <c:showBubbleSize val="0"/>
        </c:dLbls>
        <c:smooth val="0"/>
        <c:axId val="1125342399"/>
        <c:axId val="1125342879"/>
        <c:extLst>
          <c:ext xmlns:c15="http://schemas.microsoft.com/office/drawing/2012/chart" uri="{02D57815-91ED-43cb-92C2-25804820EDAC}">
            <c15:filteredLineSeries>
              <c15:ser>
                <c:idx val="0"/>
                <c:order val="0"/>
                <c:tx>
                  <c:strRef>
                    <c:extLst>
                      <c:ext uri="{02D57815-91ED-43cb-92C2-25804820EDAC}">
                        <c15:formulaRef>
                          <c15:sqref>'[Charts and tables_Manufacturing.xlsx]Provincial Trends'!$H$6</c15:sqref>
                        </c15:formulaRef>
                      </c:ext>
                    </c:extLst>
                    <c:strCache>
                      <c:ptCount val="1"/>
                      <c:pt idx="0">
                        <c:v>Newfoundland and Labrador</c:v>
                      </c:pt>
                    </c:strCache>
                  </c:strRef>
                </c:tx>
                <c:spPr>
                  <a:ln w="28575" cap="rnd">
                    <a:solidFill>
                      <a:schemeClr val="accent1"/>
                    </a:solidFill>
                    <a:round/>
                  </a:ln>
                  <a:effectLst/>
                </c:spPr>
                <c:marker>
                  <c:symbol val="none"/>
                </c:marker>
                <c:cat>
                  <c:strRef>
                    <c:extLst>
                      <c:ext uri="{02D57815-91ED-43cb-92C2-25804820EDAC}">
                        <c15:formulaRef>
                          <c15:sqref>'[Charts and tables_Manufacturing.xlsx]Provincial Trends'!$I$4:$AG$5</c15:sqref>
                        </c15:formulaRef>
                      </c:ext>
                    </c:extLst>
                    <c:strCache>
                      <c:ptCount val="24"/>
                      <c:pt idx="0">
                        <c:v>2000</c:v>
                      </c:pt>
                      <c:pt idx="1">
                        <c:v>2001</c:v>
                      </c:pt>
                      <c:pt idx="2">
                        <c:v>2002</c:v>
                      </c:pt>
                      <c:pt idx="3">
                        <c:v>2003</c:v>
                      </c:pt>
                      <c:pt idx="4">
                        <c:v>2004</c:v>
                      </c:pt>
                      <c:pt idx="5">
                        <c:v>2005</c:v>
                      </c:pt>
                      <c:pt idx="6">
                        <c:v>2006</c:v>
                      </c:pt>
                      <c:pt idx="7">
                        <c:v>2007</c:v>
                      </c:pt>
                      <c:pt idx="8">
                        <c:v>2008</c:v>
                      </c:pt>
                      <c:pt idx="9">
                        <c:v>2009</c:v>
                      </c:pt>
                      <c:pt idx="10">
                        <c:v>2010</c:v>
                      </c:pt>
                      <c:pt idx="11">
                        <c:v>2011</c:v>
                      </c:pt>
                      <c:pt idx="12">
                        <c:v>2012</c:v>
                      </c:pt>
                      <c:pt idx="13">
                        <c:v>2013</c:v>
                      </c:pt>
                      <c:pt idx="14">
                        <c:v>2014</c:v>
                      </c:pt>
                      <c:pt idx="15">
                        <c:v>2015</c:v>
                      </c:pt>
                      <c:pt idx="16">
                        <c:v>2016</c:v>
                      </c:pt>
                      <c:pt idx="17">
                        <c:v>2017</c:v>
                      </c:pt>
                      <c:pt idx="18">
                        <c:v>2018</c:v>
                      </c:pt>
                      <c:pt idx="19">
                        <c:v>2019</c:v>
                      </c:pt>
                      <c:pt idx="20">
                        <c:v>2020</c:v>
                      </c:pt>
                      <c:pt idx="21">
                        <c:v>2021</c:v>
                      </c:pt>
                      <c:pt idx="22">
                        <c:v>2022</c:v>
                      </c:pt>
                      <c:pt idx="23">
                        <c:v>2023</c:v>
                      </c:pt>
                    </c:strCache>
                  </c:strRef>
                </c:cat>
                <c:val>
                  <c:numRef>
                    <c:extLst>
                      <c:ext uri="{02D57815-91ED-43cb-92C2-25804820EDAC}">
                        <c15:formulaRef>
                          <c15:sqref>'[Charts and tables_Manufacturing.xlsx]Provincial Trends'!$I$6:$AG$6</c15:sqref>
                        </c15:formulaRef>
                      </c:ext>
                    </c:extLst>
                    <c:numCache>
                      <c:formatCode>General</c:formatCode>
                      <c:ptCount val="24"/>
                      <c:pt idx="0">
                        <c:v>54.2</c:v>
                      </c:pt>
                      <c:pt idx="1">
                        <c:v>44.7</c:v>
                      </c:pt>
                      <c:pt idx="2">
                        <c:v>57</c:v>
                      </c:pt>
                      <c:pt idx="3">
                        <c:v>58.4</c:v>
                      </c:pt>
                      <c:pt idx="4">
                        <c:v>52.7</c:v>
                      </c:pt>
                      <c:pt idx="5">
                        <c:v>54.5</c:v>
                      </c:pt>
                      <c:pt idx="6">
                        <c:v>58.3</c:v>
                      </c:pt>
                      <c:pt idx="7">
                        <c:v>56.3</c:v>
                      </c:pt>
                      <c:pt idx="8">
                        <c:v>62.6</c:v>
                      </c:pt>
                      <c:pt idx="9">
                        <c:v>64.8</c:v>
                      </c:pt>
                      <c:pt idx="10">
                        <c:v>63.5</c:v>
                      </c:pt>
                      <c:pt idx="11">
                        <c:v>60.2</c:v>
                      </c:pt>
                      <c:pt idx="12">
                        <c:v>78.8</c:v>
                      </c:pt>
                      <c:pt idx="13">
                        <c:v>79.7</c:v>
                      </c:pt>
                      <c:pt idx="14">
                        <c:v>83.8</c:v>
                      </c:pt>
                      <c:pt idx="15">
                        <c:v>77.599999999999994</c:v>
                      </c:pt>
                      <c:pt idx="16">
                        <c:v>79.7</c:v>
                      </c:pt>
                      <c:pt idx="17">
                        <c:v>86.5</c:v>
                      </c:pt>
                      <c:pt idx="18">
                        <c:v>89.7</c:v>
                      </c:pt>
                      <c:pt idx="19">
                        <c:v>82.1</c:v>
                      </c:pt>
                      <c:pt idx="20">
                        <c:v>77.599999999999994</c:v>
                      </c:pt>
                      <c:pt idx="21">
                        <c:v>70.400000000000006</c:v>
                      </c:pt>
                      <c:pt idx="22">
                        <c:v>60.4</c:v>
                      </c:pt>
                      <c:pt idx="23">
                        <c:v>62.1</c:v>
                      </c:pt>
                    </c:numCache>
                  </c:numRef>
                </c:val>
                <c:smooth val="0"/>
                <c:extLst>
                  <c:ext xmlns:c16="http://schemas.microsoft.com/office/drawing/2014/chart" uri="{C3380CC4-5D6E-409C-BE32-E72D297353CC}">
                    <c16:uniqueId val="{00000006-BF12-42EC-ADAA-88D3B4398772}"/>
                  </c:ext>
                </c:extLst>
              </c15:ser>
            </c15:filteredLineSeries>
            <c15:filteredLineSeries>
              <c15:ser>
                <c:idx val="1"/>
                <c:order val="1"/>
                <c:tx>
                  <c:strRef>
                    <c:extLst xmlns:c15="http://schemas.microsoft.com/office/drawing/2012/chart">
                      <c:ext xmlns:c15="http://schemas.microsoft.com/office/drawing/2012/chart" uri="{02D57815-91ED-43cb-92C2-25804820EDAC}">
                        <c15:formulaRef>
                          <c15:sqref>'[Charts and tables_Manufacturing.xlsx]Provincial Trends'!$H$7</c15:sqref>
                        </c15:formulaRef>
                      </c:ext>
                    </c:extLst>
                    <c:strCache>
                      <c:ptCount val="1"/>
                      <c:pt idx="0">
                        <c:v>Prince Edward Island</c:v>
                      </c:pt>
                    </c:strCache>
                  </c:strRef>
                </c:tx>
                <c:spPr>
                  <a:ln w="28575" cap="rnd">
                    <a:solidFill>
                      <a:schemeClr val="accent2"/>
                    </a:solidFill>
                    <a:round/>
                  </a:ln>
                  <a:effectLst/>
                </c:spPr>
                <c:marker>
                  <c:symbol val="none"/>
                </c:marker>
                <c:cat>
                  <c:strRef>
                    <c:extLst xmlns:c15="http://schemas.microsoft.com/office/drawing/2012/chart">
                      <c:ext xmlns:c15="http://schemas.microsoft.com/office/drawing/2012/chart" uri="{02D57815-91ED-43cb-92C2-25804820EDAC}">
                        <c15:formulaRef>
                          <c15:sqref>'[Charts and tables_Manufacturing.xlsx]Provincial Trends'!$I$4:$AG$5</c15:sqref>
                        </c15:formulaRef>
                      </c:ext>
                    </c:extLst>
                    <c:strCache>
                      <c:ptCount val="24"/>
                      <c:pt idx="0">
                        <c:v>2000</c:v>
                      </c:pt>
                      <c:pt idx="1">
                        <c:v>2001</c:v>
                      </c:pt>
                      <c:pt idx="2">
                        <c:v>2002</c:v>
                      </c:pt>
                      <c:pt idx="3">
                        <c:v>2003</c:v>
                      </c:pt>
                      <c:pt idx="4">
                        <c:v>2004</c:v>
                      </c:pt>
                      <c:pt idx="5">
                        <c:v>2005</c:v>
                      </c:pt>
                      <c:pt idx="6">
                        <c:v>2006</c:v>
                      </c:pt>
                      <c:pt idx="7">
                        <c:v>2007</c:v>
                      </c:pt>
                      <c:pt idx="8">
                        <c:v>2008</c:v>
                      </c:pt>
                      <c:pt idx="9">
                        <c:v>2009</c:v>
                      </c:pt>
                      <c:pt idx="10">
                        <c:v>2010</c:v>
                      </c:pt>
                      <c:pt idx="11">
                        <c:v>2011</c:v>
                      </c:pt>
                      <c:pt idx="12">
                        <c:v>2012</c:v>
                      </c:pt>
                      <c:pt idx="13">
                        <c:v>2013</c:v>
                      </c:pt>
                      <c:pt idx="14">
                        <c:v>2014</c:v>
                      </c:pt>
                      <c:pt idx="15">
                        <c:v>2015</c:v>
                      </c:pt>
                      <c:pt idx="16">
                        <c:v>2016</c:v>
                      </c:pt>
                      <c:pt idx="17">
                        <c:v>2017</c:v>
                      </c:pt>
                      <c:pt idx="18">
                        <c:v>2018</c:v>
                      </c:pt>
                      <c:pt idx="19">
                        <c:v>2019</c:v>
                      </c:pt>
                      <c:pt idx="20">
                        <c:v>2020</c:v>
                      </c:pt>
                      <c:pt idx="21">
                        <c:v>2021</c:v>
                      </c:pt>
                      <c:pt idx="22">
                        <c:v>2022</c:v>
                      </c:pt>
                      <c:pt idx="23">
                        <c:v>2023</c:v>
                      </c:pt>
                    </c:strCache>
                  </c:strRef>
                </c:cat>
                <c:val>
                  <c:numRef>
                    <c:extLst xmlns:c15="http://schemas.microsoft.com/office/drawing/2012/chart">
                      <c:ext xmlns:c15="http://schemas.microsoft.com/office/drawing/2012/chart" uri="{02D57815-91ED-43cb-92C2-25804820EDAC}">
                        <c15:formulaRef>
                          <c15:sqref>'[Charts and tables_Manufacturing.xlsx]Provincial Trends'!$I$7:$AG$7</c15:sqref>
                        </c15:formulaRef>
                      </c:ext>
                    </c:extLst>
                    <c:numCache>
                      <c:formatCode>General</c:formatCode>
                      <c:ptCount val="24"/>
                      <c:pt idx="0">
                        <c:v>58.9</c:v>
                      </c:pt>
                      <c:pt idx="1">
                        <c:v>55.1</c:v>
                      </c:pt>
                      <c:pt idx="2">
                        <c:v>54.6</c:v>
                      </c:pt>
                      <c:pt idx="3">
                        <c:v>51.8</c:v>
                      </c:pt>
                      <c:pt idx="4">
                        <c:v>49.3</c:v>
                      </c:pt>
                      <c:pt idx="5">
                        <c:v>43.3</c:v>
                      </c:pt>
                      <c:pt idx="6">
                        <c:v>43.4</c:v>
                      </c:pt>
                      <c:pt idx="7">
                        <c:v>45.2</c:v>
                      </c:pt>
                      <c:pt idx="8">
                        <c:v>45.5</c:v>
                      </c:pt>
                      <c:pt idx="9">
                        <c:v>45.4</c:v>
                      </c:pt>
                      <c:pt idx="10">
                        <c:v>47.6</c:v>
                      </c:pt>
                      <c:pt idx="11">
                        <c:v>44.5</c:v>
                      </c:pt>
                      <c:pt idx="12">
                        <c:v>46.6</c:v>
                      </c:pt>
                      <c:pt idx="13">
                        <c:v>51</c:v>
                      </c:pt>
                      <c:pt idx="14">
                        <c:v>50.9</c:v>
                      </c:pt>
                      <c:pt idx="15">
                        <c:v>55.6</c:v>
                      </c:pt>
                      <c:pt idx="16">
                        <c:v>62</c:v>
                      </c:pt>
                      <c:pt idx="17">
                        <c:v>65.2</c:v>
                      </c:pt>
                      <c:pt idx="18">
                        <c:v>59.5</c:v>
                      </c:pt>
                      <c:pt idx="19">
                        <c:v>60.6</c:v>
                      </c:pt>
                      <c:pt idx="20">
                        <c:v>64.3</c:v>
                      </c:pt>
                      <c:pt idx="21">
                        <c:v>64.5</c:v>
                      </c:pt>
                      <c:pt idx="22">
                        <c:v>60.5</c:v>
                      </c:pt>
                      <c:pt idx="23">
                        <c:v>58.8</c:v>
                      </c:pt>
                    </c:numCache>
                  </c:numRef>
                </c:val>
                <c:smooth val="0"/>
                <c:extLst xmlns:c15="http://schemas.microsoft.com/office/drawing/2012/chart">
                  <c:ext xmlns:c16="http://schemas.microsoft.com/office/drawing/2014/chart" uri="{C3380CC4-5D6E-409C-BE32-E72D297353CC}">
                    <c16:uniqueId val="{00000007-BF12-42EC-ADAA-88D3B4398772}"/>
                  </c:ext>
                </c:extLst>
              </c15:ser>
            </c15:filteredLineSeries>
            <c15:filteredLineSeries>
              <c15:ser>
                <c:idx val="2"/>
                <c:order val="2"/>
                <c:tx>
                  <c:strRef>
                    <c:extLst xmlns:c15="http://schemas.microsoft.com/office/drawing/2012/chart">
                      <c:ext xmlns:c15="http://schemas.microsoft.com/office/drawing/2012/chart" uri="{02D57815-91ED-43cb-92C2-25804820EDAC}">
                        <c15:formulaRef>
                          <c15:sqref>'[Charts and tables_Manufacturing.xlsx]Provincial Trends'!$H$8</c15:sqref>
                        </c15:formulaRef>
                      </c:ext>
                    </c:extLst>
                    <c:strCache>
                      <c:ptCount val="1"/>
                      <c:pt idx="0">
                        <c:v>Nova Scotia</c:v>
                      </c:pt>
                    </c:strCache>
                  </c:strRef>
                </c:tx>
                <c:spPr>
                  <a:ln w="28575" cap="rnd">
                    <a:solidFill>
                      <a:schemeClr val="accent3"/>
                    </a:solidFill>
                    <a:round/>
                  </a:ln>
                  <a:effectLst/>
                </c:spPr>
                <c:marker>
                  <c:symbol val="none"/>
                </c:marker>
                <c:cat>
                  <c:strRef>
                    <c:extLst xmlns:c15="http://schemas.microsoft.com/office/drawing/2012/chart">
                      <c:ext xmlns:c15="http://schemas.microsoft.com/office/drawing/2012/chart" uri="{02D57815-91ED-43cb-92C2-25804820EDAC}">
                        <c15:formulaRef>
                          <c15:sqref>'[Charts and tables_Manufacturing.xlsx]Provincial Trends'!$I$4:$AG$5</c15:sqref>
                        </c15:formulaRef>
                      </c:ext>
                    </c:extLst>
                    <c:strCache>
                      <c:ptCount val="24"/>
                      <c:pt idx="0">
                        <c:v>2000</c:v>
                      </c:pt>
                      <c:pt idx="1">
                        <c:v>2001</c:v>
                      </c:pt>
                      <c:pt idx="2">
                        <c:v>2002</c:v>
                      </c:pt>
                      <c:pt idx="3">
                        <c:v>2003</c:v>
                      </c:pt>
                      <c:pt idx="4">
                        <c:v>2004</c:v>
                      </c:pt>
                      <c:pt idx="5">
                        <c:v>2005</c:v>
                      </c:pt>
                      <c:pt idx="6">
                        <c:v>2006</c:v>
                      </c:pt>
                      <c:pt idx="7">
                        <c:v>2007</c:v>
                      </c:pt>
                      <c:pt idx="8">
                        <c:v>2008</c:v>
                      </c:pt>
                      <c:pt idx="9">
                        <c:v>2009</c:v>
                      </c:pt>
                      <c:pt idx="10">
                        <c:v>2010</c:v>
                      </c:pt>
                      <c:pt idx="11">
                        <c:v>2011</c:v>
                      </c:pt>
                      <c:pt idx="12">
                        <c:v>2012</c:v>
                      </c:pt>
                      <c:pt idx="13">
                        <c:v>2013</c:v>
                      </c:pt>
                      <c:pt idx="14">
                        <c:v>2014</c:v>
                      </c:pt>
                      <c:pt idx="15">
                        <c:v>2015</c:v>
                      </c:pt>
                      <c:pt idx="16">
                        <c:v>2016</c:v>
                      </c:pt>
                      <c:pt idx="17">
                        <c:v>2017</c:v>
                      </c:pt>
                      <c:pt idx="18">
                        <c:v>2018</c:v>
                      </c:pt>
                      <c:pt idx="19">
                        <c:v>2019</c:v>
                      </c:pt>
                      <c:pt idx="20">
                        <c:v>2020</c:v>
                      </c:pt>
                      <c:pt idx="21">
                        <c:v>2021</c:v>
                      </c:pt>
                      <c:pt idx="22">
                        <c:v>2022</c:v>
                      </c:pt>
                      <c:pt idx="23">
                        <c:v>2023</c:v>
                      </c:pt>
                    </c:strCache>
                  </c:strRef>
                </c:cat>
                <c:val>
                  <c:numRef>
                    <c:extLst xmlns:c15="http://schemas.microsoft.com/office/drawing/2012/chart">
                      <c:ext xmlns:c15="http://schemas.microsoft.com/office/drawing/2012/chart" uri="{02D57815-91ED-43cb-92C2-25804820EDAC}">
                        <c15:formulaRef>
                          <c15:sqref>'[Charts and tables_Manufacturing.xlsx]Provincial Trends'!$I$8:$AG$8</c15:sqref>
                        </c15:formulaRef>
                      </c:ext>
                    </c:extLst>
                    <c:numCache>
                      <c:formatCode>General</c:formatCode>
                      <c:ptCount val="24"/>
                      <c:pt idx="0">
                        <c:v>33.4</c:v>
                      </c:pt>
                      <c:pt idx="1">
                        <c:v>35.4</c:v>
                      </c:pt>
                      <c:pt idx="2">
                        <c:v>37.799999999999997</c:v>
                      </c:pt>
                      <c:pt idx="3">
                        <c:v>39.200000000000003</c:v>
                      </c:pt>
                      <c:pt idx="4">
                        <c:v>42.1</c:v>
                      </c:pt>
                      <c:pt idx="5">
                        <c:v>39.799999999999997</c:v>
                      </c:pt>
                      <c:pt idx="6">
                        <c:v>37.5</c:v>
                      </c:pt>
                      <c:pt idx="7">
                        <c:v>37.799999999999997</c:v>
                      </c:pt>
                      <c:pt idx="8">
                        <c:v>39</c:v>
                      </c:pt>
                      <c:pt idx="9">
                        <c:v>39.1</c:v>
                      </c:pt>
                      <c:pt idx="10">
                        <c:v>41.7</c:v>
                      </c:pt>
                      <c:pt idx="11">
                        <c:v>45.1</c:v>
                      </c:pt>
                      <c:pt idx="12">
                        <c:v>45.2</c:v>
                      </c:pt>
                      <c:pt idx="13">
                        <c:v>46.5</c:v>
                      </c:pt>
                      <c:pt idx="14">
                        <c:v>46.9</c:v>
                      </c:pt>
                      <c:pt idx="15">
                        <c:v>48.1</c:v>
                      </c:pt>
                      <c:pt idx="16">
                        <c:v>48.8</c:v>
                      </c:pt>
                      <c:pt idx="17">
                        <c:v>49.5</c:v>
                      </c:pt>
                      <c:pt idx="18">
                        <c:v>48.3</c:v>
                      </c:pt>
                      <c:pt idx="19">
                        <c:v>48.7</c:v>
                      </c:pt>
                      <c:pt idx="20">
                        <c:v>50.9</c:v>
                      </c:pt>
                      <c:pt idx="21">
                        <c:v>51.5</c:v>
                      </c:pt>
                      <c:pt idx="22">
                        <c:v>48.9</c:v>
                      </c:pt>
                      <c:pt idx="23">
                        <c:v>46.7</c:v>
                      </c:pt>
                    </c:numCache>
                  </c:numRef>
                </c:val>
                <c:smooth val="0"/>
                <c:extLst xmlns:c15="http://schemas.microsoft.com/office/drawing/2012/chart">
                  <c:ext xmlns:c16="http://schemas.microsoft.com/office/drawing/2014/chart" uri="{C3380CC4-5D6E-409C-BE32-E72D297353CC}">
                    <c16:uniqueId val="{00000008-BF12-42EC-ADAA-88D3B4398772}"/>
                  </c:ext>
                </c:extLst>
              </c15:ser>
            </c15:filteredLineSeries>
            <c15:filteredLineSeries>
              <c15:ser>
                <c:idx val="3"/>
                <c:order val="3"/>
                <c:tx>
                  <c:strRef>
                    <c:extLst xmlns:c15="http://schemas.microsoft.com/office/drawing/2012/chart">
                      <c:ext xmlns:c15="http://schemas.microsoft.com/office/drawing/2012/chart" uri="{02D57815-91ED-43cb-92C2-25804820EDAC}">
                        <c15:formulaRef>
                          <c15:sqref>'[Charts and tables_Manufacturing.xlsx]Provincial Trends'!$H$9</c15:sqref>
                        </c15:formulaRef>
                      </c:ext>
                    </c:extLst>
                    <c:strCache>
                      <c:ptCount val="1"/>
                      <c:pt idx="0">
                        <c:v>New Brunswick</c:v>
                      </c:pt>
                    </c:strCache>
                  </c:strRef>
                </c:tx>
                <c:spPr>
                  <a:ln w="28575" cap="rnd">
                    <a:solidFill>
                      <a:schemeClr val="accent4"/>
                    </a:solidFill>
                    <a:round/>
                  </a:ln>
                  <a:effectLst/>
                </c:spPr>
                <c:marker>
                  <c:symbol val="none"/>
                </c:marker>
                <c:cat>
                  <c:strRef>
                    <c:extLst xmlns:c15="http://schemas.microsoft.com/office/drawing/2012/chart">
                      <c:ext xmlns:c15="http://schemas.microsoft.com/office/drawing/2012/chart" uri="{02D57815-91ED-43cb-92C2-25804820EDAC}">
                        <c15:formulaRef>
                          <c15:sqref>'[Charts and tables_Manufacturing.xlsx]Provincial Trends'!$I$4:$AG$5</c15:sqref>
                        </c15:formulaRef>
                      </c:ext>
                    </c:extLst>
                    <c:strCache>
                      <c:ptCount val="24"/>
                      <c:pt idx="0">
                        <c:v>2000</c:v>
                      </c:pt>
                      <c:pt idx="1">
                        <c:v>2001</c:v>
                      </c:pt>
                      <c:pt idx="2">
                        <c:v>2002</c:v>
                      </c:pt>
                      <c:pt idx="3">
                        <c:v>2003</c:v>
                      </c:pt>
                      <c:pt idx="4">
                        <c:v>2004</c:v>
                      </c:pt>
                      <c:pt idx="5">
                        <c:v>2005</c:v>
                      </c:pt>
                      <c:pt idx="6">
                        <c:v>2006</c:v>
                      </c:pt>
                      <c:pt idx="7">
                        <c:v>2007</c:v>
                      </c:pt>
                      <c:pt idx="8">
                        <c:v>2008</c:v>
                      </c:pt>
                      <c:pt idx="9">
                        <c:v>2009</c:v>
                      </c:pt>
                      <c:pt idx="10">
                        <c:v>2010</c:v>
                      </c:pt>
                      <c:pt idx="11">
                        <c:v>2011</c:v>
                      </c:pt>
                      <c:pt idx="12">
                        <c:v>2012</c:v>
                      </c:pt>
                      <c:pt idx="13">
                        <c:v>2013</c:v>
                      </c:pt>
                      <c:pt idx="14">
                        <c:v>2014</c:v>
                      </c:pt>
                      <c:pt idx="15">
                        <c:v>2015</c:v>
                      </c:pt>
                      <c:pt idx="16">
                        <c:v>2016</c:v>
                      </c:pt>
                      <c:pt idx="17">
                        <c:v>2017</c:v>
                      </c:pt>
                      <c:pt idx="18">
                        <c:v>2018</c:v>
                      </c:pt>
                      <c:pt idx="19">
                        <c:v>2019</c:v>
                      </c:pt>
                      <c:pt idx="20">
                        <c:v>2020</c:v>
                      </c:pt>
                      <c:pt idx="21">
                        <c:v>2021</c:v>
                      </c:pt>
                      <c:pt idx="22">
                        <c:v>2022</c:v>
                      </c:pt>
                      <c:pt idx="23">
                        <c:v>2023</c:v>
                      </c:pt>
                    </c:strCache>
                  </c:strRef>
                </c:cat>
                <c:val>
                  <c:numRef>
                    <c:extLst xmlns:c15="http://schemas.microsoft.com/office/drawing/2012/chart">
                      <c:ext xmlns:c15="http://schemas.microsoft.com/office/drawing/2012/chart" uri="{02D57815-91ED-43cb-92C2-25804820EDAC}">
                        <c15:formulaRef>
                          <c15:sqref>'[Charts and tables_Manufacturing.xlsx]Provincial Trends'!$I$9:$AG$9</c15:sqref>
                        </c15:formulaRef>
                      </c:ext>
                    </c:extLst>
                    <c:numCache>
                      <c:formatCode>General</c:formatCode>
                      <c:ptCount val="24"/>
                      <c:pt idx="0">
                        <c:v>55.3</c:v>
                      </c:pt>
                      <c:pt idx="1">
                        <c:v>58.2</c:v>
                      </c:pt>
                      <c:pt idx="2">
                        <c:v>60.3</c:v>
                      </c:pt>
                      <c:pt idx="3">
                        <c:v>63.1</c:v>
                      </c:pt>
                      <c:pt idx="4">
                        <c:v>64.5</c:v>
                      </c:pt>
                      <c:pt idx="5">
                        <c:v>57.8</c:v>
                      </c:pt>
                      <c:pt idx="6">
                        <c:v>55.8</c:v>
                      </c:pt>
                      <c:pt idx="7">
                        <c:v>55.5</c:v>
                      </c:pt>
                      <c:pt idx="8">
                        <c:v>51.8</c:v>
                      </c:pt>
                      <c:pt idx="9">
                        <c:v>52</c:v>
                      </c:pt>
                      <c:pt idx="10">
                        <c:v>55</c:v>
                      </c:pt>
                      <c:pt idx="11">
                        <c:v>55.5</c:v>
                      </c:pt>
                      <c:pt idx="12">
                        <c:v>49.3</c:v>
                      </c:pt>
                      <c:pt idx="13">
                        <c:v>50.7</c:v>
                      </c:pt>
                      <c:pt idx="14">
                        <c:v>46.2</c:v>
                      </c:pt>
                      <c:pt idx="15">
                        <c:v>48.5</c:v>
                      </c:pt>
                      <c:pt idx="16">
                        <c:v>51</c:v>
                      </c:pt>
                      <c:pt idx="17">
                        <c:v>50.9</c:v>
                      </c:pt>
                      <c:pt idx="18">
                        <c:v>47.9</c:v>
                      </c:pt>
                      <c:pt idx="19">
                        <c:v>48.9</c:v>
                      </c:pt>
                      <c:pt idx="20">
                        <c:v>49.6</c:v>
                      </c:pt>
                      <c:pt idx="21">
                        <c:v>48.5</c:v>
                      </c:pt>
                      <c:pt idx="22">
                        <c:v>48.6</c:v>
                      </c:pt>
                      <c:pt idx="23">
                        <c:v>47.6</c:v>
                      </c:pt>
                    </c:numCache>
                  </c:numRef>
                </c:val>
                <c:smooth val="0"/>
                <c:extLst xmlns:c15="http://schemas.microsoft.com/office/drawing/2012/chart">
                  <c:ext xmlns:c16="http://schemas.microsoft.com/office/drawing/2014/chart" uri="{C3380CC4-5D6E-409C-BE32-E72D297353CC}">
                    <c16:uniqueId val="{00000009-BF12-42EC-ADAA-88D3B4398772}"/>
                  </c:ext>
                </c:extLst>
              </c15:ser>
            </c15:filteredLineSeries>
          </c:ext>
        </c:extLst>
      </c:lineChart>
      <c:catAx>
        <c:axId val="1125342399"/>
        <c:scaling>
          <c:orientation val="minMax"/>
        </c:scaling>
        <c:delete val="0"/>
        <c:axPos val="b"/>
        <c:numFmt formatCode="General" sourceLinked="1"/>
        <c:majorTickMark val="none"/>
        <c:minorTickMark val="none"/>
        <c:tickLblPos val="nextTo"/>
        <c:spPr>
          <a:noFill/>
          <a:ln w="9525" cap="flat" cmpd="sng" algn="ctr">
            <a:solidFill>
              <a:schemeClr val="tx1">
                <a:lumMod val="15000"/>
                <a:lumOff val="85000"/>
              </a:schemeClr>
            </a:solidFill>
            <a:round/>
          </a:ln>
          <a:effectLst/>
        </c:spPr>
        <c:txPr>
          <a:bodyPr rot="-60000000" spcFirstLastPara="1" vertOverflow="ellipsis" vert="horz" wrap="square" anchor="ctr" anchorCtr="1"/>
          <a:lstStyle/>
          <a:p>
            <a:pPr>
              <a:defRPr sz="900" b="0" i="0" u="none" strike="noStrike" kern="1200" baseline="0">
                <a:solidFill>
                  <a:schemeClr val="tx1">
                    <a:lumMod val="65000"/>
                    <a:lumOff val="35000"/>
                  </a:schemeClr>
                </a:solidFill>
                <a:latin typeface="+mn-lt"/>
                <a:ea typeface="+mn-ea"/>
                <a:cs typeface="+mn-cs"/>
              </a:defRPr>
            </a:pPr>
            <a:endParaRPr lang="en-US"/>
          </a:p>
        </c:txPr>
        <c:crossAx val="1125342879"/>
        <c:crosses val="autoZero"/>
        <c:auto val="1"/>
        <c:lblAlgn val="ctr"/>
        <c:lblOffset val="100"/>
        <c:noMultiLvlLbl val="0"/>
      </c:catAx>
      <c:valAx>
        <c:axId val="1125342879"/>
        <c:scaling>
          <c:orientation val="minMax"/>
          <c:min val="30"/>
        </c:scaling>
        <c:delete val="0"/>
        <c:axPos val="l"/>
        <c:majorGridlines>
          <c:spPr>
            <a:ln w="9525" cap="flat" cmpd="sng" algn="ctr">
              <a:solidFill>
                <a:schemeClr val="tx1">
                  <a:lumMod val="15000"/>
                  <a:lumOff val="85000"/>
                </a:schemeClr>
              </a:solidFill>
              <a:round/>
            </a:ln>
            <a:effectLst/>
          </c:spPr>
        </c:majorGridlines>
        <c:numFmt formatCode="General" sourceLinked="1"/>
        <c:majorTickMark val="none"/>
        <c:minorTickMark val="none"/>
        <c:tickLblPos val="nextTo"/>
        <c:spPr>
          <a:noFill/>
          <a:ln>
            <a:noFill/>
          </a:ln>
          <a:effectLst/>
        </c:spPr>
        <c:txPr>
          <a:bodyPr rot="-60000000" spcFirstLastPara="1" vertOverflow="ellipsis" vert="horz" wrap="square" anchor="ctr" anchorCtr="1"/>
          <a:lstStyle/>
          <a:p>
            <a:pPr>
              <a:defRPr sz="900" b="0" i="0" u="none" strike="noStrike" kern="1200" baseline="0">
                <a:solidFill>
                  <a:schemeClr val="tx1">
                    <a:lumMod val="65000"/>
                    <a:lumOff val="35000"/>
                  </a:schemeClr>
                </a:solidFill>
                <a:latin typeface="+mn-lt"/>
                <a:ea typeface="+mn-ea"/>
                <a:cs typeface="+mn-cs"/>
              </a:defRPr>
            </a:pPr>
            <a:endParaRPr lang="en-US"/>
          </a:p>
        </c:txPr>
        <c:crossAx val="1125342399"/>
        <c:crosses val="autoZero"/>
        <c:crossBetween val="between"/>
      </c:valAx>
      <c:spPr>
        <a:noFill/>
        <a:ln>
          <a:noFill/>
        </a:ln>
        <a:effectLst/>
      </c:spPr>
    </c:plotArea>
    <c:legend>
      <c:legendPos val="b"/>
      <c:overlay val="0"/>
      <c:spPr>
        <a:noFill/>
        <a:ln>
          <a:noFill/>
        </a:ln>
        <a:effectLst/>
      </c:spPr>
      <c:txPr>
        <a:bodyPr rot="0" spcFirstLastPara="1" vertOverflow="ellipsis" vert="horz" wrap="square" anchor="ctr" anchorCtr="1"/>
        <a:lstStyle/>
        <a:p>
          <a:pPr>
            <a:defRPr sz="900" b="0" i="0" u="none" strike="noStrike" kern="1200" baseline="0">
              <a:solidFill>
                <a:schemeClr val="tx1">
                  <a:lumMod val="65000"/>
                  <a:lumOff val="35000"/>
                </a:schemeClr>
              </a:solidFill>
              <a:latin typeface="+mn-lt"/>
              <a:ea typeface="+mn-ea"/>
              <a:cs typeface="+mn-cs"/>
            </a:defRPr>
          </a:pPr>
          <a:endParaRPr lang="en-US"/>
        </a:p>
      </c:txPr>
    </c:legend>
    <c:plotVisOnly val="1"/>
    <c:dispBlanksAs val="gap"/>
    <c:extLst>
      <c:ext xmlns:c16r3="http://schemas.microsoft.com/office/drawing/2017/03/chart" uri="{56B9EC1D-385E-4148-901F-78D8002777C0}">
        <c16r3:dataDisplayOptions16>
          <c16r3:dispNaAsBlank val="1"/>
        </c16r3:dataDisplayOptions16>
      </c:ext>
    </c:extLst>
    <c:showDLblsOverMax val="0"/>
  </c:chart>
  <c:spPr>
    <a:noFill/>
    <a:ln>
      <a:noFill/>
    </a:ln>
    <a:effectLst/>
  </c:spPr>
  <c:txPr>
    <a:bodyPr/>
    <a:lstStyle/>
    <a:p>
      <a:pPr>
        <a:defRPr/>
      </a:pPr>
      <a:endParaRPr lang="en-US"/>
    </a:p>
  </c:txPr>
  <c:externalData r:id="rId3">
    <c:autoUpdate val="0"/>
  </c:externalData>
  <c:userShapes r:id="rId4"/>
</c:chartSpace>
</file>

<file path=ppt/charts/chart10.xml><?xml version="1.0" encoding="utf-8"?>
<c:chartSpace xmlns:c="http://schemas.openxmlformats.org/drawingml/2006/chart" xmlns:a="http://schemas.openxmlformats.org/drawingml/2006/main" xmlns:r="http://schemas.openxmlformats.org/officeDocument/2006/relationships" xmlns:c16r2="http://schemas.microsoft.com/office/drawing/2015/06/chart">
  <c:date1904 val="0"/>
  <c:lang val="en-US"/>
  <c:roundedCorners val="0"/>
  <mc:AlternateContent xmlns:mc="http://schemas.openxmlformats.org/markup-compatibility/2006">
    <mc:Choice xmlns:c14="http://schemas.microsoft.com/office/drawing/2007/8/2/chart" Requires="c14">
      <c14:style val="102"/>
    </mc:Choice>
    <mc:Fallback>
      <c:style val="2"/>
    </mc:Fallback>
  </mc:AlternateContent>
  <c:chart>
    <c:autoTitleDeleted val="1"/>
    <c:plotArea>
      <c:layout/>
      <c:lineChart>
        <c:grouping val="standard"/>
        <c:varyColors val="0"/>
        <c:ser>
          <c:idx val="0"/>
          <c:order val="0"/>
          <c:tx>
            <c:strRef>
              <c:f>'[Charts and tables_Manufacturing.xlsx]R&amp;D Performers'!$A$2</c:f>
              <c:strCache>
                <c:ptCount val="1"/>
                <c:pt idx="0">
                  <c:v>Total all industries</c:v>
                </c:pt>
              </c:strCache>
            </c:strRef>
          </c:tx>
          <c:spPr>
            <a:ln w="28575" cap="rnd">
              <a:solidFill>
                <a:schemeClr val="accent1"/>
              </a:solidFill>
              <a:round/>
            </a:ln>
            <a:effectLst/>
          </c:spPr>
          <c:marker>
            <c:symbol val="none"/>
          </c:marker>
          <c:cat>
            <c:numRef>
              <c:f>'[Charts and tables_Manufacturing.xlsx]R&amp;D Performers'!$B$1:$J$1</c:f>
              <c:numCache>
                <c:formatCode>General</c:formatCode>
                <c:ptCount val="9"/>
                <c:pt idx="0">
                  <c:v>2014</c:v>
                </c:pt>
                <c:pt idx="1">
                  <c:v>2015</c:v>
                </c:pt>
                <c:pt idx="2">
                  <c:v>2016</c:v>
                </c:pt>
                <c:pt idx="3">
                  <c:v>2017</c:v>
                </c:pt>
                <c:pt idx="4">
                  <c:v>2018</c:v>
                </c:pt>
                <c:pt idx="5">
                  <c:v>2019</c:v>
                </c:pt>
                <c:pt idx="6">
                  <c:v>2020</c:v>
                </c:pt>
                <c:pt idx="7">
                  <c:v>2021</c:v>
                </c:pt>
                <c:pt idx="8">
                  <c:v>2022</c:v>
                </c:pt>
              </c:numCache>
            </c:numRef>
          </c:cat>
          <c:val>
            <c:numRef>
              <c:f>'[Charts and tables_Manufacturing.xlsx]R&amp;D Performers'!$B$2:$J$2</c:f>
              <c:numCache>
                <c:formatCode>#,##0</c:formatCode>
                <c:ptCount val="9"/>
                <c:pt idx="0">
                  <c:v>18941</c:v>
                </c:pt>
                <c:pt idx="1">
                  <c:v>18821</c:v>
                </c:pt>
                <c:pt idx="2">
                  <c:v>18129</c:v>
                </c:pt>
                <c:pt idx="3">
                  <c:v>17701</c:v>
                </c:pt>
                <c:pt idx="4">
                  <c:v>18102</c:v>
                </c:pt>
                <c:pt idx="5">
                  <c:v>17279</c:v>
                </c:pt>
                <c:pt idx="6">
                  <c:v>18858</c:v>
                </c:pt>
                <c:pt idx="7">
                  <c:v>19120</c:v>
                </c:pt>
                <c:pt idx="8">
                  <c:v>17550</c:v>
                </c:pt>
              </c:numCache>
            </c:numRef>
          </c:val>
          <c:smooth val="0"/>
          <c:extLst>
            <c:ext xmlns:c16="http://schemas.microsoft.com/office/drawing/2014/chart" uri="{C3380CC4-5D6E-409C-BE32-E72D297353CC}">
              <c16:uniqueId val="{00000000-57F6-4D54-A509-9C62931859B2}"/>
            </c:ext>
          </c:extLst>
        </c:ser>
        <c:ser>
          <c:idx val="1"/>
          <c:order val="1"/>
          <c:tx>
            <c:strRef>
              <c:f>'[Charts and tables_Manufacturing.xlsx]R&amp;D Performers'!$A$3</c:f>
              <c:strCache>
                <c:ptCount val="1"/>
                <c:pt idx="0">
                  <c:v>Manufacturing</c:v>
                </c:pt>
              </c:strCache>
            </c:strRef>
          </c:tx>
          <c:spPr>
            <a:ln w="28575" cap="rnd">
              <a:solidFill>
                <a:schemeClr val="accent2"/>
              </a:solidFill>
              <a:round/>
            </a:ln>
            <a:effectLst/>
          </c:spPr>
          <c:marker>
            <c:symbol val="none"/>
          </c:marker>
          <c:cat>
            <c:numRef>
              <c:f>'[Charts and tables_Manufacturing.xlsx]R&amp;D Performers'!$B$1:$J$1</c:f>
              <c:numCache>
                <c:formatCode>General</c:formatCode>
                <c:ptCount val="9"/>
                <c:pt idx="0">
                  <c:v>2014</c:v>
                </c:pt>
                <c:pt idx="1">
                  <c:v>2015</c:v>
                </c:pt>
                <c:pt idx="2">
                  <c:v>2016</c:v>
                </c:pt>
                <c:pt idx="3">
                  <c:v>2017</c:v>
                </c:pt>
                <c:pt idx="4">
                  <c:v>2018</c:v>
                </c:pt>
                <c:pt idx="5">
                  <c:v>2019</c:v>
                </c:pt>
                <c:pt idx="6">
                  <c:v>2020</c:v>
                </c:pt>
                <c:pt idx="7">
                  <c:v>2021</c:v>
                </c:pt>
                <c:pt idx="8">
                  <c:v>2022</c:v>
                </c:pt>
              </c:numCache>
            </c:numRef>
          </c:cat>
          <c:val>
            <c:numRef>
              <c:f>'[Charts and tables_Manufacturing.xlsx]R&amp;D Performers'!$B$3:$J$3</c:f>
              <c:numCache>
                <c:formatCode>#,##0</c:formatCode>
                <c:ptCount val="9"/>
                <c:pt idx="0">
                  <c:v>6713</c:v>
                </c:pt>
                <c:pt idx="1">
                  <c:v>6559</c:v>
                </c:pt>
                <c:pt idx="2">
                  <c:v>6205</c:v>
                </c:pt>
                <c:pt idx="3">
                  <c:v>5934</c:v>
                </c:pt>
                <c:pt idx="4">
                  <c:v>5845</c:v>
                </c:pt>
                <c:pt idx="5">
                  <c:v>5488</c:v>
                </c:pt>
                <c:pt idx="6">
                  <c:v>5682</c:v>
                </c:pt>
                <c:pt idx="7">
                  <c:v>5428</c:v>
                </c:pt>
                <c:pt idx="8">
                  <c:v>4856</c:v>
                </c:pt>
              </c:numCache>
            </c:numRef>
          </c:val>
          <c:smooth val="0"/>
          <c:extLst>
            <c:ext xmlns:c16="http://schemas.microsoft.com/office/drawing/2014/chart" uri="{C3380CC4-5D6E-409C-BE32-E72D297353CC}">
              <c16:uniqueId val="{00000001-57F6-4D54-A509-9C62931859B2}"/>
            </c:ext>
          </c:extLst>
        </c:ser>
        <c:dLbls>
          <c:showLegendKey val="0"/>
          <c:showVal val="0"/>
          <c:showCatName val="0"/>
          <c:showSerName val="0"/>
          <c:showPercent val="0"/>
          <c:showBubbleSize val="0"/>
        </c:dLbls>
        <c:smooth val="0"/>
        <c:axId val="917369968"/>
        <c:axId val="917371888"/>
      </c:lineChart>
      <c:catAx>
        <c:axId val="917369968"/>
        <c:scaling>
          <c:orientation val="minMax"/>
        </c:scaling>
        <c:delete val="0"/>
        <c:axPos val="b"/>
        <c:numFmt formatCode="General" sourceLinked="1"/>
        <c:majorTickMark val="none"/>
        <c:minorTickMark val="none"/>
        <c:tickLblPos val="nextTo"/>
        <c:spPr>
          <a:noFill/>
          <a:ln w="9525" cap="flat" cmpd="sng" algn="ctr">
            <a:solidFill>
              <a:schemeClr val="tx1">
                <a:lumMod val="15000"/>
                <a:lumOff val="85000"/>
              </a:schemeClr>
            </a:solidFill>
            <a:round/>
          </a:ln>
          <a:effectLst/>
        </c:spPr>
        <c:txPr>
          <a:bodyPr rot="-60000000" spcFirstLastPara="1" vertOverflow="ellipsis" vert="horz" wrap="square" anchor="ctr" anchorCtr="1"/>
          <a:lstStyle/>
          <a:p>
            <a:pPr>
              <a:defRPr sz="900" b="0" i="0" u="none" strike="noStrike" kern="1200" baseline="0">
                <a:solidFill>
                  <a:schemeClr val="tx1">
                    <a:lumMod val="65000"/>
                    <a:lumOff val="35000"/>
                  </a:schemeClr>
                </a:solidFill>
                <a:latin typeface="+mn-lt"/>
                <a:ea typeface="+mn-ea"/>
                <a:cs typeface="+mn-cs"/>
              </a:defRPr>
            </a:pPr>
            <a:endParaRPr lang="en-US"/>
          </a:p>
        </c:txPr>
        <c:crossAx val="917371888"/>
        <c:crosses val="autoZero"/>
        <c:auto val="1"/>
        <c:lblAlgn val="ctr"/>
        <c:lblOffset val="100"/>
        <c:noMultiLvlLbl val="0"/>
      </c:catAx>
      <c:valAx>
        <c:axId val="917371888"/>
        <c:scaling>
          <c:orientation val="minMax"/>
        </c:scaling>
        <c:delete val="0"/>
        <c:axPos val="l"/>
        <c:majorGridlines>
          <c:spPr>
            <a:ln w="9525" cap="flat" cmpd="sng" algn="ctr">
              <a:solidFill>
                <a:schemeClr val="tx1">
                  <a:lumMod val="15000"/>
                  <a:lumOff val="85000"/>
                </a:schemeClr>
              </a:solidFill>
              <a:round/>
            </a:ln>
            <a:effectLst/>
          </c:spPr>
        </c:majorGridlines>
        <c:numFmt formatCode="#,##0" sourceLinked="1"/>
        <c:majorTickMark val="none"/>
        <c:minorTickMark val="none"/>
        <c:tickLblPos val="nextTo"/>
        <c:spPr>
          <a:noFill/>
          <a:ln>
            <a:noFill/>
          </a:ln>
          <a:effectLst/>
        </c:spPr>
        <c:txPr>
          <a:bodyPr rot="-60000000" spcFirstLastPara="1" vertOverflow="ellipsis" vert="horz" wrap="square" anchor="ctr" anchorCtr="1"/>
          <a:lstStyle/>
          <a:p>
            <a:pPr>
              <a:defRPr sz="900" b="0" i="0" u="none" strike="noStrike" kern="1200" baseline="0">
                <a:solidFill>
                  <a:schemeClr val="tx1">
                    <a:lumMod val="65000"/>
                    <a:lumOff val="35000"/>
                  </a:schemeClr>
                </a:solidFill>
                <a:latin typeface="+mn-lt"/>
                <a:ea typeface="+mn-ea"/>
                <a:cs typeface="+mn-cs"/>
              </a:defRPr>
            </a:pPr>
            <a:endParaRPr lang="en-US"/>
          </a:p>
        </c:txPr>
        <c:crossAx val="917369968"/>
        <c:crosses val="autoZero"/>
        <c:crossBetween val="between"/>
      </c:valAx>
      <c:spPr>
        <a:noFill/>
        <a:ln>
          <a:noFill/>
        </a:ln>
        <a:effectLst/>
      </c:spPr>
    </c:plotArea>
    <c:legend>
      <c:legendPos val="b"/>
      <c:overlay val="0"/>
      <c:spPr>
        <a:noFill/>
        <a:ln>
          <a:noFill/>
        </a:ln>
        <a:effectLst/>
      </c:spPr>
      <c:txPr>
        <a:bodyPr rot="0" spcFirstLastPara="1" vertOverflow="ellipsis" vert="horz" wrap="square" anchor="ctr" anchorCtr="1"/>
        <a:lstStyle/>
        <a:p>
          <a:pPr>
            <a:defRPr sz="900" b="0" i="0" u="none" strike="noStrike" kern="1200" baseline="0">
              <a:solidFill>
                <a:schemeClr val="tx1">
                  <a:lumMod val="65000"/>
                  <a:lumOff val="35000"/>
                </a:schemeClr>
              </a:solidFill>
              <a:latin typeface="+mn-lt"/>
              <a:ea typeface="+mn-ea"/>
              <a:cs typeface="+mn-cs"/>
            </a:defRPr>
          </a:pPr>
          <a:endParaRPr lang="en-US"/>
        </a:p>
      </c:txPr>
    </c:legend>
    <c:plotVisOnly val="1"/>
    <c:dispBlanksAs val="gap"/>
    <c:extLst>
      <c:ext xmlns:c16r3="http://schemas.microsoft.com/office/drawing/2017/03/chart" uri="{56B9EC1D-385E-4148-901F-78D8002777C0}">
        <c16r3:dataDisplayOptions16>
          <c16r3:dispNaAsBlank val="1"/>
        </c16r3:dataDisplayOptions16>
      </c:ext>
    </c:extLst>
    <c:showDLblsOverMax val="0"/>
  </c:chart>
  <c:spPr>
    <a:noFill/>
    <a:ln>
      <a:noFill/>
    </a:ln>
    <a:effectLst/>
  </c:spPr>
  <c:txPr>
    <a:bodyPr/>
    <a:lstStyle/>
    <a:p>
      <a:pPr>
        <a:defRPr/>
      </a:pPr>
      <a:endParaRPr lang="en-US"/>
    </a:p>
  </c:txPr>
  <c:externalData r:id="rId3">
    <c:autoUpdate val="0"/>
  </c:externalData>
</c:chartSpace>
</file>

<file path=ppt/charts/chart11.xml><?xml version="1.0" encoding="utf-8"?>
<c:chartSpace xmlns:c="http://schemas.openxmlformats.org/drawingml/2006/chart" xmlns:a="http://schemas.openxmlformats.org/drawingml/2006/main" xmlns:r="http://schemas.openxmlformats.org/officeDocument/2006/relationships" xmlns:c16r2="http://schemas.microsoft.com/office/drawing/2015/06/chart">
  <c:date1904 val="0"/>
  <c:lang val="en-US"/>
  <c:roundedCorners val="0"/>
  <mc:AlternateContent xmlns:mc="http://schemas.openxmlformats.org/markup-compatibility/2006">
    <mc:Choice xmlns:c14="http://schemas.microsoft.com/office/drawing/2007/8/2/chart" Requires="c14">
      <c14:style val="102"/>
    </mc:Choice>
    <mc:Fallback>
      <c:style val="2"/>
    </mc:Fallback>
  </mc:AlternateContent>
  <c:chart>
    <c:autoTitleDeleted val="1"/>
    <c:plotArea>
      <c:layout/>
      <c:lineChart>
        <c:grouping val="standard"/>
        <c:varyColors val="0"/>
        <c:ser>
          <c:idx val="0"/>
          <c:order val="0"/>
          <c:tx>
            <c:strRef>
              <c:f>'[R&amp;D in House.csv]R&amp;D in House'!$B$12</c:f>
              <c:strCache>
                <c:ptCount val="1"/>
                <c:pt idx="0">
                  <c:v>Total country of control</c:v>
                </c:pt>
              </c:strCache>
            </c:strRef>
          </c:tx>
          <c:spPr>
            <a:ln w="28575" cap="rnd">
              <a:solidFill>
                <a:schemeClr val="accent1"/>
              </a:solidFill>
              <a:round/>
            </a:ln>
            <a:effectLst/>
          </c:spPr>
          <c:marker>
            <c:symbol val="none"/>
          </c:marker>
          <c:cat>
            <c:numRef>
              <c:f>'[R&amp;D in House.csv]R&amp;D in House'!$C$11:$K$11</c:f>
              <c:numCache>
                <c:formatCode>General</c:formatCode>
                <c:ptCount val="9"/>
                <c:pt idx="0">
                  <c:v>2014</c:v>
                </c:pt>
                <c:pt idx="1">
                  <c:v>2015</c:v>
                </c:pt>
                <c:pt idx="2">
                  <c:v>2016</c:v>
                </c:pt>
                <c:pt idx="3">
                  <c:v>2017</c:v>
                </c:pt>
                <c:pt idx="4">
                  <c:v>2018</c:v>
                </c:pt>
                <c:pt idx="5">
                  <c:v>2019</c:v>
                </c:pt>
                <c:pt idx="6">
                  <c:v>2020</c:v>
                </c:pt>
                <c:pt idx="7">
                  <c:v>2021</c:v>
                </c:pt>
                <c:pt idx="8">
                  <c:v>2022</c:v>
                </c:pt>
              </c:numCache>
            </c:numRef>
          </c:cat>
          <c:val>
            <c:numRef>
              <c:f>'[R&amp;D in House.csv]R&amp;D in House'!$C$12:$K$12</c:f>
              <c:numCache>
                <c:formatCode>General</c:formatCode>
                <c:ptCount val="9"/>
                <c:pt idx="0">
                  <c:v>2</c:v>
                </c:pt>
                <c:pt idx="1">
                  <c:v>2.2999999999999998</c:v>
                </c:pt>
                <c:pt idx="2">
                  <c:v>2.1</c:v>
                </c:pt>
                <c:pt idx="3">
                  <c:v>2.2000000000000002</c:v>
                </c:pt>
                <c:pt idx="4">
                  <c:v>2.1</c:v>
                </c:pt>
                <c:pt idx="5">
                  <c:v>2</c:v>
                </c:pt>
                <c:pt idx="6">
                  <c:v>2.1</c:v>
                </c:pt>
                <c:pt idx="7">
                  <c:v>2.1</c:v>
                </c:pt>
                <c:pt idx="8">
                  <c:v>2.1</c:v>
                </c:pt>
              </c:numCache>
            </c:numRef>
          </c:val>
          <c:smooth val="0"/>
          <c:extLst>
            <c:ext xmlns:c16="http://schemas.microsoft.com/office/drawing/2014/chart" uri="{C3380CC4-5D6E-409C-BE32-E72D297353CC}">
              <c16:uniqueId val="{00000000-6BBD-432A-9E61-754495158076}"/>
            </c:ext>
          </c:extLst>
        </c:ser>
        <c:ser>
          <c:idx val="1"/>
          <c:order val="1"/>
          <c:tx>
            <c:strRef>
              <c:f>'[R&amp;D in House.csv]R&amp;D in House'!$B$13</c:f>
              <c:strCache>
                <c:ptCount val="1"/>
                <c:pt idx="0">
                  <c:v>Canada</c:v>
                </c:pt>
              </c:strCache>
            </c:strRef>
          </c:tx>
          <c:spPr>
            <a:ln w="28575" cap="rnd">
              <a:solidFill>
                <a:schemeClr val="accent2"/>
              </a:solidFill>
              <a:prstDash val="sysDot"/>
              <a:round/>
            </a:ln>
            <a:effectLst/>
          </c:spPr>
          <c:marker>
            <c:symbol val="none"/>
          </c:marker>
          <c:cat>
            <c:numRef>
              <c:f>'[R&amp;D in House.csv]R&amp;D in House'!$C$11:$K$11</c:f>
              <c:numCache>
                <c:formatCode>General</c:formatCode>
                <c:ptCount val="9"/>
                <c:pt idx="0">
                  <c:v>2014</c:v>
                </c:pt>
                <c:pt idx="1">
                  <c:v>2015</c:v>
                </c:pt>
                <c:pt idx="2">
                  <c:v>2016</c:v>
                </c:pt>
                <c:pt idx="3">
                  <c:v>2017</c:v>
                </c:pt>
                <c:pt idx="4">
                  <c:v>2018</c:v>
                </c:pt>
                <c:pt idx="5">
                  <c:v>2019</c:v>
                </c:pt>
                <c:pt idx="6">
                  <c:v>2020</c:v>
                </c:pt>
                <c:pt idx="7">
                  <c:v>2021</c:v>
                </c:pt>
                <c:pt idx="8">
                  <c:v>2022</c:v>
                </c:pt>
              </c:numCache>
            </c:numRef>
          </c:cat>
          <c:val>
            <c:numRef>
              <c:f>'[R&amp;D in House.csv]R&amp;D in House'!$C$13:$K$13</c:f>
              <c:numCache>
                <c:formatCode>General</c:formatCode>
                <c:ptCount val="9"/>
                <c:pt idx="0">
                  <c:v>2.2000000000000002</c:v>
                </c:pt>
                <c:pt idx="1">
                  <c:v>2.4</c:v>
                </c:pt>
                <c:pt idx="2">
                  <c:v>2.1</c:v>
                </c:pt>
                <c:pt idx="3">
                  <c:v>2.2000000000000002</c:v>
                </c:pt>
                <c:pt idx="4">
                  <c:v>1.9</c:v>
                </c:pt>
                <c:pt idx="5">
                  <c:v>1.8</c:v>
                </c:pt>
                <c:pt idx="6">
                  <c:v>1.8</c:v>
                </c:pt>
                <c:pt idx="7">
                  <c:v>1.8</c:v>
                </c:pt>
                <c:pt idx="8">
                  <c:v>1.9</c:v>
                </c:pt>
              </c:numCache>
            </c:numRef>
          </c:val>
          <c:smooth val="0"/>
          <c:extLst>
            <c:ext xmlns:c16="http://schemas.microsoft.com/office/drawing/2014/chart" uri="{C3380CC4-5D6E-409C-BE32-E72D297353CC}">
              <c16:uniqueId val="{00000001-6BBD-432A-9E61-754495158076}"/>
            </c:ext>
          </c:extLst>
        </c:ser>
        <c:ser>
          <c:idx val="2"/>
          <c:order val="2"/>
          <c:tx>
            <c:strRef>
              <c:f>'[R&amp;D in House.csv]R&amp;D in House'!$B$14</c:f>
              <c:strCache>
                <c:ptCount val="1"/>
                <c:pt idx="0">
                  <c:v>Foreign</c:v>
                </c:pt>
              </c:strCache>
            </c:strRef>
          </c:tx>
          <c:spPr>
            <a:ln w="28575" cap="rnd">
              <a:solidFill>
                <a:schemeClr val="accent3"/>
              </a:solidFill>
              <a:prstDash val="dash"/>
              <a:round/>
            </a:ln>
            <a:effectLst/>
          </c:spPr>
          <c:marker>
            <c:symbol val="none"/>
          </c:marker>
          <c:cat>
            <c:numRef>
              <c:f>'[R&amp;D in House.csv]R&amp;D in House'!$C$11:$K$11</c:f>
              <c:numCache>
                <c:formatCode>General</c:formatCode>
                <c:ptCount val="9"/>
                <c:pt idx="0">
                  <c:v>2014</c:v>
                </c:pt>
                <c:pt idx="1">
                  <c:v>2015</c:v>
                </c:pt>
                <c:pt idx="2">
                  <c:v>2016</c:v>
                </c:pt>
                <c:pt idx="3">
                  <c:v>2017</c:v>
                </c:pt>
                <c:pt idx="4">
                  <c:v>2018</c:v>
                </c:pt>
                <c:pt idx="5">
                  <c:v>2019</c:v>
                </c:pt>
                <c:pt idx="6">
                  <c:v>2020</c:v>
                </c:pt>
                <c:pt idx="7">
                  <c:v>2021</c:v>
                </c:pt>
                <c:pt idx="8">
                  <c:v>2022</c:v>
                </c:pt>
              </c:numCache>
            </c:numRef>
          </c:cat>
          <c:val>
            <c:numRef>
              <c:f>'[R&amp;D in House.csv]R&amp;D in House'!$C$14:$K$14</c:f>
              <c:numCache>
                <c:formatCode>General</c:formatCode>
                <c:ptCount val="9"/>
                <c:pt idx="0">
                  <c:v>1.7</c:v>
                </c:pt>
                <c:pt idx="1">
                  <c:v>2.1</c:v>
                </c:pt>
                <c:pt idx="2">
                  <c:v>2.1</c:v>
                </c:pt>
                <c:pt idx="3">
                  <c:v>2.2999999999999998</c:v>
                </c:pt>
                <c:pt idx="4">
                  <c:v>2.4</c:v>
                </c:pt>
                <c:pt idx="5">
                  <c:v>2.5</c:v>
                </c:pt>
                <c:pt idx="6">
                  <c:v>2.7</c:v>
                </c:pt>
                <c:pt idx="7">
                  <c:v>2.8</c:v>
                </c:pt>
                <c:pt idx="8">
                  <c:v>2.4</c:v>
                </c:pt>
              </c:numCache>
            </c:numRef>
          </c:val>
          <c:smooth val="0"/>
          <c:extLst>
            <c:ext xmlns:c16="http://schemas.microsoft.com/office/drawing/2014/chart" uri="{C3380CC4-5D6E-409C-BE32-E72D297353CC}">
              <c16:uniqueId val="{00000002-6BBD-432A-9E61-754495158076}"/>
            </c:ext>
          </c:extLst>
        </c:ser>
        <c:dLbls>
          <c:showLegendKey val="0"/>
          <c:showVal val="0"/>
          <c:showCatName val="0"/>
          <c:showSerName val="0"/>
          <c:showPercent val="0"/>
          <c:showBubbleSize val="0"/>
        </c:dLbls>
        <c:smooth val="0"/>
        <c:axId val="1112674335"/>
        <c:axId val="1112675775"/>
      </c:lineChart>
      <c:catAx>
        <c:axId val="1112674335"/>
        <c:scaling>
          <c:orientation val="minMax"/>
        </c:scaling>
        <c:delete val="0"/>
        <c:axPos val="b"/>
        <c:numFmt formatCode="General" sourceLinked="1"/>
        <c:majorTickMark val="none"/>
        <c:minorTickMark val="none"/>
        <c:tickLblPos val="nextTo"/>
        <c:spPr>
          <a:noFill/>
          <a:ln w="9525" cap="flat" cmpd="sng" algn="ctr">
            <a:solidFill>
              <a:schemeClr val="tx1">
                <a:lumMod val="15000"/>
                <a:lumOff val="85000"/>
              </a:schemeClr>
            </a:solidFill>
            <a:round/>
          </a:ln>
          <a:effectLst/>
        </c:spPr>
        <c:txPr>
          <a:bodyPr rot="-60000000" spcFirstLastPara="1" vertOverflow="ellipsis" vert="horz" wrap="square" anchor="ctr" anchorCtr="1"/>
          <a:lstStyle/>
          <a:p>
            <a:pPr>
              <a:defRPr sz="900" b="0" i="0" u="none" strike="noStrike" kern="1200" baseline="0">
                <a:solidFill>
                  <a:schemeClr val="tx1">
                    <a:lumMod val="65000"/>
                    <a:lumOff val="35000"/>
                  </a:schemeClr>
                </a:solidFill>
                <a:latin typeface="+mn-lt"/>
                <a:ea typeface="+mn-ea"/>
                <a:cs typeface="+mn-cs"/>
              </a:defRPr>
            </a:pPr>
            <a:endParaRPr lang="en-US"/>
          </a:p>
        </c:txPr>
        <c:crossAx val="1112675775"/>
        <c:crosses val="autoZero"/>
        <c:auto val="1"/>
        <c:lblAlgn val="ctr"/>
        <c:lblOffset val="100"/>
        <c:noMultiLvlLbl val="0"/>
      </c:catAx>
      <c:valAx>
        <c:axId val="1112675775"/>
        <c:scaling>
          <c:orientation val="minMax"/>
        </c:scaling>
        <c:delete val="0"/>
        <c:axPos val="l"/>
        <c:majorGridlines>
          <c:spPr>
            <a:ln w="9525" cap="flat" cmpd="sng" algn="ctr">
              <a:solidFill>
                <a:schemeClr val="tx1">
                  <a:lumMod val="15000"/>
                  <a:lumOff val="85000"/>
                </a:schemeClr>
              </a:solidFill>
              <a:round/>
            </a:ln>
            <a:effectLst/>
          </c:spPr>
        </c:majorGridlines>
        <c:title>
          <c:tx>
            <c:rich>
              <a:bodyPr rot="-5400000" spcFirstLastPara="1" vertOverflow="ellipsis" vert="horz" wrap="square" anchor="ctr" anchorCtr="1"/>
              <a:lstStyle/>
              <a:p>
                <a:pPr>
                  <a:defRPr sz="1000" b="0" i="0" u="none" strike="noStrike" kern="1200" baseline="0">
                    <a:solidFill>
                      <a:schemeClr val="tx1">
                        <a:lumMod val="65000"/>
                        <a:lumOff val="35000"/>
                      </a:schemeClr>
                    </a:solidFill>
                    <a:latin typeface="+mn-lt"/>
                    <a:ea typeface="+mn-ea"/>
                    <a:cs typeface="+mn-cs"/>
                  </a:defRPr>
                </a:pPr>
                <a:r>
                  <a:rPr lang="en-CA"/>
                  <a:t>Per cent</a:t>
                </a:r>
              </a:p>
            </c:rich>
          </c:tx>
          <c:overlay val="0"/>
          <c:spPr>
            <a:noFill/>
            <a:ln>
              <a:noFill/>
            </a:ln>
            <a:effectLst/>
          </c:spPr>
          <c:txPr>
            <a:bodyPr rot="-5400000" spcFirstLastPara="1" vertOverflow="ellipsis" vert="horz" wrap="square" anchor="ctr" anchorCtr="1"/>
            <a:lstStyle/>
            <a:p>
              <a:pPr>
                <a:defRPr sz="1000" b="0" i="0" u="none" strike="noStrike" kern="1200" baseline="0">
                  <a:solidFill>
                    <a:schemeClr val="tx1">
                      <a:lumMod val="65000"/>
                      <a:lumOff val="35000"/>
                    </a:schemeClr>
                  </a:solidFill>
                  <a:latin typeface="+mn-lt"/>
                  <a:ea typeface="+mn-ea"/>
                  <a:cs typeface="+mn-cs"/>
                </a:defRPr>
              </a:pPr>
              <a:endParaRPr lang="en-US"/>
            </a:p>
          </c:txPr>
        </c:title>
        <c:numFmt formatCode="General" sourceLinked="1"/>
        <c:majorTickMark val="none"/>
        <c:minorTickMark val="none"/>
        <c:tickLblPos val="nextTo"/>
        <c:spPr>
          <a:noFill/>
          <a:ln>
            <a:noFill/>
          </a:ln>
          <a:effectLst/>
        </c:spPr>
        <c:txPr>
          <a:bodyPr rot="-60000000" spcFirstLastPara="1" vertOverflow="ellipsis" vert="horz" wrap="square" anchor="ctr" anchorCtr="1"/>
          <a:lstStyle/>
          <a:p>
            <a:pPr>
              <a:defRPr sz="900" b="0" i="0" u="none" strike="noStrike" kern="1200" baseline="0">
                <a:solidFill>
                  <a:schemeClr val="tx1">
                    <a:lumMod val="65000"/>
                    <a:lumOff val="35000"/>
                  </a:schemeClr>
                </a:solidFill>
                <a:latin typeface="+mn-lt"/>
                <a:ea typeface="+mn-ea"/>
                <a:cs typeface="+mn-cs"/>
              </a:defRPr>
            </a:pPr>
            <a:endParaRPr lang="en-US"/>
          </a:p>
        </c:txPr>
        <c:crossAx val="1112674335"/>
        <c:crosses val="autoZero"/>
        <c:crossBetween val="between"/>
      </c:valAx>
      <c:spPr>
        <a:noFill/>
        <a:ln>
          <a:noFill/>
        </a:ln>
        <a:effectLst/>
      </c:spPr>
    </c:plotArea>
    <c:legend>
      <c:legendPos val="b"/>
      <c:overlay val="0"/>
      <c:spPr>
        <a:noFill/>
        <a:ln>
          <a:noFill/>
        </a:ln>
        <a:effectLst/>
      </c:spPr>
      <c:txPr>
        <a:bodyPr rot="0" spcFirstLastPara="1" vertOverflow="ellipsis" vert="horz" wrap="square" anchor="ctr" anchorCtr="1"/>
        <a:lstStyle/>
        <a:p>
          <a:pPr>
            <a:defRPr sz="900" b="0" i="0" u="none" strike="noStrike" kern="1200" baseline="0">
              <a:solidFill>
                <a:schemeClr val="tx1">
                  <a:lumMod val="65000"/>
                  <a:lumOff val="35000"/>
                </a:schemeClr>
              </a:solidFill>
              <a:latin typeface="+mn-lt"/>
              <a:ea typeface="+mn-ea"/>
              <a:cs typeface="+mn-cs"/>
            </a:defRPr>
          </a:pPr>
          <a:endParaRPr lang="en-US"/>
        </a:p>
      </c:txPr>
    </c:legend>
    <c:plotVisOnly val="1"/>
    <c:dispBlanksAs val="gap"/>
    <c:extLst>
      <c:ext xmlns:c16r3="http://schemas.microsoft.com/office/drawing/2017/03/chart" uri="{56B9EC1D-385E-4148-901F-78D8002777C0}">
        <c16r3:dataDisplayOptions16>
          <c16r3:dispNaAsBlank val="1"/>
        </c16r3:dataDisplayOptions16>
      </c:ext>
    </c:extLst>
    <c:showDLblsOverMax val="0"/>
  </c:chart>
  <c:spPr>
    <a:noFill/>
    <a:ln>
      <a:noFill/>
    </a:ln>
    <a:effectLst/>
  </c:spPr>
  <c:txPr>
    <a:bodyPr/>
    <a:lstStyle/>
    <a:p>
      <a:pPr>
        <a:defRPr/>
      </a:pPr>
      <a:endParaRPr lang="en-US"/>
    </a:p>
  </c:txPr>
  <c:externalData r:id="rId3">
    <c:autoUpdate val="0"/>
  </c:externalData>
</c:chartSpace>
</file>

<file path=ppt/charts/chart12.xml><?xml version="1.0" encoding="utf-8"?>
<c:chartSpace xmlns:c="http://schemas.openxmlformats.org/drawingml/2006/chart" xmlns:a="http://schemas.openxmlformats.org/drawingml/2006/main" xmlns:r="http://schemas.openxmlformats.org/officeDocument/2006/relationships" xmlns:c16r2="http://schemas.microsoft.com/office/drawing/2015/06/chart">
  <c:date1904 val="0"/>
  <c:lang val="en-US"/>
  <c:roundedCorners val="0"/>
  <mc:AlternateContent xmlns:mc="http://schemas.openxmlformats.org/markup-compatibility/2006">
    <mc:Choice xmlns:c14="http://schemas.microsoft.com/office/drawing/2007/8/2/chart" Requires="c14">
      <c14:style val="102"/>
    </mc:Choice>
    <mc:Fallback>
      <c:style val="2"/>
    </mc:Fallback>
  </mc:AlternateContent>
  <c:chart>
    <c:autoTitleDeleted val="1"/>
    <c:plotArea>
      <c:layout/>
      <c:lineChart>
        <c:grouping val="standard"/>
        <c:varyColors val="0"/>
        <c:ser>
          <c:idx val="0"/>
          <c:order val="0"/>
          <c:tx>
            <c:strRef>
              <c:f>'[R&amp;D in House.csv]R&amp;D in House'!$B$15</c:f>
              <c:strCache>
                <c:ptCount val="1"/>
                <c:pt idx="0">
                  <c:v>Total country of control</c:v>
                </c:pt>
              </c:strCache>
            </c:strRef>
          </c:tx>
          <c:spPr>
            <a:ln w="28575" cap="rnd">
              <a:solidFill>
                <a:schemeClr val="accent1"/>
              </a:solidFill>
              <a:round/>
            </a:ln>
            <a:effectLst/>
          </c:spPr>
          <c:marker>
            <c:symbol val="none"/>
          </c:marker>
          <c:val>
            <c:numRef>
              <c:f>'[R&amp;D in House.csv]R&amp;D in House'!$C$15:$K$15</c:f>
              <c:numCache>
                <c:formatCode>General</c:formatCode>
                <c:ptCount val="9"/>
                <c:pt idx="0">
                  <c:v>1.7</c:v>
                </c:pt>
                <c:pt idx="1">
                  <c:v>1.8</c:v>
                </c:pt>
                <c:pt idx="2">
                  <c:v>1.7</c:v>
                </c:pt>
                <c:pt idx="3">
                  <c:v>1.7</c:v>
                </c:pt>
                <c:pt idx="4">
                  <c:v>1.5</c:v>
                </c:pt>
                <c:pt idx="5">
                  <c:v>1.5</c:v>
                </c:pt>
                <c:pt idx="6">
                  <c:v>1.6</c:v>
                </c:pt>
                <c:pt idx="7">
                  <c:v>1.6</c:v>
                </c:pt>
                <c:pt idx="8">
                  <c:v>1.4</c:v>
                </c:pt>
              </c:numCache>
            </c:numRef>
          </c:val>
          <c:smooth val="0"/>
          <c:extLst>
            <c:ext xmlns:c16="http://schemas.microsoft.com/office/drawing/2014/chart" uri="{C3380CC4-5D6E-409C-BE32-E72D297353CC}">
              <c16:uniqueId val="{00000000-CA8C-4B92-A30B-DA2F3E82AA01}"/>
            </c:ext>
          </c:extLst>
        </c:ser>
        <c:ser>
          <c:idx val="1"/>
          <c:order val="1"/>
          <c:tx>
            <c:strRef>
              <c:f>'[R&amp;D in House.csv]R&amp;D in House'!$B$16</c:f>
              <c:strCache>
                <c:ptCount val="1"/>
                <c:pt idx="0">
                  <c:v>Canada</c:v>
                </c:pt>
              </c:strCache>
            </c:strRef>
          </c:tx>
          <c:spPr>
            <a:ln w="28575" cap="rnd">
              <a:solidFill>
                <a:schemeClr val="accent2"/>
              </a:solidFill>
              <a:prstDash val="sysDot"/>
              <a:round/>
            </a:ln>
            <a:effectLst/>
          </c:spPr>
          <c:marker>
            <c:symbol val="none"/>
          </c:marker>
          <c:val>
            <c:numRef>
              <c:f>'[R&amp;D in House.csv]R&amp;D in House'!$C$16:$K$16</c:f>
              <c:numCache>
                <c:formatCode>General</c:formatCode>
                <c:ptCount val="9"/>
                <c:pt idx="0">
                  <c:v>2.6</c:v>
                </c:pt>
                <c:pt idx="1">
                  <c:v>2.5</c:v>
                </c:pt>
                <c:pt idx="2">
                  <c:v>2.4</c:v>
                </c:pt>
                <c:pt idx="3">
                  <c:v>2.2000000000000002</c:v>
                </c:pt>
                <c:pt idx="4">
                  <c:v>1.8</c:v>
                </c:pt>
                <c:pt idx="5">
                  <c:v>1.8</c:v>
                </c:pt>
                <c:pt idx="6">
                  <c:v>1.9</c:v>
                </c:pt>
                <c:pt idx="7">
                  <c:v>1.8</c:v>
                </c:pt>
                <c:pt idx="8">
                  <c:v>1.8</c:v>
                </c:pt>
              </c:numCache>
            </c:numRef>
          </c:val>
          <c:smooth val="0"/>
          <c:extLst>
            <c:ext xmlns:c16="http://schemas.microsoft.com/office/drawing/2014/chart" uri="{C3380CC4-5D6E-409C-BE32-E72D297353CC}">
              <c16:uniqueId val="{00000001-CA8C-4B92-A30B-DA2F3E82AA01}"/>
            </c:ext>
          </c:extLst>
        </c:ser>
        <c:ser>
          <c:idx val="2"/>
          <c:order val="2"/>
          <c:tx>
            <c:strRef>
              <c:f>'[R&amp;D in House.csv]R&amp;D in House'!$B$17</c:f>
              <c:strCache>
                <c:ptCount val="1"/>
                <c:pt idx="0">
                  <c:v>Foreign</c:v>
                </c:pt>
              </c:strCache>
            </c:strRef>
          </c:tx>
          <c:spPr>
            <a:ln w="28575" cap="rnd">
              <a:solidFill>
                <a:schemeClr val="accent3"/>
              </a:solidFill>
              <a:prstDash val="dash"/>
              <a:round/>
            </a:ln>
            <a:effectLst/>
          </c:spPr>
          <c:marker>
            <c:symbol val="none"/>
          </c:marker>
          <c:val>
            <c:numRef>
              <c:f>'[R&amp;D in House.csv]R&amp;D in House'!$C$17:$K$17</c:f>
              <c:numCache>
                <c:formatCode>General</c:formatCode>
                <c:ptCount val="9"/>
                <c:pt idx="0">
                  <c:v>1</c:v>
                </c:pt>
                <c:pt idx="1">
                  <c:v>1.2</c:v>
                </c:pt>
                <c:pt idx="2">
                  <c:v>1.2</c:v>
                </c:pt>
                <c:pt idx="3">
                  <c:v>1.2</c:v>
                </c:pt>
                <c:pt idx="4">
                  <c:v>1.3</c:v>
                </c:pt>
                <c:pt idx="5">
                  <c:v>1.3</c:v>
                </c:pt>
                <c:pt idx="6">
                  <c:v>1.3</c:v>
                </c:pt>
                <c:pt idx="7">
                  <c:v>1.4</c:v>
                </c:pt>
                <c:pt idx="8">
                  <c:v>1.1000000000000001</c:v>
                </c:pt>
              </c:numCache>
            </c:numRef>
          </c:val>
          <c:smooth val="0"/>
          <c:extLst>
            <c:ext xmlns:c16="http://schemas.microsoft.com/office/drawing/2014/chart" uri="{C3380CC4-5D6E-409C-BE32-E72D297353CC}">
              <c16:uniqueId val="{00000002-CA8C-4B92-A30B-DA2F3E82AA01}"/>
            </c:ext>
          </c:extLst>
        </c:ser>
        <c:dLbls>
          <c:showLegendKey val="0"/>
          <c:showVal val="0"/>
          <c:showCatName val="0"/>
          <c:showSerName val="0"/>
          <c:showPercent val="0"/>
          <c:showBubbleSize val="0"/>
        </c:dLbls>
        <c:smooth val="0"/>
        <c:axId val="1125340479"/>
        <c:axId val="1125340959"/>
      </c:lineChart>
      <c:catAx>
        <c:axId val="1125340479"/>
        <c:scaling>
          <c:orientation val="minMax"/>
        </c:scaling>
        <c:delete val="0"/>
        <c:axPos val="b"/>
        <c:majorTickMark val="none"/>
        <c:minorTickMark val="none"/>
        <c:tickLblPos val="nextTo"/>
        <c:spPr>
          <a:noFill/>
          <a:ln w="9525" cap="flat" cmpd="sng" algn="ctr">
            <a:solidFill>
              <a:schemeClr val="tx1">
                <a:lumMod val="15000"/>
                <a:lumOff val="85000"/>
              </a:schemeClr>
            </a:solidFill>
            <a:round/>
          </a:ln>
          <a:effectLst/>
        </c:spPr>
        <c:txPr>
          <a:bodyPr rot="-60000000" spcFirstLastPara="1" vertOverflow="ellipsis" vert="horz" wrap="square" anchor="ctr" anchorCtr="1"/>
          <a:lstStyle/>
          <a:p>
            <a:pPr>
              <a:defRPr sz="900" b="0" i="0" u="none" strike="noStrike" kern="1200" baseline="0">
                <a:solidFill>
                  <a:schemeClr val="tx1">
                    <a:lumMod val="65000"/>
                    <a:lumOff val="35000"/>
                  </a:schemeClr>
                </a:solidFill>
                <a:latin typeface="+mn-lt"/>
                <a:ea typeface="+mn-ea"/>
                <a:cs typeface="+mn-cs"/>
              </a:defRPr>
            </a:pPr>
            <a:endParaRPr lang="en-US"/>
          </a:p>
        </c:txPr>
        <c:crossAx val="1125340959"/>
        <c:crosses val="autoZero"/>
        <c:auto val="1"/>
        <c:lblAlgn val="ctr"/>
        <c:lblOffset val="100"/>
        <c:noMultiLvlLbl val="0"/>
      </c:catAx>
      <c:valAx>
        <c:axId val="1125340959"/>
        <c:scaling>
          <c:orientation val="minMax"/>
        </c:scaling>
        <c:delete val="0"/>
        <c:axPos val="l"/>
        <c:majorGridlines>
          <c:spPr>
            <a:ln w="9525" cap="flat" cmpd="sng" algn="ctr">
              <a:solidFill>
                <a:schemeClr val="tx1">
                  <a:lumMod val="15000"/>
                  <a:lumOff val="85000"/>
                </a:schemeClr>
              </a:solidFill>
              <a:round/>
            </a:ln>
            <a:effectLst/>
          </c:spPr>
        </c:majorGridlines>
        <c:title>
          <c:tx>
            <c:rich>
              <a:bodyPr rot="-5400000" spcFirstLastPara="1" vertOverflow="ellipsis" vert="horz" wrap="square" anchor="ctr" anchorCtr="1"/>
              <a:lstStyle/>
              <a:p>
                <a:pPr>
                  <a:defRPr sz="1000" b="0" i="0" u="none" strike="noStrike" kern="1200" baseline="0">
                    <a:solidFill>
                      <a:schemeClr val="tx1">
                        <a:lumMod val="65000"/>
                        <a:lumOff val="35000"/>
                      </a:schemeClr>
                    </a:solidFill>
                    <a:latin typeface="+mn-lt"/>
                    <a:ea typeface="+mn-ea"/>
                    <a:cs typeface="+mn-cs"/>
                  </a:defRPr>
                </a:pPr>
                <a:r>
                  <a:rPr lang="en-CA"/>
                  <a:t>Per cent</a:t>
                </a:r>
              </a:p>
            </c:rich>
          </c:tx>
          <c:overlay val="0"/>
          <c:spPr>
            <a:noFill/>
            <a:ln>
              <a:noFill/>
            </a:ln>
            <a:effectLst/>
          </c:spPr>
          <c:txPr>
            <a:bodyPr rot="-5400000" spcFirstLastPara="1" vertOverflow="ellipsis" vert="horz" wrap="square" anchor="ctr" anchorCtr="1"/>
            <a:lstStyle/>
            <a:p>
              <a:pPr>
                <a:defRPr sz="1000" b="0" i="0" u="none" strike="noStrike" kern="1200" baseline="0">
                  <a:solidFill>
                    <a:schemeClr val="tx1">
                      <a:lumMod val="65000"/>
                      <a:lumOff val="35000"/>
                    </a:schemeClr>
                  </a:solidFill>
                  <a:latin typeface="+mn-lt"/>
                  <a:ea typeface="+mn-ea"/>
                  <a:cs typeface="+mn-cs"/>
                </a:defRPr>
              </a:pPr>
              <a:endParaRPr lang="en-US"/>
            </a:p>
          </c:txPr>
        </c:title>
        <c:numFmt formatCode="General" sourceLinked="1"/>
        <c:majorTickMark val="none"/>
        <c:minorTickMark val="none"/>
        <c:tickLblPos val="nextTo"/>
        <c:spPr>
          <a:noFill/>
          <a:ln>
            <a:noFill/>
          </a:ln>
          <a:effectLst/>
        </c:spPr>
        <c:txPr>
          <a:bodyPr rot="-60000000" spcFirstLastPara="1" vertOverflow="ellipsis" vert="horz" wrap="square" anchor="ctr" anchorCtr="1"/>
          <a:lstStyle/>
          <a:p>
            <a:pPr>
              <a:defRPr sz="900" b="0" i="0" u="none" strike="noStrike" kern="1200" baseline="0">
                <a:solidFill>
                  <a:schemeClr val="tx1">
                    <a:lumMod val="65000"/>
                    <a:lumOff val="35000"/>
                  </a:schemeClr>
                </a:solidFill>
                <a:latin typeface="+mn-lt"/>
                <a:ea typeface="+mn-ea"/>
                <a:cs typeface="+mn-cs"/>
              </a:defRPr>
            </a:pPr>
            <a:endParaRPr lang="en-US"/>
          </a:p>
        </c:txPr>
        <c:crossAx val="1125340479"/>
        <c:crosses val="autoZero"/>
        <c:crossBetween val="between"/>
      </c:valAx>
      <c:spPr>
        <a:noFill/>
        <a:ln>
          <a:noFill/>
        </a:ln>
        <a:effectLst/>
      </c:spPr>
    </c:plotArea>
    <c:legend>
      <c:legendPos val="b"/>
      <c:overlay val="0"/>
      <c:spPr>
        <a:noFill/>
        <a:ln>
          <a:noFill/>
        </a:ln>
        <a:effectLst/>
      </c:spPr>
      <c:txPr>
        <a:bodyPr rot="0" spcFirstLastPara="1" vertOverflow="ellipsis" vert="horz" wrap="square" anchor="ctr" anchorCtr="1"/>
        <a:lstStyle/>
        <a:p>
          <a:pPr>
            <a:defRPr sz="900" b="0" i="0" u="none" strike="noStrike" kern="1200" baseline="0">
              <a:solidFill>
                <a:schemeClr val="tx1">
                  <a:lumMod val="65000"/>
                  <a:lumOff val="35000"/>
                </a:schemeClr>
              </a:solidFill>
              <a:latin typeface="+mn-lt"/>
              <a:ea typeface="+mn-ea"/>
              <a:cs typeface="+mn-cs"/>
            </a:defRPr>
          </a:pPr>
          <a:endParaRPr lang="en-US"/>
        </a:p>
      </c:txPr>
    </c:legend>
    <c:plotVisOnly val="1"/>
    <c:dispBlanksAs val="gap"/>
    <c:extLst>
      <c:ext xmlns:c16r3="http://schemas.microsoft.com/office/drawing/2017/03/chart" uri="{56B9EC1D-385E-4148-901F-78D8002777C0}">
        <c16r3:dataDisplayOptions16>
          <c16r3:dispNaAsBlank val="1"/>
        </c16r3:dataDisplayOptions16>
      </c:ext>
    </c:extLst>
    <c:showDLblsOverMax val="0"/>
  </c:chart>
  <c:spPr>
    <a:noFill/>
    <a:ln>
      <a:noFill/>
    </a:ln>
    <a:effectLst/>
  </c:spPr>
  <c:txPr>
    <a:bodyPr/>
    <a:lstStyle/>
    <a:p>
      <a:pPr>
        <a:defRPr/>
      </a:pPr>
      <a:endParaRPr lang="en-US"/>
    </a:p>
  </c:txPr>
  <c:externalData r:id="rId3">
    <c:autoUpdate val="0"/>
  </c:externalData>
</c:chartSpace>
</file>

<file path=ppt/charts/chart13.xml><?xml version="1.0" encoding="utf-8"?>
<c:chartSpace xmlns:c="http://schemas.openxmlformats.org/drawingml/2006/chart" xmlns:a="http://schemas.openxmlformats.org/drawingml/2006/main" xmlns:r="http://schemas.openxmlformats.org/officeDocument/2006/relationships" xmlns:c16r2="http://schemas.microsoft.com/office/drawing/2015/06/chart">
  <c:date1904 val="0"/>
  <c:lang val="en-US"/>
  <c:roundedCorners val="0"/>
  <mc:AlternateContent xmlns:mc="http://schemas.openxmlformats.org/markup-compatibility/2006">
    <mc:Choice xmlns:c14="http://schemas.microsoft.com/office/drawing/2007/8/2/chart" Requires="c14">
      <c14:style val="102"/>
    </mc:Choice>
    <mc:Fallback>
      <c:style val="2"/>
    </mc:Fallback>
  </mc:AlternateContent>
  <c:chart>
    <c:autoTitleDeleted val="1"/>
    <c:plotArea>
      <c:layout/>
      <c:lineChart>
        <c:grouping val="standard"/>
        <c:varyColors val="0"/>
        <c:ser>
          <c:idx val="0"/>
          <c:order val="0"/>
          <c:tx>
            <c:strRef>
              <c:f>'[Unit labour cost.xlsx]Sheet2'!$A$27:$B$27</c:f>
              <c:strCache>
                <c:ptCount val="2"/>
                <c:pt idx="0">
                  <c:v>Unit labor costs (USD)</c:v>
                </c:pt>
                <c:pt idx="1">
                  <c:v>CA</c:v>
                </c:pt>
              </c:strCache>
            </c:strRef>
          </c:tx>
          <c:spPr>
            <a:ln w="28575" cap="rnd">
              <a:solidFill>
                <a:schemeClr val="accent1"/>
              </a:solidFill>
              <a:round/>
            </a:ln>
            <a:effectLst/>
          </c:spPr>
          <c:marker>
            <c:symbol val="none"/>
          </c:marker>
          <c:cat>
            <c:numRef>
              <c:f>'[Unit labour cost.xlsx]Sheet2'!$T$26:$AC$26</c:f>
              <c:numCache>
                <c:formatCode>General</c:formatCode>
                <c:ptCount val="10"/>
                <c:pt idx="0">
                  <c:v>2014</c:v>
                </c:pt>
                <c:pt idx="1">
                  <c:v>2015</c:v>
                </c:pt>
                <c:pt idx="2">
                  <c:v>2016</c:v>
                </c:pt>
                <c:pt idx="3">
                  <c:v>2017</c:v>
                </c:pt>
                <c:pt idx="4">
                  <c:v>2018</c:v>
                </c:pt>
                <c:pt idx="5">
                  <c:v>2019</c:v>
                </c:pt>
                <c:pt idx="6">
                  <c:v>2020</c:v>
                </c:pt>
                <c:pt idx="7">
                  <c:v>2021</c:v>
                </c:pt>
                <c:pt idx="8">
                  <c:v>2022</c:v>
                </c:pt>
                <c:pt idx="9">
                  <c:v>2023</c:v>
                </c:pt>
              </c:numCache>
            </c:numRef>
          </c:cat>
          <c:val>
            <c:numRef>
              <c:f>'[Unit labour cost.xlsx]Sheet2'!$T$27:$AC$27</c:f>
              <c:numCache>
                <c:formatCode>General</c:formatCode>
                <c:ptCount val="10"/>
                <c:pt idx="0">
                  <c:v>100</c:v>
                </c:pt>
                <c:pt idx="1">
                  <c:v>88.326848249027236</c:v>
                </c:pt>
                <c:pt idx="2">
                  <c:v>84.824902723735406</c:v>
                </c:pt>
                <c:pt idx="3">
                  <c:v>87.743190661478593</c:v>
                </c:pt>
                <c:pt idx="4">
                  <c:v>89.688715953307394</c:v>
                </c:pt>
                <c:pt idx="5">
                  <c:v>89.494163424124508</c:v>
                </c:pt>
                <c:pt idx="6">
                  <c:v>93.579766536964982</c:v>
                </c:pt>
                <c:pt idx="7">
                  <c:v>100.19455252918287</c:v>
                </c:pt>
                <c:pt idx="8">
                  <c:v>105.83657587548639</c:v>
                </c:pt>
                <c:pt idx="9">
                  <c:v>108.5603112840467</c:v>
                </c:pt>
              </c:numCache>
            </c:numRef>
          </c:val>
          <c:smooth val="0"/>
          <c:extLst>
            <c:ext xmlns:c16="http://schemas.microsoft.com/office/drawing/2014/chart" uri="{C3380CC4-5D6E-409C-BE32-E72D297353CC}">
              <c16:uniqueId val="{00000000-ADDD-405B-98CC-023E3D1C197A}"/>
            </c:ext>
          </c:extLst>
        </c:ser>
        <c:ser>
          <c:idx val="1"/>
          <c:order val="1"/>
          <c:tx>
            <c:strRef>
              <c:f>'[Unit labour cost.xlsx]Sheet2'!$A$28:$B$28</c:f>
              <c:strCache>
                <c:ptCount val="2"/>
                <c:pt idx="0">
                  <c:v>Unit labor costs (USD)</c:v>
                </c:pt>
                <c:pt idx="1">
                  <c:v>US</c:v>
                </c:pt>
              </c:strCache>
            </c:strRef>
          </c:tx>
          <c:spPr>
            <a:ln w="28575" cap="rnd">
              <a:solidFill>
                <a:schemeClr val="accent2"/>
              </a:solidFill>
              <a:round/>
            </a:ln>
            <a:effectLst/>
          </c:spPr>
          <c:marker>
            <c:symbol val="none"/>
          </c:marker>
          <c:cat>
            <c:numRef>
              <c:f>'[Unit labour cost.xlsx]Sheet2'!$T$26:$AC$26</c:f>
              <c:numCache>
                <c:formatCode>General</c:formatCode>
                <c:ptCount val="10"/>
                <c:pt idx="0">
                  <c:v>2014</c:v>
                </c:pt>
                <c:pt idx="1">
                  <c:v>2015</c:v>
                </c:pt>
                <c:pt idx="2">
                  <c:v>2016</c:v>
                </c:pt>
                <c:pt idx="3">
                  <c:v>2017</c:v>
                </c:pt>
                <c:pt idx="4">
                  <c:v>2018</c:v>
                </c:pt>
                <c:pt idx="5">
                  <c:v>2019</c:v>
                </c:pt>
                <c:pt idx="6">
                  <c:v>2020</c:v>
                </c:pt>
                <c:pt idx="7">
                  <c:v>2021</c:v>
                </c:pt>
                <c:pt idx="8">
                  <c:v>2022</c:v>
                </c:pt>
                <c:pt idx="9">
                  <c:v>2023</c:v>
                </c:pt>
              </c:numCache>
            </c:numRef>
          </c:cat>
          <c:val>
            <c:numRef>
              <c:f>'[Unit labour cost.xlsx]Sheet2'!$T$28:$AC$28</c:f>
              <c:numCache>
                <c:formatCode>General</c:formatCode>
                <c:ptCount val="10"/>
                <c:pt idx="0">
                  <c:v>99.999999999999986</c:v>
                </c:pt>
                <c:pt idx="1">
                  <c:v>104.80407618585465</c:v>
                </c:pt>
                <c:pt idx="2">
                  <c:v>105.80657968744832</c:v>
                </c:pt>
                <c:pt idx="3">
                  <c:v>110.28641381668191</c:v>
                </c:pt>
                <c:pt idx="4">
                  <c:v>112.70058341512909</c:v>
                </c:pt>
                <c:pt idx="5">
                  <c:v>118.07153176800149</c:v>
                </c:pt>
                <c:pt idx="6">
                  <c:v>125.33389211783002</c:v>
                </c:pt>
                <c:pt idx="7">
                  <c:v>126.14890871593528</c:v>
                </c:pt>
                <c:pt idx="8">
                  <c:v>132.19480992136579</c:v>
                </c:pt>
                <c:pt idx="9">
                  <c:v>139.64686290295899</c:v>
                </c:pt>
              </c:numCache>
            </c:numRef>
          </c:val>
          <c:smooth val="0"/>
          <c:extLst>
            <c:ext xmlns:c16="http://schemas.microsoft.com/office/drawing/2014/chart" uri="{C3380CC4-5D6E-409C-BE32-E72D297353CC}">
              <c16:uniqueId val="{00000001-ADDD-405B-98CC-023E3D1C197A}"/>
            </c:ext>
          </c:extLst>
        </c:ser>
        <c:dLbls>
          <c:showLegendKey val="0"/>
          <c:showVal val="0"/>
          <c:showCatName val="0"/>
          <c:showSerName val="0"/>
          <c:showPercent val="0"/>
          <c:showBubbleSize val="0"/>
        </c:dLbls>
        <c:smooth val="0"/>
        <c:axId val="1141781919"/>
        <c:axId val="1141782399"/>
      </c:lineChart>
      <c:catAx>
        <c:axId val="1141781919"/>
        <c:scaling>
          <c:orientation val="minMax"/>
        </c:scaling>
        <c:delete val="0"/>
        <c:axPos val="b"/>
        <c:numFmt formatCode="General" sourceLinked="1"/>
        <c:majorTickMark val="none"/>
        <c:minorTickMark val="none"/>
        <c:tickLblPos val="nextTo"/>
        <c:spPr>
          <a:noFill/>
          <a:ln w="9525" cap="flat" cmpd="sng" algn="ctr">
            <a:solidFill>
              <a:schemeClr val="tx1">
                <a:lumMod val="15000"/>
                <a:lumOff val="85000"/>
              </a:schemeClr>
            </a:solidFill>
            <a:round/>
          </a:ln>
          <a:effectLst/>
        </c:spPr>
        <c:txPr>
          <a:bodyPr rot="-60000000" spcFirstLastPara="1" vertOverflow="ellipsis" vert="horz" wrap="square" anchor="ctr" anchorCtr="1"/>
          <a:lstStyle/>
          <a:p>
            <a:pPr>
              <a:defRPr sz="900" b="0" i="0" u="none" strike="noStrike" kern="1200" baseline="0">
                <a:solidFill>
                  <a:schemeClr val="tx1">
                    <a:lumMod val="65000"/>
                    <a:lumOff val="35000"/>
                  </a:schemeClr>
                </a:solidFill>
                <a:latin typeface="+mn-lt"/>
                <a:ea typeface="+mn-ea"/>
                <a:cs typeface="+mn-cs"/>
              </a:defRPr>
            </a:pPr>
            <a:endParaRPr lang="en-US"/>
          </a:p>
        </c:txPr>
        <c:crossAx val="1141782399"/>
        <c:crosses val="autoZero"/>
        <c:auto val="1"/>
        <c:lblAlgn val="ctr"/>
        <c:lblOffset val="100"/>
        <c:noMultiLvlLbl val="0"/>
      </c:catAx>
      <c:valAx>
        <c:axId val="1141782399"/>
        <c:scaling>
          <c:orientation val="minMax"/>
          <c:min val="80"/>
        </c:scaling>
        <c:delete val="0"/>
        <c:axPos val="l"/>
        <c:majorGridlines>
          <c:spPr>
            <a:ln w="9525" cap="flat" cmpd="sng" algn="ctr">
              <a:solidFill>
                <a:schemeClr val="tx1">
                  <a:lumMod val="15000"/>
                  <a:lumOff val="85000"/>
                </a:schemeClr>
              </a:solidFill>
              <a:round/>
            </a:ln>
            <a:effectLst/>
          </c:spPr>
        </c:majorGridlines>
        <c:numFmt formatCode="General" sourceLinked="1"/>
        <c:majorTickMark val="none"/>
        <c:minorTickMark val="none"/>
        <c:tickLblPos val="nextTo"/>
        <c:spPr>
          <a:noFill/>
          <a:ln>
            <a:noFill/>
          </a:ln>
          <a:effectLst/>
        </c:spPr>
        <c:txPr>
          <a:bodyPr rot="-60000000" spcFirstLastPara="1" vertOverflow="ellipsis" vert="horz" wrap="square" anchor="ctr" anchorCtr="1"/>
          <a:lstStyle/>
          <a:p>
            <a:pPr>
              <a:defRPr sz="900" b="0" i="0" u="none" strike="noStrike" kern="1200" baseline="0">
                <a:solidFill>
                  <a:schemeClr val="tx1">
                    <a:lumMod val="65000"/>
                    <a:lumOff val="35000"/>
                  </a:schemeClr>
                </a:solidFill>
                <a:latin typeface="+mn-lt"/>
                <a:ea typeface="+mn-ea"/>
                <a:cs typeface="+mn-cs"/>
              </a:defRPr>
            </a:pPr>
            <a:endParaRPr lang="en-US"/>
          </a:p>
        </c:txPr>
        <c:crossAx val="1141781919"/>
        <c:crosses val="autoZero"/>
        <c:crossBetween val="between"/>
      </c:valAx>
      <c:spPr>
        <a:noFill/>
        <a:ln>
          <a:noFill/>
        </a:ln>
        <a:effectLst/>
      </c:spPr>
    </c:plotArea>
    <c:legend>
      <c:legendPos val="b"/>
      <c:overlay val="0"/>
      <c:spPr>
        <a:noFill/>
        <a:ln>
          <a:noFill/>
        </a:ln>
        <a:effectLst/>
      </c:spPr>
      <c:txPr>
        <a:bodyPr rot="0" spcFirstLastPara="1" vertOverflow="ellipsis" vert="horz" wrap="square" anchor="ctr" anchorCtr="1"/>
        <a:lstStyle/>
        <a:p>
          <a:pPr>
            <a:defRPr sz="900" b="0" i="0" u="none" strike="noStrike" kern="1200" baseline="0">
              <a:solidFill>
                <a:schemeClr val="tx1">
                  <a:lumMod val="65000"/>
                  <a:lumOff val="35000"/>
                </a:schemeClr>
              </a:solidFill>
              <a:latin typeface="+mn-lt"/>
              <a:ea typeface="+mn-ea"/>
              <a:cs typeface="+mn-cs"/>
            </a:defRPr>
          </a:pPr>
          <a:endParaRPr lang="en-US"/>
        </a:p>
      </c:txPr>
    </c:legend>
    <c:plotVisOnly val="1"/>
    <c:dispBlanksAs val="gap"/>
    <c:extLst>
      <c:ext xmlns:c16r3="http://schemas.microsoft.com/office/drawing/2017/03/chart" uri="{56B9EC1D-385E-4148-901F-78D8002777C0}">
        <c16r3:dataDisplayOptions16>
          <c16r3:dispNaAsBlank val="1"/>
        </c16r3:dataDisplayOptions16>
      </c:ext>
    </c:extLst>
    <c:showDLblsOverMax val="0"/>
  </c:chart>
  <c:spPr>
    <a:noFill/>
    <a:ln>
      <a:noFill/>
    </a:ln>
    <a:effectLst/>
  </c:spPr>
  <c:txPr>
    <a:bodyPr/>
    <a:lstStyle/>
    <a:p>
      <a:pPr>
        <a:defRPr/>
      </a:pPr>
      <a:endParaRPr lang="en-US"/>
    </a:p>
  </c:txPr>
  <c:externalData r:id="rId3">
    <c:autoUpdate val="0"/>
  </c:externalData>
</c:chartSpace>
</file>

<file path=ppt/charts/colors1.xml><?xml version="1.0" encoding="utf-8"?>
<cs:colorStyle xmlns:cs="http://schemas.microsoft.com/office/drawing/2012/chartStyle" xmlns:a="http://schemas.openxmlformats.org/drawingml/2006/main" meth="cycle" id="10">
  <a:schemeClr val="accent1"/>
  <a:schemeClr val="accent2"/>
  <a:schemeClr val="accent3"/>
  <a:schemeClr val="accent4"/>
  <a:schemeClr val="accent5"/>
  <a:schemeClr val="accent6"/>
  <cs:variation/>
  <cs:variation>
    <a:lumMod val="60000"/>
  </cs:variation>
  <cs:variation>
    <a:lumMod val="80000"/>
    <a:lumOff val="20000"/>
  </cs:variation>
  <cs:variation>
    <a:lumMod val="80000"/>
  </cs:variation>
  <cs:variation>
    <a:lumMod val="60000"/>
    <a:lumOff val="40000"/>
  </cs:variation>
  <cs:variation>
    <a:lumMod val="50000"/>
  </cs:variation>
  <cs:variation>
    <a:lumMod val="70000"/>
    <a:lumOff val="30000"/>
  </cs:variation>
  <cs:variation>
    <a:lumMod val="70000"/>
  </cs:variation>
  <cs:variation>
    <a:lumMod val="50000"/>
    <a:lumOff val="50000"/>
  </cs:variation>
</cs:colorStyle>
</file>

<file path=ppt/charts/colors2.xml><?xml version="1.0" encoding="utf-8"?>
<cs:colorStyle xmlns:cs="http://schemas.microsoft.com/office/drawing/2012/chartStyle" xmlns:a="http://schemas.openxmlformats.org/drawingml/2006/main" meth="cycle" id="10">
  <a:schemeClr val="accent1"/>
  <a:schemeClr val="accent2"/>
  <a:schemeClr val="accent3"/>
  <a:schemeClr val="accent4"/>
  <a:schemeClr val="accent5"/>
  <a:schemeClr val="accent6"/>
  <cs:variation/>
  <cs:variation>
    <a:lumMod val="60000"/>
  </cs:variation>
  <cs:variation>
    <a:lumMod val="80000"/>
    <a:lumOff val="20000"/>
  </cs:variation>
  <cs:variation>
    <a:lumMod val="80000"/>
  </cs:variation>
  <cs:variation>
    <a:lumMod val="60000"/>
    <a:lumOff val="40000"/>
  </cs:variation>
  <cs:variation>
    <a:lumMod val="50000"/>
  </cs:variation>
  <cs:variation>
    <a:lumMod val="70000"/>
    <a:lumOff val="30000"/>
  </cs:variation>
  <cs:variation>
    <a:lumMod val="70000"/>
  </cs:variation>
  <cs:variation>
    <a:lumMod val="50000"/>
    <a:lumOff val="50000"/>
  </cs:variation>
</cs:colorStyle>
</file>

<file path=ppt/charts/colors3.xml><?xml version="1.0" encoding="utf-8"?>
<cs:colorStyle xmlns:cs="http://schemas.microsoft.com/office/drawing/2012/chartStyle" xmlns:a="http://schemas.openxmlformats.org/drawingml/2006/main" meth="cycle" id="10">
  <a:schemeClr val="accent1"/>
  <a:schemeClr val="accent2"/>
  <a:schemeClr val="accent3"/>
  <a:schemeClr val="accent4"/>
  <a:schemeClr val="accent5"/>
  <a:schemeClr val="accent6"/>
  <cs:variation/>
  <cs:variation>
    <a:lumMod val="60000"/>
  </cs:variation>
  <cs:variation>
    <a:lumMod val="80000"/>
    <a:lumOff val="20000"/>
  </cs:variation>
  <cs:variation>
    <a:lumMod val="80000"/>
  </cs:variation>
  <cs:variation>
    <a:lumMod val="60000"/>
    <a:lumOff val="40000"/>
  </cs:variation>
  <cs:variation>
    <a:lumMod val="50000"/>
  </cs:variation>
  <cs:variation>
    <a:lumMod val="70000"/>
    <a:lumOff val="30000"/>
  </cs:variation>
  <cs:variation>
    <a:lumMod val="70000"/>
  </cs:variation>
  <cs:variation>
    <a:lumMod val="50000"/>
    <a:lumOff val="50000"/>
  </cs:variation>
</cs:colorStyle>
</file>

<file path=ppt/charts/colors4.xml><?xml version="1.0" encoding="utf-8"?>
<cs:colorStyle xmlns:cs="http://schemas.microsoft.com/office/drawing/2012/chartStyle" xmlns:a="http://schemas.openxmlformats.org/drawingml/2006/main" meth="cycle" id="10">
  <a:schemeClr val="accent1"/>
  <a:schemeClr val="accent2"/>
  <a:schemeClr val="accent3"/>
  <a:schemeClr val="accent4"/>
  <a:schemeClr val="accent5"/>
  <a:schemeClr val="accent6"/>
  <cs:variation/>
  <cs:variation>
    <a:lumMod val="60000"/>
  </cs:variation>
  <cs:variation>
    <a:lumMod val="80000"/>
    <a:lumOff val="20000"/>
  </cs:variation>
  <cs:variation>
    <a:lumMod val="80000"/>
  </cs:variation>
  <cs:variation>
    <a:lumMod val="60000"/>
    <a:lumOff val="40000"/>
  </cs:variation>
  <cs:variation>
    <a:lumMod val="50000"/>
  </cs:variation>
  <cs:variation>
    <a:lumMod val="70000"/>
    <a:lumOff val="30000"/>
  </cs:variation>
  <cs:variation>
    <a:lumMod val="70000"/>
  </cs:variation>
  <cs:variation>
    <a:lumMod val="50000"/>
    <a:lumOff val="50000"/>
  </cs:variation>
</cs:colorStyle>
</file>

<file path=ppt/charts/colors5.xml><?xml version="1.0" encoding="utf-8"?>
<cs:colorStyle xmlns:cs="http://schemas.microsoft.com/office/drawing/2012/chartStyle" xmlns:a="http://schemas.openxmlformats.org/drawingml/2006/main" meth="cycle" id="10">
  <a:schemeClr val="accent1"/>
  <a:schemeClr val="accent2"/>
  <a:schemeClr val="accent3"/>
  <a:schemeClr val="accent4"/>
  <a:schemeClr val="accent5"/>
  <a:schemeClr val="accent6"/>
  <cs:variation/>
  <cs:variation>
    <a:lumMod val="60000"/>
  </cs:variation>
  <cs:variation>
    <a:lumMod val="80000"/>
    <a:lumOff val="20000"/>
  </cs:variation>
  <cs:variation>
    <a:lumMod val="80000"/>
  </cs:variation>
  <cs:variation>
    <a:lumMod val="60000"/>
    <a:lumOff val="40000"/>
  </cs:variation>
  <cs:variation>
    <a:lumMod val="50000"/>
  </cs:variation>
  <cs:variation>
    <a:lumMod val="70000"/>
    <a:lumOff val="30000"/>
  </cs:variation>
  <cs:variation>
    <a:lumMod val="70000"/>
  </cs:variation>
  <cs:variation>
    <a:lumMod val="50000"/>
    <a:lumOff val="50000"/>
  </cs:variation>
</cs:colorStyle>
</file>

<file path=ppt/charts/colors6.xml><?xml version="1.0" encoding="utf-8"?>
<cs:colorStyle xmlns:cs="http://schemas.microsoft.com/office/drawing/2012/chartStyle" xmlns:a="http://schemas.openxmlformats.org/drawingml/2006/main" meth="cycle" id="10">
  <a:schemeClr val="accent1"/>
  <a:schemeClr val="accent2"/>
  <a:schemeClr val="accent3"/>
  <a:schemeClr val="accent4"/>
  <a:schemeClr val="accent5"/>
  <a:schemeClr val="accent6"/>
  <cs:variation/>
  <cs:variation>
    <a:lumMod val="60000"/>
  </cs:variation>
  <cs:variation>
    <a:lumMod val="80000"/>
    <a:lumOff val="20000"/>
  </cs:variation>
  <cs:variation>
    <a:lumMod val="80000"/>
  </cs:variation>
  <cs:variation>
    <a:lumMod val="60000"/>
    <a:lumOff val="40000"/>
  </cs:variation>
  <cs:variation>
    <a:lumMod val="50000"/>
  </cs:variation>
  <cs:variation>
    <a:lumMod val="70000"/>
    <a:lumOff val="30000"/>
  </cs:variation>
  <cs:variation>
    <a:lumMod val="70000"/>
  </cs:variation>
  <cs:variation>
    <a:lumMod val="50000"/>
    <a:lumOff val="50000"/>
  </cs:variation>
</cs:colorStyle>
</file>

<file path=ppt/charts/colors7.xml><?xml version="1.0" encoding="utf-8"?>
<cs:colorStyle xmlns:cs="http://schemas.microsoft.com/office/drawing/2012/chartStyle" xmlns:a="http://schemas.openxmlformats.org/drawingml/2006/main" meth="cycle" id="10">
  <a:schemeClr val="accent1"/>
  <a:schemeClr val="accent2"/>
  <a:schemeClr val="accent3"/>
  <a:schemeClr val="accent4"/>
  <a:schemeClr val="accent5"/>
  <a:schemeClr val="accent6"/>
  <cs:variation/>
  <cs:variation>
    <a:lumMod val="60000"/>
  </cs:variation>
  <cs:variation>
    <a:lumMod val="80000"/>
    <a:lumOff val="20000"/>
  </cs:variation>
  <cs:variation>
    <a:lumMod val="80000"/>
  </cs:variation>
  <cs:variation>
    <a:lumMod val="60000"/>
    <a:lumOff val="40000"/>
  </cs:variation>
  <cs:variation>
    <a:lumMod val="50000"/>
  </cs:variation>
  <cs:variation>
    <a:lumMod val="70000"/>
    <a:lumOff val="30000"/>
  </cs:variation>
  <cs:variation>
    <a:lumMod val="70000"/>
  </cs:variation>
  <cs:variation>
    <a:lumMod val="50000"/>
    <a:lumOff val="50000"/>
  </cs:variation>
</cs:colorStyle>
</file>

<file path=ppt/charts/colors8.xml><?xml version="1.0" encoding="utf-8"?>
<cs:colorStyle xmlns:cs="http://schemas.microsoft.com/office/drawing/2012/chartStyle" xmlns:a="http://schemas.openxmlformats.org/drawingml/2006/main" meth="cycle" id="10">
  <a:schemeClr val="accent1"/>
  <a:schemeClr val="accent2"/>
  <a:schemeClr val="accent3"/>
  <a:schemeClr val="accent4"/>
  <a:schemeClr val="accent5"/>
  <a:schemeClr val="accent6"/>
  <cs:variation/>
  <cs:variation>
    <a:lumMod val="60000"/>
  </cs:variation>
  <cs:variation>
    <a:lumMod val="80000"/>
    <a:lumOff val="20000"/>
  </cs:variation>
  <cs:variation>
    <a:lumMod val="80000"/>
  </cs:variation>
  <cs:variation>
    <a:lumMod val="60000"/>
    <a:lumOff val="40000"/>
  </cs:variation>
  <cs:variation>
    <a:lumMod val="50000"/>
  </cs:variation>
  <cs:variation>
    <a:lumMod val="70000"/>
    <a:lumOff val="30000"/>
  </cs:variation>
  <cs:variation>
    <a:lumMod val="70000"/>
  </cs:variation>
  <cs:variation>
    <a:lumMod val="50000"/>
    <a:lumOff val="50000"/>
  </cs:variation>
</cs:colorStyle>
</file>

<file path=ppt/charts/colors9.xml><?xml version="1.0" encoding="utf-8"?>
<cs:colorStyle xmlns:cs="http://schemas.microsoft.com/office/drawing/2012/chartStyle" xmlns:a="http://schemas.openxmlformats.org/drawingml/2006/main" meth="cycle" id="10">
  <a:schemeClr val="accent1"/>
  <a:schemeClr val="accent2"/>
  <a:schemeClr val="accent3"/>
  <a:schemeClr val="accent4"/>
  <a:schemeClr val="accent5"/>
  <a:schemeClr val="accent6"/>
  <cs:variation/>
  <cs:variation>
    <a:lumMod val="60000"/>
  </cs:variation>
  <cs:variation>
    <a:lumMod val="80000"/>
    <a:lumOff val="20000"/>
  </cs:variation>
  <cs:variation>
    <a:lumMod val="80000"/>
  </cs:variation>
  <cs:variation>
    <a:lumMod val="60000"/>
    <a:lumOff val="40000"/>
  </cs:variation>
  <cs:variation>
    <a:lumMod val="50000"/>
  </cs:variation>
  <cs:variation>
    <a:lumMod val="70000"/>
    <a:lumOff val="30000"/>
  </cs:variation>
  <cs:variation>
    <a:lumMod val="70000"/>
  </cs:variation>
  <cs:variation>
    <a:lumMod val="50000"/>
    <a:lumOff val="50000"/>
  </cs:variation>
</cs:colorStyle>
</file>

<file path=ppt/charts/colors10.xml><?xml version="1.0" encoding="utf-8"?>
<cs:colorStyle xmlns:cs="http://schemas.microsoft.com/office/drawing/2012/chartStyle" xmlns:a="http://schemas.openxmlformats.org/drawingml/2006/main" meth="cycle" id="10">
  <a:schemeClr val="accent1"/>
  <a:schemeClr val="accent2"/>
  <a:schemeClr val="accent3"/>
  <a:schemeClr val="accent4"/>
  <a:schemeClr val="accent5"/>
  <a:schemeClr val="accent6"/>
  <cs:variation/>
  <cs:variation>
    <a:lumMod val="60000"/>
  </cs:variation>
  <cs:variation>
    <a:lumMod val="80000"/>
    <a:lumOff val="20000"/>
  </cs:variation>
  <cs:variation>
    <a:lumMod val="80000"/>
  </cs:variation>
  <cs:variation>
    <a:lumMod val="60000"/>
    <a:lumOff val="40000"/>
  </cs:variation>
  <cs:variation>
    <a:lumMod val="50000"/>
  </cs:variation>
  <cs:variation>
    <a:lumMod val="70000"/>
    <a:lumOff val="30000"/>
  </cs:variation>
  <cs:variation>
    <a:lumMod val="70000"/>
  </cs:variation>
  <cs:variation>
    <a:lumMod val="50000"/>
    <a:lumOff val="50000"/>
  </cs:variation>
</cs:colorStyle>
</file>

<file path=ppt/charts/colors11.xml><?xml version="1.0" encoding="utf-8"?>
<cs:colorStyle xmlns:cs="http://schemas.microsoft.com/office/drawing/2012/chartStyle" xmlns:a="http://schemas.openxmlformats.org/drawingml/2006/main" meth="cycle" id="10">
  <a:schemeClr val="accent1"/>
  <a:schemeClr val="accent2"/>
  <a:schemeClr val="accent3"/>
  <a:schemeClr val="accent4"/>
  <a:schemeClr val="accent5"/>
  <a:schemeClr val="accent6"/>
  <cs:variation/>
  <cs:variation>
    <a:lumMod val="60000"/>
  </cs:variation>
  <cs:variation>
    <a:lumMod val="80000"/>
    <a:lumOff val="20000"/>
  </cs:variation>
  <cs:variation>
    <a:lumMod val="80000"/>
  </cs:variation>
  <cs:variation>
    <a:lumMod val="60000"/>
    <a:lumOff val="40000"/>
  </cs:variation>
  <cs:variation>
    <a:lumMod val="50000"/>
  </cs:variation>
  <cs:variation>
    <a:lumMod val="70000"/>
    <a:lumOff val="30000"/>
  </cs:variation>
  <cs:variation>
    <a:lumMod val="70000"/>
  </cs:variation>
  <cs:variation>
    <a:lumMod val="50000"/>
    <a:lumOff val="50000"/>
  </cs:variation>
</cs:colorStyle>
</file>

<file path=ppt/charts/colors12.xml><?xml version="1.0" encoding="utf-8"?>
<cs:colorStyle xmlns:cs="http://schemas.microsoft.com/office/drawing/2012/chartStyle" xmlns:a="http://schemas.openxmlformats.org/drawingml/2006/main" meth="cycle" id="10">
  <a:schemeClr val="accent1"/>
  <a:schemeClr val="accent2"/>
  <a:schemeClr val="accent3"/>
  <a:schemeClr val="accent4"/>
  <a:schemeClr val="accent5"/>
  <a:schemeClr val="accent6"/>
  <cs:variation/>
  <cs:variation>
    <a:lumMod val="60000"/>
  </cs:variation>
  <cs:variation>
    <a:lumMod val="80000"/>
    <a:lumOff val="20000"/>
  </cs:variation>
  <cs:variation>
    <a:lumMod val="80000"/>
  </cs:variation>
  <cs:variation>
    <a:lumMod val="60000"/>
    <a:lumOff val="40000"/>
  </cs:variation>
  <cs:variation>
    <a:lumMod val="50000"/>
  </cs:variation>
  <cs:variation>
    <a:lumMod val="70000"/>
    <a:lumOff val="30000"/>
  </cs:variation>
  <cs:variation>
    <a:lumMod val="70000"/>
  </cs:variation>
  <cs:variation>
    <a:lumMod val="50000"/>
    <a:lumOff val="50000"/>
  </cs:variation>
</cs:colorStyle>
</file>

<file path=ppt/charts/colors13.xml><?xml version="1.0" encoding="utf-8"?>
<cs:colorStyle xmlns:cs="http://schemas.microsoft.com/office/drawing/2012/chartStyle" xmlns:a="http://schemas.openxmlformats.org/drawingml/2006/main" meth="cycle" id="10">
  <a:schemeClr val="accent1"/>
  <a:schemeClr val="accent2"/>
  <a:schemeClr val="accent3"/>
  <a:schemeClr val="accent4"/>
  <a:schemeClr val="accent5"/>
  <a:schemeClr val="accent6"/>
  <cs:variation/>
  <cs:variation>
    <a:lumMod val="60000"/>
  </cs:variation>
  <cs:variation>
    <a:lumMod val="80000"/>
    <a:lumOff val="20000"/>
  </cs:variation>
  <cs:variation>
    <a:lumMod val="80000"/>
  </cs:variation>
  <cs:variation>
    <a:lumMod val="60000"/>
    <a:lumOff val="40000"/>
  </cs:variation>
  <cs:variation>
    <a:lumMod val="50000"/>
  </cs:variation>
  <cs:variation>
    <a:lumMod val="70000"/>
    <a:lumOff val="30000"/>
  </cs:variation>
  <cs:variation>
    <a:lumMod val="70000"/>
  </cs:variation>
  <cs:variation>
    <a:lumMod val="50000"/>
    <a:lumOff val="50000"/>
  </cs:variation>
</cs:colorStyle>
</file>

<file path=ppt/charts/style1.xml><?xml version="1.0" encoding="utf-8"?>
<cs:chartStyle xmlns:cs="http://schemas.microsoft.com/office/drawing/2012/chartStyle" xmlns:a="http://schemas.openxmlformats.org/drawingml/2006/main" id="227">
  <cs:axisTitle>
    <cs:lnRef idx="0"/>
    <cs:fillRef idx="0"/>
    <cs:effectRef idx="0"/>
    <cs:fontRef idx="minor">
      <a:schemeClr val="tx1">
        <a:lumMod val="65000"/>
        <a:lumOff val="35000"/>
      </a:schemeClr>
    </cs:fontRef>
    <cs:defRPr sz="1000" kern="1200"/>
  </cs:axisTitle>
  <cs:categoryAxis>
    <cs:lnRef idx="0"/>
    <cs:fillRef idx="0"/>
    <cs:effectRef idx="0"/>
    <cs:fontRef idx="minor">
      <a:schemeClr val="tx1">
        <a:lumMod val="65000"/>
        <a:lumOff val="35000"/>
      </a:schemeClr>
    </cs:fontRef>
    <cs:spPr>
      <a:ln w="9525" cap="flat" cmpd="sng" algn="ctr">
        <a:solidFill>
          <a:schemeClr val="tx1">
            <a:lumMod val="15000"/>
            <a:lumOff val="85000"/>
          </a:schemeClr>
        </a:solidFill>
        <a:round/>
      </a:ln>
    </cs:spPr>
    <cs:defRPr sz="900" kern="1200"/>
  </cs:categoryAxis>
  <cs:chartArea mods="allowNoFillOverride allowNoLineOverride">
    <cs:lnRef idx="0"/>
    <cs:fillRef idx="0"/>
    <cs:effectRef idx="0"/>
    <cs:fontRef idx="minor">
      <a:schemeClr val="tx1"/>
    </cs:fontRef>
    <cs:spPr>
      <a:solidFill>
        <a:schemeClr val="bg1"/>
      </a:solidFill>
      <a:ln w="9525" cap="flat" cmpd="sng" algn="ctr">
        <a:solidFill>
          <a:schemeClr val="tx1">
            <a:lumMod val="15000"/>
            <a:lumOff val="85000"/>
          </a:schemeClr>
        </a:solidFill>
        <a:round/>
      </a:ln>
    </cs:spPr>
    <cs:defRPr sz="1000" kern="1200"/>
  </cs:chartArea>
  <cs:dataLabel>
    <cs:lnRef idx="0"/>
    <cs:fillRef idx="0"/>
    <cs:effectRef idx="0"/>
    <cs:fontRef idx="minor">
      <a:schemeClr val="tx1">
        <a:lumMod val="75000"/>
        <a:lumOff val="25000"/>
      </a:schemeClr>
    </cs:fontRef>
    <cs:defRPr sz="900" kern="1200"/>
  </cs:dataLabel>
  <cs:dataLabelCallout>
    <cs:lnRef idx="0"/>
    <cs:fillRef idx="0"/>
    <cs:effectRef idx="0"/>
    <cs:fontRef idx="minor">
      <a:schemeClr val="dk1">
        <a:lumMod val="65000"/>
        <a:lumOff val="35000"/>
      </a:schemeClr>
    </cs:fontRef>
    <cs:spPr>
      <a:solidFill>
        <a:schemeClr val="lt1"/>
      </a:solidFill>
      <a:ln>
        <a:solidFill>
          <a:schemeClr val="dk1">
            <a:lumMod val="25000"/>
            <a:lumOff val="75000"/>
          </a:schemeClr>
        </a:solidFill>
      </a:ln>
    </cs:spPr>
    <cs:defRPr sz="900" kern="1200"/>
    <cs:bodyPr rot="0" spcFirstLastPara="1" vertOverflow="clip" horzOverflow="clip" vert="horz" wrap="square" lIns="36576" tIns="18288" rIns="36576" bIns="18288" anchor="ctr" anchorCtr="1">
      <a:spAutoFit/>
    </cs:bodyPr>
  </cs:dataLabelCallout>
  <cs:dataPoint>
    <cs:lnRef idx="0"/>
    <cs:fillRef idx="1">
      <cs:styleClr val="auto"/>
    </cs:fillRef>
    <cs:effectRef idx="0"/>
    <cs:fontRef idx="minor">
      <a:schemeClr val="tx1"/>
    </cs:fontRef>
    <cs:spPr>
      <a:solidFill>
        <a:schemeClr val="phClr"/>
      </a:solidFill>
    </cs:spPr>
  </cs:dataPoint>
  <cs:dataPoint3D>
    <cs:lnRef idx="0"/>
    <cs:fillRef idx="1">
      <cs:styleClr val="auto"/>
    </cs:fillRef>
    <cs:effectRef idx="0"/>
    <cs:fontRef idx="minor">
      <a:schemeClr val="tx1"/>
    </cs:fontRef>
    <cs:spPr>
      <a:solidFill>
        <a:schemeClr val="phClr"/>
      </a:solidFill>
    </cs:spPr>
  </cs:dataPoint3D>
  <cs:dataPointLine>
    <cs:lnRef idx="0">
      <cs:styleClr val="auto"/>
    </cs:lnRef>
    <cs:fillRef idx="1"/>
    <cs:effectRef idx="0"/>
    <cs:fontRef idx="minor">
      <a:schemeClr val="tx1"/>
    </cs:fontRef>
    <cs:spPr>
      <a:ln w="28575" cap="rnd">
        <a:solidFill>
          <a:schemeClr val="phClr"/>
        </a:solidFill>
        <a:round/>
      </a:ln>
    </cs:spPr>
  </cs:dataPointLine>
  <cs:dataPointMarker>
    <cs:lnRef idx="0">
      <cs:styleClr val="auto"/>
    </cs:lnRef>
    <cs:fillRef idx="1">
      <cs:styleClr val="auto"/>
    </cs:fillRef>
    <cs:effectRef idx="0"/>
    <cs:fontRef idx="minor">
      <a:schemeClr val="tx1"/>
    </cs:fontRef>
    <cs:spPr>
      <a:solidFill>
        <a:schemeClr val="phClr"/>
      </a:solidFill>
      <a:ln w="9525">
        <a:solidFill>
          <a:schemeClr val="phClr"/>
        </a:solidFill>
      </a:ln>
    </cs:spPr>
  </cs:dataPointMarker>
  <cs:dataPointMarkerLayout symbol="circle" size="5"/>
  <cs:dataPointWireframe>
    <cs:lnRef idx="0">
      <cs:styleClr val="auto"/>
    </cs:lnRef>
    <cs:fillRef idx="1"/>
    <cs:effectRef idx="0"/>
    <cs:fontRef idx="minor">
      <a:schemeClr val="tx1"/>
    </cs:fontRef>
    <cs:spPr>
      <a:ln w="9525" cap="rnd">
        <a:solidFill>
          <a:schemeClr val="phClr"/>
        </a:solidFill>
        <a:round/>
      </a:ln>
    </cs:spPr>
  </cs:dataPointWireframe>
  <cs:dataTable>
    <cs:lnRef idx="0"/>
    <cs:fillRef idx="0"/>
    <cs:effectRef idx="0"/>
    <cs:fontRef idx="minor">
      <a:schemeClr val="tx1">
        <a:lumMod val="65000"/>
        <a:lumOff val="35000"/>
      </a:schemeClr>
    </cs:fontRef>
    <cs:spPr>
      <a:noFill/>
      <a:ln w="9525" cap="flat" cmpd="sng" algn="ctr">
        <a:solidFill>
          <a:schemeClr val="tx1">
            <a:lumMod val="15000"/>
            <a:lumOff val="85000"/>
          </a:schemeClr>
        </a:solidFill>
        <a:round/>
      </a:ln>
    </cs:spPr>
    <cs:defRPr sz="900" kern="1200"/>
  </cs:dataTable>
  <cs:downBar>
    <cs:lnRef idx="0"/>
    <cs:fillRef idx="0"/>
    <cs:effectRef idx="0"/>
    <cs:fontRef idx="minor">
      <a:schemeClr val="dk1"/>
    </cs:fontRef>
    <cs:spPr>
      <a:solidFill>
        <a:schemeClr val="dk1">
          <a:lumMod val="65000"/>
          <a:lumOff val="35000"/>
        </a:schemeClr>
      </a:solidFill>
      <a:ln w="9525">
        <a:solidFill>
          <a:schemeClr val="tx1">
            <a:lumMod val="65000"/>
            <a:lumOff val="35000"/>
          </a:schemeClr>
        </a:solidFill>
      </a:ln>
    </cs:spPr>
  </cs:downBar>
  <cs:dropLine>
    <cs:lnRef idx="0"/>
    <cs:fillRef idx="0"/>
    <cs:effectRef idx="0"/>
    <cs:fontRef idx="minor">
      <a:schemeClr val="tx1"/>
    </cs:fontRef>
    <cs:spPr>
      <a:ln w="9525" cap="flat" cmpd="sng" algn="ctr">
        <a:solidFill>
          <a:schemeClr val="tx1">
            <a:lumMod val="35000"/>
            <a:lumOff val="65000"/>
          </a:schemeClr>
        </a:solidFill>
        <a:round/>
      </a:ln>
    </cs:spPr>
  </cs:dropLine>
  <cs:errorBar>
    <cs:lnRef idx="0"/>
    <cs:fillRef idx="0"/>
    <cs:effectRef idx="0"/>
    <cs:fontRef idx="minor">
      <a:schemeClr val="tx1"/>
    </cs:fontRef>
    <cs:spPr>
      <a:ln w="9525" cap="flat" cmpd="sng" algn="ctr">
        <a:solidFill>
          <a:schemeClr val="tx1">
            <a:lumMod val="65000"/>
            <a:lumOff val="35000"/>
          </a:schemeClr>
        </a:solidFill>
        <a:round/>
      </a:ln>
    </cs:spPr>
  </cs:errorBar>
  <cs:floor>
    <cs:lnRef idx="0"/>
    <cs:fillRef idx="0"/>
    <cs:effectRef idx="0"/>
    <cs:fontRef idx="minor">
      <a:schemeClr val="tx1"/>
    </cs:fontRef>
    <cs:spPr>
      <a:noFill/>
      <a:ln>
        <a:noFill/>
      </a:ln>
    </cs:spPr>
  </cs:floor>
  <cs:gridlineMajor>
    <cs:lnRef idx="0"/>
    <cs:fillRef idx="0"/>
    <cs:effectRef idx="0"/>
    <cs:fontRef idx="minor">
      <a:schemeClr val="tx1"/>
    </cs:fontRef>
    <cs:spPr>
      <a:ln w="9525" cap="flat" cmpd="sng" algn="ctr">
        <a:solidFill>
          <a:schemeClr val="tx1">
            <a:lumMod val="15000"/>
            <a:lumOff val="85000"/>
          </a:schemeClr>
        </a:solidFill>
        <a:round/>
      </a:ln>
    </cs:spPr>
  </cs:gridlineMajor>
  <cs:gridlineMinor>
    <cs:lnRef idx="0"/>
    <cs:fillRef idx="0"/>
    <cs:effectRef idx="0"/>
    <cs:fontRef idx="minor">
      <a:schemeClr val="tx1"/>
    </cs:fontRef>
    <cs:spPr>
      <a:ln w="9525" cap="flat" cmpd="sng" algn="ctr">
        <a:solidFill>
          <a:schemeClr val="tx1">
            <a:lumMod val="5000"/>
            <a:lumOff val="95000"/>
          </a:schemeClr>
        </a:solidFill>
        <a:round/>
      </a:ln>
    </cs:spPr>
  </cs:gridlineMinor>
  <cs:hiLoLine>
    <cs:lnRef idx="0"/>
    <cs:fillRef idx="0"/>
    <cs:effectRef idx="0"/>
    <cs:fontRef idx="minor">
      <a:schemeClr val="tx1"/>
    </cs:fontRef>
    <cs:spPr>
      <a:ln w="9525" cap="flat" cmpd="sng" algn="ctr">
        <a:solidFill>
          <a:schemeClr val="tx1">
            <a:lumMod val="75000"/>
            <a:lumOff val="25000"/>
          </a:schemeClr>
        </a:solidFill>
        <a:round/>
      </a:ln>
    </cs:spPr>
  </cs:hiLoLine>
  <cs:leaderLine>
    <cs:lnRef idx="0"/>
    <cs:fillRef idx="0"/>
    <cs:effectRef idx="0"/>
    <cs:fontRef idx="minor">
      <a:schemeClr val="tx1"/>
    </cs:fontRef>
    <cs:spPr>
      <a:ln w="9525" cap="flat" cmpd="sng" algn="ctr">
        <a:solidFill>
          <a:schemeClr val="tx1">
            <a:lumMod val="35000"/>
            <a:lumOff val="65000"/>
          </a:schemeClr>
        </a:solidFill>
        <a:round/>
      </a:ln>
    </cs:spPr>
  </cs:leaderLine>
  <cs:legend>
    <cs:lnRef idx="0"/>
    <cs:fillRef idx="0"/>
    <cs:effectRef idx="0"/>
    <cs:fontRef idx="minor">
      <a:schemeClr val="tx1">
        <a:lumMod val="65000"/>
        <a:lumOff val="35000"/>
      </a:schemeClr>
    </cs:fontRef>
    <cs:defRPr sz="900" kern="1200"/>
  </cs:legend>
  <cs:plotArea mods="allowNoFillOverride allowNoLineOverride">
    <cs:lnRef idx="0"/>
    <cs:fillRef idx="0"/>
    <cs:effectRef idx="0"/>
    <cs:fontRef idx="minor">
      <a:schemeClr val="tx1"/>
    </cs:fontRef>
  </cs:plotArea>
  <cs:plotArea3D mods="allowNoFillOverride allowNoLineOverride">
    <cs:lnRef idx="0"/>
    <cs:fillRef idx="0"/>
    <cs:effectRef idx="0"/>
    <cs:fontRef idx="minor">
      <a:schemeClr val="tx1"/>
    </cs:fontRef>
  </cs:plotArea3D>
  <cs:seriesAxis>
    <cs:lnRef idx="0"/>
    <cs:fillRef idx="0"/>
    <cs:effectRef idx="0"/>
    <cs:fontRef idx="minor">
      <a:schemeClr val="tx1">
        <a:lumMod val="65000"/>
        <a:lumOff val="35000"/>
      </a:schemeClr>
    </cs:fontRef>
    <cs:defRPr sz="900" kern="1200"/>
  </cs:seriesAxis>
  <cs:seriesLine>
    <cs:lnRef idx="0"/>
    <cs:fillRef idx="0"/>
    <cs:effectRef idx="0"/>
    <cs:fontRef idx="minor">
      <a:schemeClr val="tx1"/>
    </cs:fontRef>
    <cs:spPr>
      <a:ln w="9525" cap="flat" cmpd="sng" algn="ctr">
        <a:solidFill>
          <a:schemeClr val="tx1">
            <a:lumMod val="35000"/>
            <a:lumOff val="65000"/>
          </a:schemeClr>
        </a:solidFill>
        <a:round/>
      </a:ln>
    </cs:spPr>
  </cs:seriesLine>
  <cs:title>
    <cs:lnRef idx="0"/>
    <cs:fillRef idx="0"/>
    <cs:effectRef idx="0"/>
    <cs:fontRef idx="minor">
      <a:schemeClr val="tx1">
        <a:lumMod val="65000"/>
        <a:lumOff val="35000"/>
      </a:schemeClr>
    </cs:fontRef>
    <cs:defRPr sz="1400" b="0" kern="1200" spc="0" baseline="0"/>
  </cs:title>
  <cs:trendline>
    <cs:lnRef idx="0">
      <cs:styleClr val="auto"/>
    </cs:lnRef>
    <cs:fillRef idx="0"/>
    <cs:effectRef idx="0"/>
    <cs:fontRef idx="minor">
      <a:schemeClr val="tx1"/>
    </cs:fontRef>
    <cs:spPr>
      <a:ln w="19050" cap="rnd">
        <a:solidFill>
          <a:schemeClr val="phClr"/>
        </a:solidFill>
        <a:prstDash val="sysDot"/>
      </a:ln>
    </cs:spPr>
  </cs:trendline>
  <cs:trendlineLabel>
    <cs:lnRef idx="0"/>
    <cs:fillRef idx="0"/>
    <cs:effectRef idx="0"/>
    <cs:fontRef idx="minor">
      <a:schemeClr val="tx1">
        <a:lumMod val="65000"/>
        <a:lumOff val="35000"/>
      </a:schemeClr>
    </cs:fontRef>
    <cs:defRPr sz="900" kern="1200"/>
  </cs:trendlineLabel>
  <cs:upBar>
    <cs:lnRef idx="0"/>
    <cs:fillRef idx="0"/>
    <cs:effectRef idx="0"/>
    <cs:fontRef idx="minor">
      <a:schemeClr val="dk1"/>
    </cs:fontRef>
    <cs:spPr>
      <a:solidFill>
        <a:schemeClr val="lt1"/>
      </a:solidFill>
      <a:ln w="9525">
        <a:solidFill>
          <a:schemeClr val="tx1">
            <a:lumMod val="15000"/>
            <a:lumOff val="85000"/>
          </a:schemeClr>
        </a:solidFill>
      </a:ln>
    </cs:spPr>
  </cs:upBar>
  <cs:valueAxis>
    <cs:lnRef idx="0"/>
    <cs:fillRef idx="0"/>
    <cs:effectRef idx="0"/>
    <cs:fontRef idx="minor">
      <a:schemeClr val="tx1">
        <a:lumMod val="65000"/>
        <a:lumOff val="35000"/>
      </a:schemeClr>
    </cs:fontRef>
    <cs:defRPr sz="900" kern="1200"/>
  </cs:valueAxis>
  <cs:wall>
    <cs:lnRef idx="0"/>
    <cs:fillRef idx="0"/>
    <cs:effectRef idx="0"/>
    <cs:fontRef idx="minor">
      <a:schemeClr val="tx1"/>
    </cs:fontRef>
    <cs:spPr>
      <a:noFill/>
      <a:ln>
        <a:noFill/>
      </a:ln>
    </cs:spPr>
  </cs:wall>
</cs:chartStyle>
</file>

<file path=ppt/charts/style2.xml><?xml version="1.0" encoding="utf-8"?>
<cs:chartStyle xmlns:cs="http://schemas.microsoft.com/office/drawing/2012/chartStyle" xmlns:a="http://schemas.openxmlformats.org/drawingml/2006/main" id="201">
  <cs:axisTitle>
    <cs:lnRef idx="0"/>
    <cs:fillRef idx="0"/>
    <cs:effectRef idx="0"/>
    <cs:fontRef idx="minor">
      <a:schemeClr val="tx1">
        <a:lumMod val="65000"/>
        <a:lumOff val="35000"/>
      </a:schemeClr>
    </cs:fontRef>
    <cs:defRPr sz="1000" kern="1200"/>
  </cs:axisTitle>
  <cs:categoryAxis>
    <cs:lnRef idx="0"/>
    <cs:fillRef idx="0"/>
    <cs:effectRef idx="0"/>
    <cs:fontRef idx="minor">
      <a:schemeClr val="tx1">
        <a:lumMod val="65000"/>
        <a:lumOff val="35000"/>
      </a:schemeClr>
    </cs:fontRef>
    <cs:spPr>
      <a:ln w="9525" cap="flat" cmpd="sng" algn="ctr">
        <a:solidFill>
          <a:schemeClr val="tx1">
            <a:lumMod val="15000"/>
            <a:lumOff val="85000"/>
          </a:schemeClr>
        </a:solidFill>
        <a:round/>
      </a:ln>
    </cs:spPr>
    <cs:defRPr sz="900" kern="1200"/>
  </cs:categoryAxis>
  <cs:chartArea mods="allowNoFillOverride allowNoLineOverride">
    <cs:lnRef idx="0"/>
    <cs:fillRef idx="0"/>
    <cs:effectRef idx="0"/>
    <cs:fontRef idx="minor">
      <a:schemeClr val="tx1"/>
    </cs:fontRef>
    <cs:spPr>
      <a:solidFill>
        <a:schemeClr val="bg1"/>
      </a:solidFill>
      <a:ln w="9525" cap="flat" cmpd="sng" algn="ctr">
        <a:solidFill>
          <a:schemeClr val="tx1">
            <a:lumMod val="15000"/>
            <a:lumOff val="85000"/>
          </a:schemeClr>
        </a:solidFill>
        <a:round/>
      </a:ln>
    </cs:spPr>
    <cs:defRPr sz="1000" kern="1200"/>
  </cs:chartArea>
  <cs:dataLabel>
    <cs:lnRef idx="0"/>
    <cs:fillRef idx="0"/>
    <cs:effectRef idx="0"/>
    <cs:fontRef idx="minor">
      <a:schemeClr val="tx1">
        <a:lumMod val="75000"/>
        <a:lumOff val="25000"/>
      </a:schemeClr>
    </cs:fontRef>
    <cs:defRPr sz="900" kern="1200"/>
  </cs:dataLabel>
  <cs:dataLabelCallout>
    <cs:lnRef idx="0"/>
    <cs:fillRef idx="0"/>
    <cs:effectRef idx="0"/>
    <cs:fontRef idx="minor">
      <a:schemeClr val="dk1">
        <a:lumMod val="65000"/>
        <a:lumOff val="35000"/>
      </a:schemeClr>
    </cs:fontRef>
    <cs:spPr>
      <a:solidFill>
        <a:schemeClr val="lt1"/>
      </a:solidFill>
      <a:ln>
        <a:solidFill>
          <a:schemeClr val="dk1">
            <a:lumMod val="25000"/>
            <a:lumOff val="75000"/>
          </a:schemeClr>
        </a:solidFill>
      </a:ln>
    </cs:spPr>
    <cs:defRPr sz="900" kern="1200"/>
    <cs:bodyPr rot="0" spcFirstLastPara="1" vertOverflow="clip" horzOverflow="clip" vert="horz" wrap="square" lIns="36576" tIns="18288" rIns="36576" bIns="18288" anchor="ctr" anchorCtr="1">
      <a:spAutoFit/>
    </cs:bodyPr>
  </cs:dataLabelCallout>
  <cs:dataPoint>
    <cs:lnRef idx="0"/>
    <cs:fillRef idx="1">
      <cs:styleClr val="auto"/>
    </cs:fillRef>
    <cs:effectRef idx="0"/>
    <cs:fontRef idx="minor">
      <a:schemeClr val="tx1"/>
    </cs:fontRef>
  </cs:dataPoint>
  <cs:dataPoint3D>
    <cs:lnRef idx="0"/>
    <cs:fillRef idx="1">
      <cs:styleClr val="auto"/>
    </cs:fillRef>
    <cs:effectRef idx="0"/>
    <cs:fontRef idx="minor">
      <a:schemeClr val="tx1"/>
    </cs:fontRef>
  </cs:dataPoint3D>
  <cs:dataPointLine>
    <cs:lnRef idx="0">
      <cs:styleClr val="auto"/>
    </cs:lnRef>
    <cs:fillRef idx="1"/>
    <cs:effectRef idx="0"/>
    <cs:fontRef idx="minor">
      <a:schemeClr val="tx1"/>
    </cs:fontRef>
    <cs:spPr>
      <a:ln w="28575" cap="rnd">
        <a:solidFill>
          <a:schemeClr val="phClr"/>
        </a:solidFill>
        <a:round/>
      </a:ln>
    </cs:spPr>
  </cs:dataPointLine>
  <cs:dataPointMarker>
    <cs:lnRef idx="0">
      <cs:styleClr val="auto"/>
    </cs:lnRef>
    <cs:fillRef idx="1">
      <cs:styleClr val="auto"/>
    </cs:fillRef>
    <cs:effectRef idx="0"/>
    <cs:fontRef idx="minor">
      <a:schemeClr val="tx1"/>
    </cs:fontRef>
    <cs:spPr>
      <a:ln w="9525">
        <a:solidFill>
          <a:schemeClr val="phClr"/>
        </a:solidFill>
      </a:ln>
    </cs:spPr>
  </cs:dataPointMarker>
  <cs:dataPointMarkerLayout symbol="circle" size="5"/>
  <cs:dataPointWireframe>
    <cs:lnRef idx="0">
      <cs:styleClr val="auto"/>
    </cs:lnRef>
    <cs:fillRef idx="1"/>
    <cs:effectRef idx="0"/>
    <cs:fontRef idx="minor">
      <a:schemeClr val="tx1"/>
    </cs:fontRef>
    <cs:spPr>
      <a:ln w="9525" cap="rnd">
        <a:solidFill>
          <a:schemeClr val="phClr"/>
        </a:solidFill>
        <a:round/>
      </a:ln>
    </cs:spPr>
  </cs:dataPointWireframe>
  <cs:dataTable>
    <cs:lnRef idx="0"/>
    <cs:fillRef idx="0"/>
    <cs:effectRef idx="0"/>
    <cs:fontRef idx="minor">
      <a:schemeClr val="tx1">
        <a:lumMod val="65000"/>
        <a:lumOff val="35000"/>
      </a:schemeClr>
    </cs:fontRef>
    <cs:spPr>
      <a:noFill/>
      <a:ln w="9525" cap="flat" cmpd="sng" algn="ctr">
        <a:solidFill>
          <a:schemeClr val="tx1">
            <a:lumMod val="15000"/>
            <a:lumOff val="85000"/>
          </a:schemeClr>
        </a:solidFill>
        <a:round/>
      </a:ln>
    </cs:spPr>
    <cs:defRPr sz="900" kern="1200"/>
  </cs:dataTable>
  <cs:downBar>
    <cs:lnRef idx="0"/>
    <cs:fillRef idx="0"/>
    <cs:effectRef idx="0"/>
    <cs:fontRef idx="minor">
      <a:schemeClr val="dk1"/>
    </cs:fontRef>
    <cs:spPr>
      <a:solidFill>
        <a:schemeClr val="dk1">
          <a:lumMod val="65000"/>
          <a:lumOff val="35000"/>
        </a:schemeClr>
      </a:solidFill>
      <a:ln w="9525">
        <a:solidFill>
          <a:schemeClr val="tx1">
            <a:lumMod val="65000"/>
            <a:lumOff val="35000"/>
          </a:schemeClr>
        </a:solidFill>
      </a:ln>
    </cs:spPr>
  </cs:downBar>
  <cs:dropLine>
    <cs:lnRef idx="0"/>
    <cs:fillRef idx="0"/>
    <cs:effectRef idx="0"/>
    <cs:fontRef idx="minor">
      <a:schemeClr val="tx1"/>
    </cs:fontRef>
    <cs:spPr>
      <a:ln w="9525" cap="flat" cmpd="sng" algn="ctr">
        <a:solidFill>
          <a:schemeClr val="tx1">
            <a:lumMod val="35000"/>
            <a:lumOff val="65000"/>
          </a:schemeClr>
        </a:solidFill>
        <a:round/>
      </a:ln>
    </cs:spPr>
  </cs:dropLine>
  <cs:errorBar>
    <cs:lnRef idx="0"/>
    <cs:fillRef idx="0"/>
    <cs:effectRef idx="0"/>
    <cs:fontRef idx="minor">
      <a:schemeClr val="tx1"/>
    </cs:fontRef>
    <cs:spPr>
      <a:ln w="9525" cap="flat" cmpd="sng" algn="ctr">
        <a:solidFill>
          <a:schemeClr val="tx1">
            <a:lumMod val="65000"/>
            <a:lumOff val="35000"/>
          </a:schemeClr>
        </a:solidFill>
        <a:round/>
      </a:ln>
    </cs:spPr>
  </cs:errorBar>
  <cs:floor>
    <cs:lnRef idx="0"/>
    <cs:fillRef idx="0"/>
    <cs:effectRef idx="0"/>
    <cs:fontRef idx="minor">
      <a:schemeClr val="tx1"/>
    </cs:fontRef>
    <cs:spPr>
      <a:noFill/>
      <a:ln>
        <a:noFill/>
      </a:ln>
    </cs:spPr>
  </cs:floor>
  <cs:gridlineMajor>
    <cs:lnRef idx="0"/>
    <cs:fillRef idx="0"/>
    <cs:effectRef idx="0"/>
    <cs:fontRef idx="minor">
      <a:schemeClr val="tx1"/>
    </cs:fontRef>
    <cs:spPr>
      <a:ln w="9525" cap="flat" cmpd="sng" algn="ctr">
        <a:solidFill>
          <a:schemeClr val="tx1">
            <a:lumMod val="15000"/>
            <a:lumOff val="85000"/>
          </a:schemeClr>
        </a:solidFill>
        <a:round/>
      </a:ln>
    </cs:spPr>
  </cs:gridlineMajor>
  <cs:gridlineMinor>
    <cs:lnRef idx="0"/>
    <cs:fillRef idx="0"/>
    <cs:effectRef idx="0"/>
    <cs:fontRef idx="minor">
      <a:schemeClr val="tx1"/>
    </cs:fontRef>
    <cs:spPr>
      <a:ln w="9525" cap="flat" cmpd="sng" algn="ctr">
        <a:solidFill>
          <a:schemeClr val="tx1">
            <a:lumMod val="5000"/>
            <a:lumOff val="95000"/>
          </a:schemeClr>
        </a:solidFill>
        <a:round/>
      </a:ln>
    </cs:spPr>
  </cs:gridlineMinor>
  <cs:hiLoLine>
    <cs:lnRef idx="0"/>
    <cs:fillRef idx="0"/>
    <cs:effectRef idx="0"/>
    <cs:fontRef idx="minor">
      <a:schemeClr val="tx1"/>
    </cs:fontRef>
    <cs:spPr>
      <a:ln w="9525" cap="flat" cmpd="sng" algn="ctr">
        <a:solidFill>
          <a:schemeClr val="tx1">
            <a:lumMod val="75000"/>
            <a:lumOff val="25000"/>
          </a:schemeClr>
        </a:solidFill>
        <a:round/>
      </a:ln>
    </cs:spPr>
  </cs:hiLoLine>
  <cs:leaderLine>
    <cs:lnRef idx="0"/>
    <cs:fillRef idx="0"/>
    <cs:effectRef idx="0"/>
    <cs:fontRef idx="minor">
      <a:schemeClr val="tx1"/>
    </cs:fontRef>
    <cs:spPr>
      <a:ln w="9525" cap="flat" cmpd="sng" algn="ctr">
        <a:solidFill>
          <a:schemeClr val="tx1">
            <a:lumMod val="35000"/>
            <a:lumOff val="65000"/>
          </a:schemeClr>
        </a:solidFill>
        <a:round/>
      </a:ln>
    </cs:spPr>
  </cs:leaderLine>
  <cs:legend>
    <cs:lnRef idx="0"/>
    <cs:fillRef idx="0"/>
    <cs:effectRef idx="0"/>
    <cs:fontRef idx="minor">
      <a:schemeClr val="tx1">
        <a:lumMod val="65000"/>
        <a:lumOff val="35000"/>
      </a:schemeClr>
    </cs:fontRef>
    <cs:defRPr sz="900" kern="1200"/>
  </cs:legend>
  <cs:plotArea mods="allowNoFillOverride allowNoLineOverride">
    <cs:lnRef idx="0"/>
    <cs:fillRef idx="0"/>
    <cs:effectRef idx="0"/>
    <cs:fontRef idx="minor">
      <a:schemeClr val="tx1"/>
    </cs:fontRef>
  </cs:plotArea>
  <cs:plotArea3D mods="allowNoFillOverride allowNoLineOverride">
    <cs:lnRef idx="0"/>
    <cs:fillRef idx="0"/>
    <cs:effectRef idx="0"/>
    <cs:fontRef idx="minor">
      <a:schemeClr val="tx1"/>
    </cs:fontRef>
  </cs:plotArea3D>
  <cs:seriesAxis>
    <cs:lnRef idx="0"/>
    <cs:fillRef idx="0"/>
    <cs:effectRef idx="0"/>
    <cs:fontRef idx="minor">
      <a:schemeClr val="tx1">
        <a:lumMod val="65000"/>
        <a:lumOff val="35000"/>
      </a:schemeClr>
    </cs:fontRef>
    <cs:defRPr sz="900" kern="1200"/>
  </cs:seriesAxis>
  <cs:seriesLine>
    <cs:lnRef idx="0"/>
    <cs:fillRef idx="0"/>
    <cs:effectRef idx="0"/>
    <cs:fontRef idx="minor">
      <a:schemeClr val="tx1"/>
    </cs:fontRef>
    <cs:spPr>
      <a:ln w="9525" cap="flat" cmpd="sng" algn="ctr">
        <a:solidFill>
          <a:schemeClr val="tx1">
            <a:lumMod val="35000"/>
            <a:lumOff val="65000"/>
          </a:schemeClr>
        </a:solidFill>
        <a:round/>
      </a:ln>
    </cs:spPr>
  </cs:seriesLine>
  <cs:title>
    <cs:lnRef idx="0"/>
    <cs:fillRef idx="0"/>
    <cs:effectRef idx="0"/>
    <cs:fontRef idx="minor">
      <a:schemeClr val="tx1">
        <a:lumMod val="65000"/>
        <a:lumOff val="35000"/>
      </a:schemeClr>
    </cs:fontRef>
    <cs:defRPr sz="1400" b="0" kern="1200" spc="0" baseline="0"/>
  </cs:title>
  <cs:trendline>
    <cs:lnRef idx="0">
      <cs:styleClr val="auto"/>
    </cs:lnRef>
    <cs:fillRef idx="0"/>
    <cs:effectRef idx="0"/>
    <cs:fontRef idx="minor">
      <a:schemeClr val="tx1"/>
    </cs:fontRef>
    <cs:spPr>
      <a:ln w="19050" cap="rnd">
        <a:solidFill>
          <a:schemeClr val="phClr"/>
        </a:solidFill>
        <a:prstDash val="sysDot"/>
      </a:ln>
    </cs:spPr>
  </cs:trendline>
  <cs:trendlineLabel>
    <cs:lnRef idx="0"/>
    <cs:fillRef idx="0"/>
    <cs:effectRef idx="0"/>
    <cs:fontRef idx="minor">
      <a:schemeClr val="tx1">
        <a:lumMod val="65000"/>
        <a:lumOff val="35000"/>
      </a:schemeClr>
    </cs:fontRef>
    <cs:defRPr sz="900" kern="1200"/>
  </cs:trendlineLabel>
  <cs:upBar>
    <cs:lnRef idx="0"/>
    <cs:fillRef idx="0"/>
    <cs:effectRef idx="0"/>
    <cs:fontRef idx="minor">
      <a:schemeClr val="dk1"/>
    </cs:fontRef>
    <cs:spPr>
      <a:solidFill>
        <a:schemeClr val="lt1"/>
      </a:solidFill>
      <a:ln w="9525">
        <a:solidFill>
          <a:schemeClr val="tx1">
            <a:lumMod val="15000"/>
            <a:lumOff val="85000"/>
          </a:schemeClr>
        </a:solidFill>
      </a:ln>
    </cs:spPr>
  </cs:upBar>
  <cs:valueAxis>
    <cs:lnRef idx="0"/>
    <cs:fillRef idx="0"/>
    <cs:effectRef idx="0"/>
    <cs:fontRef idx="minor">
      <a:schemeClr val="tx1">
        <a:lumMod val="65000"/>
        <a:lumOff val="35000"/>
      </a:schemeClr>
    </cs:fontRef>
    <cs:defRPr sz="900" kern="1200"/>
  </cs:valueAxis>
  <cs:wall>
    <cs:lnRef idx="0"/>
    <cs:fillRef idx="0"/>
    <cs:effectRef idx="0"/>
    <cs:fontRef idx="minor">
      <a:schemeClr val="tx1"/>
    </cs:fontRef>
    <cs:spPr>
      <a:noFill/>
      <a:ln>
        <a:noFill/>
      </a:ln>
    </cs:spPr>
  </cs:wall>
</cs:chartStyle>
</file>

<file path=ppt/charts/style3.xml><?xml version="1.0" encoding="utf-8"?>
<cs:chartStyle xmlns:cs="http://schemas.microsoft.com/office/drawing/2012/chartStyle" xmlns:a="http://schemas.openxmlformats.org/drawingml/2006/main" id="227">
  <cs:axisTitle>
    <cs:lnRef idx="0"/>
    <cs:fillRef idx="0"/>
    <cs:effectRef idx="0"/>
    <cs:fontRef idx="minor">
      <a:schemeClr val="tx1">
        <a:lumMod val="65000"/>
        <a:lumOff val="35000"/>
      </a:schemeClr>
    </cs:fontRef>
    <cs:defRPr sz="1000" kern="1200"/>
  </cs:axisTitle>
  <cs:categoryAxis>
    <cs:lnRef idx="0"/>
    <cs:fillRef idx="0"/>
    <cs:effectRef idx="0"/>
    <cs:fontRef idx="minor">
      <a:schemeClr val="tx1">
        <a:lumMod val="65000"/>
        <a:lumOff val="35000"/>
      </a:schemeClr>
    </cs:fontRef>
    <cs:spPr>
      <a:ln w="9525" cap="flat" cmpd="sng" algn="ctr">
        <a:solidFill>
          <a:schemeClr val="tx1">
            <a:lumMod val="15000"/>
            <a:lumOff val="85000"/>
          </a:schemeClr>
        </a:solidFill>
        <a:round/>
      </a:ln>
    </cs:spPr>
    <cs:defRPr sz="900" kern="1200"/>
  </cs:categoryAxis>
  <cs:chartArea mods="allowNoFillOverride allowNoLineOverride">
    <cs:lnRef idx="0"/>
    <cs:fillRef idx="0"/>
    <cs:effectRef idx="0"/>
    <cs:fontRef idx="minor">
      <a:schemeClr val="tx1"/>
    </cs:fontRef>
    <cs:spPr>
      <a:solidFill>
        <a:schemeClr val="bg1"/>
      </a:solidFill>
      <a:ln w="9525" cap="flat" cmpd="sng" algn="ctr">
        <a:solidFill>
          <a:schemeClr val="tx1">
            <a:lumMod val="15000"/>
            <a:lumOff val="85000"/>
          </a:schemeClr>
        </a:solidFill>
        <a:round/>
      </a:ln>
    </cs:spPr>
    <cs:defRPr sz="1000" kern="1200"/>
  </cs:chartArea>
  <cs:dataLabel>
    <cs:lnRef idx="0"/>
    <cs:fillRef idx="0"/>
    <cs:effectRef idx="0"/>
    <cs:fontRef idx="minor">
      <a:schemeClr val="tx1">
        <a:lumMod val="75000"/>
        <a:lumOff val="25000"/>
      </a:schemeClr>
    </cs:fontRef>
    <cs:defRPr sz="900" kern="1200"/>
  </cs:dataLabel>
  <cs:dataLabelCallout>
    <cs:lnRef idx="0"/>
    <cs:fillRef idx="0"/>
    <cs:effectRef idx="0"/>
    <cs:fontRef idx="minor">
      <a:schemeClr val="dk1">
        <a:lumMod val="65000"/>
        <a:lumOff val="35000"/>
      </a:schemeClr>
    </cs:fontRef>
    <cs:spPr>
      <a:solidFill>
        <a:schemeClr val="lt1"/>
      </a:solidFill>
      <a:ln>
        <a:solidFill>
          <a:schemeClr val="dk1">
            <a:lumMod val="25000"/>
            <a:lumOff val="75000"/>
          </a:schemeClr>
        </a:solidFill>
      </a:ln>
    </cs:spPr>
    <cs:defRPr sz="900" kern="1200"/>
    <cs:bodyPr rot="0" spcFirstLastPara="1" vertOverflow="clip" horzOverflow="clip" vert="horz" wrap="square" lIns="36576" tIns="18288" rIns="36576" bIns="18288" anchor="ctr" anchorCtr="1">
      <a:spAutoFit/>
    </cs:bodyPr>
  </cs:dataLabelCallout>
  <cs:dataPoint>
    <cs:lnRef idx="0"/>
    <cs:fillRef idx="1">
      <cs:styleClr val="auto"/>
    </cs:fillRef>
    <cs:effectRef idx="0"/>
    <cs:fontRef idx="minor">
      <a:schemeClr val="tx1"/>
    </cs:fontRef>
    <cs:spPr>
      <a:solidFill>
        <a:schemeClr val="phClr"/>
      </a:solidFill>
    </cs:spPr>
  </cs:dataPoint>
  <cs:dataPoint3D>
    <cs:lnRef idx="0"/>
    <cs:fillRef idx="1">
      <cs:styleClr val="auto"/>
    </cs:fillRef>
    <cs:effectRef idx="0"/>
    <cs:fontRef idx="minor">
      <a:schemeClr val="tx1"/>
    </cs:fontRef>
    <cs:spPr>
      <a:solidFill>
        <a:schemeClr val="phClr"/>
      </a:solidFill>
    </cs:spPr>
  </cs:dataPoint3D>
  <cs:dataPointLine>
    <cs:lnRef idx="0">
      <cs:styleClr val="auto"/>
    </cs:lnRef>
    <cs:fillRef idx="1"/>
    <cs:effectRef idx="0"/>
    <cs:fontRef idx="minor">
      <a:schemeClr val="tx1"/>
    </cs:fontRef>
    <cs:spPr>
      <a:ln w="28575" cap="rnd">
        <a:solidFill>
          <a:schemeClr val="phClr"/>
        </a:solidFill>
        <a:round/>
      </a:ln>
    </cs:spPr>
  </cs:dataPointLine>
  <cs:dataPointMarker>
    <cs:lnRef idx="0">
      <cs:styleClr val="auto"/>
    </cs:lnRef>
    <cs:fillRef idx="1">
      <cs:styleClr val="auto"/>
    </cs:fillRef>
    <cs:effectRef idx="0"/>
    <cs:fontRef idx="minor">
      <a:schemeClr val="tx1"/>
    </cs:fontRef>
    <cs:spPr>
      <a:solidFill>
        <a:schemeClr val="phClr"/>
      </a:solidFill>
      <a:ln w="9525">
        <a:solidFill>
          <a:schemeClr val="phClr"/>
        </a:solidFill>
      </a:ln>
    </cs:spPr>
  </cs:dataPointMarker>
  <cs:dataPointMarkerLayout symbol="circle" size="5"/>
  <cs:dataPointWireframe>
    <cs:lnRef idx="0">
      <cs:styleClr val="auto"/>
    </cs:lnRef>
    <cs:fillRef idx="1"/>
    <cs:effectRef idx="0"/>
    <cs:fontRef idx="minor">
      <a:schemeClr val="tx1"/>
    </cs:fontRef>
    <cs:spPr>
      <a:ln w="9525" cap="rnd">
        <a:solidFill>
          <a:schemeClr val="phClr"/>
        </a:solidFill>
        <a:round/>
      </a:ln>
    </cs:spPr>
  </cs:dataPointWireframe>
  <cs:dataTable>
    <cs:lnRef idx="0"/>
    <cs:fillRef idx="0"/>
    <cs:effectRef idx="0"/>
    <cs:fontRef idx="minor">
      <a:schemeClr val="tx1">
        <a:lumMod val="65000"/>
        <a:lumOff val="35000"/>
      </a:schemeClr>
    </cs:fontRef>
    <cs:spPr>
      <a:noFill/>
      <a:ln w="9525" cap="flat" cmpd="sng" algn="ctr">
        <a:solidFill>
          <a:schemeClr val="tx1">
            <a:lumMod val="15000"/>
            <a:lumOff val="85000"/>
          </a:schemeClr>
        </a:solidFill>
        <a:round/>
      </a:ln>
    </cs:spPr>
    <cs:defRPr sz="900" kern="1200"/>
  </cs:dataTable>
  <cs:downBar>
    <cs:lnRef idx="0"/>
    <cs:fillRef idx="0"/>
    <cs:effectRef idx="0"/>
    <cs:fontRef idx="minor">
      <a:schemeClr val="dk1"/>
    </cs:fontRef>
    <cs:spPr>
      <a:solidFill>
        <a:schemeClr val="dk1">
          <a:lumMod val="65000"/>
          <a:lumOff val="35000"/>
        </a:schemeClr>
      </a:solidFill>
      <a:ln w="9525">
        <a:solidFill>
          <a:schemeClr val="tx1">
            <a:lumMod val="65000"/>
            <a:lumOff val="35000"/>
          </a:schemeClr>
        </a:solidFill>
      </a:ln>
    </cs:spPr>
  </cs:downBar>
  <cs:dropLine>
    <cs:lnRef idx="0"/>
    <cs:fillRef idx="0"/>
    <cs:effectRef idx="0"/>
    <cs:fontRef idx="minor">
      <a:schemeClr val="tx1"/>
    </cs:fontRef>
    <cs:spPr>
      <a:ln w="9525" cap="flat" cmpd="sng" algn="ctr">
        <a:solidFill>
          <a:schemeClr val="tx1">
            <a:lumMod val="35000"/>
            <a:lumOff val="65000"/>
          </a:schemeClr>
        </a:solidFill>
        <a:round/>
      </a:ln>
    </cs:spPr>
  </cs:dropLine>
  <cs:errorBar>
    <cs:lnRef idx="0"/>
    <cs:fillRef idx="0"/>
    <cs:effectRef idx="0"/>
    <cs:fontRef idx="minor">
      <a:schemeClr val="tx1"/>
    </cs:fontRef>
    <cs:spPr>
      <a:ln w="9525" cap="flat" cmpd="sng" algn="ctr">
        <a:solidFill>
          <a:schemeClr val="tx1">
            <a:lumMod val="65000"/>
            <a:lumOff val="35000"/>
          </a:schemeClr>
        </a:solidFill>
        <a:round/>
      </a:ln>
    </cs:spPr>
  </cs:errorBar>
  <cs:floor>
    <cs:lnRef idx="0"/>
    <cs:fillRef idx="0"/>
    <cs:effectRef idx="0"/>
    <cs:fontRef idx="minor">
      <a:schemeClr val="tx1"/>
    </cs:fontRef>
    <cs:spPr>
      <a:noFill/>
      <a:ln>
        <a:noFill/>
      </a:ln>
    </cs:spPr>
  </cs:floor>
  <cs:gridlineMajor>
    <cs:lnRef idx="0"/>
    <cs:fillRef idx="0"/>
    <cs:effectRef idx="0"/>
    <cs:fontRef idx="minor">
      <a:schemeClr val="tx1"/>
    </cs:fontRef>
    <cs:spPr>
      <a:ln w="9525" cap="flat" cmpd="sng" algn="ctr">
        <a:solidFill>
          <a:schemeClr val="tx1">
            <a:lumMod val="15000"/>
            <a:lumOff val="85000"/>
          </a:schemeClr>
        </a:solidFill>
        <a:round/>
      </a:ln>
    </cs:spPr>
  </cs:gridlineMajor>
  <cs:gridlineMinor>
    <cs:lnRef idx="0"/>
    <cs:fillRef idx="0"/>
    <cs:effectRef idx="0"/>
    <cs:fontRef idx="minor">
      <a:schemeClr val="tx1"/>
    </cs:fontRef>
    <cs:spPr>
      <a:ln w="9525" cap="flat" cmpd="sng" algn="ctr">
        <a:solidFill>
          <a:schemeClr val="tx1">
            <a:lumMod val="5000"/>
            <a:lumOff val="95000"/>
          </a:schemeClr>
        </a:solidFill>
        <a:round/>
      </a:ln>
    </cs:spPr>
  </cs:gridlineMinor>
  <cs:hiLoLine>
    <cs:lnRef idx="0"/>
    <cs:fillRef idx="0"/>
    <cs:effectRef idx="0"/>
    <cs:fontRef idx="minor">
      <a:schemeClr val="tx1"/>
    </cs:fontRef>
    <cs:spPr>
      <a:ln w="9525" cap="flat" cmpd="sng" algn="ctr">
        <a:solidFill>
          <a:schemeClr val="tx1">
            <a:lumMod val="75000"/>
            <a:lumOff val="25000"/>
          </a:schemeClr>
        </a:solidFill>
        <a:round/>
      </a:ln>
    </cs:spPr>
  </cs:hiLoLine>
  <cs:leaderLine>
    <cs:lnRef idx="0"/>
    <cs:fillRef idx="0"/>
    <cs:effectRef idx="0"/>
    <cs:fontRef idx="minor">
      <a:schemeClr val="tx1"/>
    </cs:fontRef>
    <cs:spPr>
      <a:ln w="9525" cap="flat" cmpd="sng" algn="ctr">
        <a:solidFill>
          <a:schemeClr val="tx1">
            <a:lumMod val="35000"/>
            <a:lumOff val="65000"/>
          </a:schemeClr>
        </a:solidFill>
        <a:round/>
      </a:ln>
    </cs:spPr>
  </cs:leaderLine>
  <cs:legend>
    <cs:lnRef idx="0"/>
    <cs:fillRef idx="0"/>
    <cs:effectRef idx="0"/>
    <cs:fontRef idx="minor">
      <a:schemeClr val="tx1">
        <a:lumMod val="65000"/>
        <a:lumOff val="35000"/>
      </a:schemeClr>
    </cs:fontRef>
    <cs:defRPr sz="900" kern="1200"/>
  </cs:legend>
  <cs:plotArea mods="allowNoFillOverride allowNoLineOverride">
    <cs:lnRef idx="0"/>
    <cs:fillRef idx="0"/>
    <cs:effectRef idx="0"/>
    <cs:fontRef idx="minor">
      <a:schemeClr val="tx1"/>
    </cs:fontRef>
  </cs:plotArea>
  <cs:plotArea3D mods="allowNoFillOverride allowNoLineOverride">
    <cs:lnRef idx="0"/>
    <cs:fillRef idx="0"/>
    <cs:effectRef idx="0"/>
    <cs:fontRef idx="minor">
      <a:schemeClr val="tx1"/>
    </cs:fontRef>
  </cs:plotArea3D>
  <cs:seriesAxis>
    <cs:lnRef idx="0"/>
    <cs:fillRef idx="0"/>
    <cs:effectRef idx="0"/>
    <cs:fontRef idx="minor">
      <a:schemeClr val="tx1">
        <a:lumMod val="65000"/>
        <a:lumOff val="35000"/>
      </a:schemeClr>
    </cs:fontRef>
    <cs:defRPr sz="900" kern="1200"/>
  </cs:seriesAxis>
  <cs:seriesLine>
    <cs:lnRef idx="0"/>
    <cs:fillRef idx="0"/>
    <cs:effectRef idx="0"/>
    <cs:fontRef idx="minor">
      <a:schemeClr val="tx1"/>
    </cs:fontRef>
    <cs:spPr>
      <a:ln w="9525" cap="flat" cmpd="sng" algn="ctr">
        <a:solidFill>
          <a:schemeClr val="tx1">
            <a:lumMod val="35000"/>
            <a:lumOff val="65000"/>
          </a:schemeClr>
        </a:solidFill>
        <a:round/>
      </a:ln>
    </cs:spPr>
  </cs:seriesLine>
  <cs:title>
    <cs:lnRef idx="0"/>
    <cs:fillRef idx="0"/>
    <cs:effectRef idx="0"/>
    <cs:fontRef idx="minor">
      <a:schemeClr val="tx1">
        <a:lumMod val="65000"/>
        <a:lumOff val="35000"/>
      </a:schemeClr>
    </cs:fontRef>
    <cs:defRPr sz="1400" b="0" kern="1200" spc="0" baseline="0"/>
  </cs:title>
  <cs:trendline>
    <cs:lnRef idx="0">
      <cs:styleClr val="auto"/>
    </cs:lnRef>
    <cs:fillRef idx="0"/>
    <cs:effectRef idx="0"/>
    <cs:fontRef idx="minor">
      <a:schemeClr val="tx1"/>
    </cs:fontRef>
    <cs:spPr>
      <a:ln w="19050" cap="rnd">
        <a:solidFill>
          <a:schemeClr val="phClr"/>
        </a:solidFill>
        <a:prstDash val="sysDot"/>
      </a:ln>
    </cs:spPr>
  </cs:trendline>
  <cs:trendlineLabel>
    <cs:lnRef idx="0"/>
    <cs:fillRef idx="0"/>
    <cs:effectRef idx="0"/>
    <cs:fontRef idx="minor">
      <a:schemeClr val="tx1">
        <a:lumMod val="65000"/>
        <a:lumOff val="35000"/>
      </a:schemeClr>
    </cs:fontRef>
    <cs:defRPr sz="900" kern="1200"/>
  </cs:trendlineLabel>
  <cs:upBar>
    <cs:lnRef idx="0"/>
    <cs:fillRef idx="0"/>
    <cs:effectRef idx="0"/>
    <cs:fontRef idx="minor">
      <a:schemeClr val="dk1"/>
    </cs:fontRef>
    <cs:spPr>
      <a:solidFill>
        <a:schemeClr val="lt1"/>
      </a:solidFill>
      <a:ln w="9525">
        <a:solidFill>
          <a:schemeClr val="tx1">
            <a:lumMod val="15000"/>
            <a:lumOff val="85000"/>
          </a:schemeClr>
        </a:solidFill>
      </a:ln>
    </cs:spPr>
  </cs:upBar>
  <cs:valueAxis>
    <cs:lnRef idx="0"/>
    <cs:fillRef idx="0"/>
    <cs:effectRef idx="0"/>
    <cs:fontRef idx="minor">
      <a:schemeClr val="tx1">
        <a:lumMod val="65000"/>
        <a:lumOff val="35000"/>
      </a:schemeClr>
    </cs:fontRef>
    <cs:defRPr sz="900" kern="1200"/>
  </cs:valueAxis>
  <cs:wall>
    <cs:lnRef idx="0"/>
    <cs:fillRef idx="0"/>
    <cs:effectRef idx="0"/>
    <cs:fontRef idx="minor">
      <a:schemeClr val="tx1"/>
    </cs:fontRef>
    <cs:spPr>
      <a:noFill/>
      <a:ln>
        <a:noFill/>
      </a:ln>
    </cs:spPr>
  </cs:wall>
</cs:chartStyle>
</file>

<file path=ppt/charts/style4.xml><?xml version="1.0" encoding="utf-8"?>
<cs:chartStyle xmlns:cs="http://schemas.microsoft.com/office/drawing/2012/chartStyle" xmlns:a="http://schemas.openxmlformats.org/drawingml/2006/main" id="227">
  <cs:axisTitle>
    <cs:lnRef idx="0"/>
    <cs:fillRef idx="0"/>
    <cs:effectRef idx="0"/>
    <cs:fontRef idx="minor">
      <a:schemeClr val="tx1">
        <a:lumMod val="65000"/>
        <a:lumOff val="35000"/>
      </a:schemeClr>
    </cs:fontRef>
    <cs:defRPr sz="1000" kern="1200"/>
  </cs:axisTitle>
  <cs:categoryAxis>
    <cs:lnRef idx="0"/>
    <cs:fillRef idx="0"/>
    <cs:effectRef idx="0"/>
    <cs:fontRef idx="minor">
      <a:schemeClr val="tx1">
        <a:lumMod val="65000"/>
        <a:lumOff val="35000"/>
      </a:schemeClr>
    </cs:fontRef>
    <cs:spPr>
      <a:ln w="9525" cap="flat" cmpd="sng" algn="ctr">
        <a:solidFill>
          <a:schemeClr val="tx1">
            <a:lumMod val="15000"/>
            <a:lumOff val="85000"/>
          </a:schemeClr>
        </a:solidFill>
        <a:round/>
      </a:ln>
    </cs:spPr>
    <cs:defRPr sz="900" kern="1200"/>
  </cs:categoryAxis>
  <cs:chartArea mods="allowNoFillOverride allowNoLineOverride">
    <cs:lnRef idx="0"/>
    <cs:fillRef idx="0"/>
    <cs:effectRef idx="0"/>
    <cs:fontRef idx="minor">
      <a:schemeClr val="tx1"/>
    </cs:fontRef>
    <cs:spPr>
      <a:solidFill>
        <a:schemeClr val="bg1"/>
      </a:solidFill>
      <a:ln w="9525" cap="flat" cmpd="sng" algn="ctr">
        <a:solidFill>
          <a:schemeClr val="tx1">
            <a:lumMod val="15000"/>
            <a:lumOff val="85000"/>
          </a:schemeClr>
        </a:solidFill>
        <a:round/>
      </a:ln>
    </cs:spPr>
    <cs:defRPr sz="1000" kern="1200"/>
  </cs:chartArea>
  <cs:dataLabel>
    <cs:lnRef idx="0"/>
    <cs:fillRef idx="0"/>
    <cs:effectRef idx="0"/>
    <cs:fontRef idx="minor">
      <a:schemeClr val="tx1">
        <a:lumMod val="75000"/>
        <a:lumOff val="25000"/>
      </a:schemeClr>
    </cs:fontRef>
    <cs:defRPr sz="900" kern="1200"/>
  </cs:dataLabel>
  <cs:dataLabelCallout>
    <cs:lnRef idx="0"/>
    <cs:fillRef idx="0"/>
    <cs:effectRef idx="0"/>
    <cs:fontRef idx="minor">
      <a:schemeClr val="dk1">
        <a:lumMod val="65000"/>
        <a:lumOff val="35000"/>
      </a:schemeClr>
    </cs:fontRef>
    <cs:spPr>
      <a:solidFill>
        <a:schemeClr val="lt1"/>
      </a:solidFill>
      <a:ln>
        <a:solidFill>
          <a:schemeClr val="dk1">
            <a:lumMod val="25000"/>
            <a:lumOff val="75000"/>
          </a:schemeClr>
        </a:solidFill>
      </a:ln>
    </cs:spPr>
    <cs:defRPr sz="900" kern="1200"/>
    <cs:bodyPr rot="0" spcFirstLastPara="1" vertOverflow="clip" horzOverflow="clip" vert="horz" wrap="square" lIns="36576" tIns="18288" rIns="36576" bIns="18288" anchor="ctr" anchorCtr="1">
      <a:spAutoFit/>
    </cs:bodyPr>
  </cs:dataLabelCallout>
  <cs:dataPoint>
    <cs:lnRef idx="0"/>
    <cs:fillRef idx="1">
      <cs:styleClr val="auto"/>
    </cs:fillRef>
    <cs:effectRef idx="0"/>
    <cs:fontRef idx="minor">
      <a:schemeClr val="tx1"/>
    </cs:fontRef>
    <cs:spPr>
      <a:solidFill>
        <a:schemeClr val="phClr"/>
      </a:solidFill>
    </cs:spPr>
  </cs:dataPoint>
  <cs:dataPoint3D>
    <cs:lnRef idx="0"/>
    <cs:fillRef idx="1">
      <cs:styleClr val="auto"/>
    </cs:fillRef>
    <cs:effectRef idx="0"/>
    <cs:fontRef idx="minor">
      <a:schemeClr val="tx1"/>
    </cs:fontRef>
    <cs:spPr>
      <a:solidFill>
        <a:schemeClr val="phClr"/>
      </a:solidFill>
    </cs:spPr>
  </cs:dataPoint3D>
  <cs:dataPointLine>
    <cs:lnRef idx="0">
      <cs:styleClr val="auto"/>
    </cs:lnRef>
    <cs:fillRef idx="1"/>
    <cs:effectRef idx="0"/>
    <cs:fontRef idx="minor">
      <a:schemeClr val="tx1"/>
    </cs:fontRef>
    <cs:spPr>
      <a:ln w="28575" cap="rnd">
        <a:solidFill>
          <a:schemeClr val="phClr"/>
        </a:solidFill>
        <a:round/>
      </a:ln>
    </cs:spPr>
  </cs:dataPointLine>
  <cs:dataPointMarker>
    <cs:lnRef idx="0">
      <cs:styleClr val="auto"/>
    </cs:lnRef>
    <cs:fillRef idx="1">
      <cs:styleClr val="auto"/>
    </cs:fillRef>
    <cs:effectRef idx="0"/>
    <cs:fontRef idx="minor">
      <a:schemeClr val="tx1"/>
    </cs:fontRef>
    <cs:spPr>
      <a:solidFill>
        <a:schemeClr val="phClr"/>
      </a:solidFill>
      <a:ln w="9525">
        <a:solidFill>
          <a:schemeClr val="phClr"/>
        </a:solidFill>
      </a:ln>
    </cs:spPr>
  </cs:dataPointMarker>
  <cs:dataPointMarkerLayout symbol="circle" size="5"/>
  <cs:dataPointWireframe>
    <cs:lnRef idx="0">
      <cs:styleClr val="auto"/>
    </cs:lnRef>
    <cs:fillRef idx="1"/>
    <cs:effectRef idx="0"/>
    <cs:fontRef idx="minor">
      <a:schemeClr val="tx1"/>
    </cs:fontRef>
    <cs:spPr>
      <a:ln w="9525" cap="rnd">
        <a:solidFill>
          <a:schemeClr val="phClr"/>
        </a:solidFill>
        <a:round/>
      </a:ln>
    </cs:spPr>
  </cs:dataPointWireframe>
  <cs:dataTable>
    <cs:lnRef idx="0"/>
    <cs:fillRef idx="0"/>
    <cs:effectRef idx="0"/>
    <cs:fontRef idx="minor">
      <a:schemeClr val="tx1">
        <a:lumMod val="65000"/>
        <a:lumOff val="35000"/>
      </a:schemeClr>
    </cs:fontRef>
    <cs:spPr>
      <a:noFill/>
      <a:ln w="9525" cap="flat" cmpd="sng" algn="ctr">
        <a:solidFill>
          <a:schemeClr val="tx1">
            <a:lumMod val="15000"/>
            <a:lumOff val="85000"/>
          </a:schemeClr>
        </a:solidFill>
        <a:round/>
      </a:ln>
    </cs:spPr>
    <cs:defRPr sz="900" kern="1200"/>
  </cs:dataTable>
  <cs:downBar>
    <cs:lnRef idx="0"/>
    <cs:fillRef idx="0"/>
    <cs:effectRef idx="0"/>
    <cs:fontRef idx="minor">
      <a:schemeClr val="dk1"/>
    </cs:fontRef>
    <cs:spPr>
      <a:solidFill>
        <a:schemeClr val="dk1">
          <a:lumMod val="65000"/>
          <a:lumOff val="35000"/>
        </a:schemeClr>
      </a:solidFill>
      <a:ln w="9525">
        <a:solidFill>
          <a:schemeClr val="tx1">
            <a:lumMod val="65000"/>
            <a:lumOff val="35000"/>
          </a:schemeClr>
        </a:solidFill>
      </a:ln>
    </cs:spPr>
  </cs:downBar>
  <cs:dropLine>
    <cs:lnRef idx="0"/>
    <cs:fillRef idx="0"/>
    <cs:effectRef idx="0"/>
    <cs:fontRef idx="minor">
      <a:schemeClr val="tx1"/>
    </cs:fontRef>
    <cs:spPr>
      <a:ln w="9525" cap="flat" cmpd="sng" algn="ctr">
        <a:solidFill>
          <a:schemeClr val="tx1">
            <a:lumMod val="35000"/>
            <a:lumOff val="65000"/>
          </a:schemeClr>
        </a:solidFill>
        <a:round/>
      </a:ln>
    </cs:spPr>
  </cs:dropLine>
  <cs:errorBar>
    <cs:lnRef idx="0"/>
    <cs:fillRef idx="0"/>
    <cs:effectRef idx="0"/>
    <cs:fontRef idx="minor">
      <a:schemeClr val="tx1"/>
    </cs:fontRef>
    <cs:spPr>
      <a:ln w="9525" cap="flat" cmpd="sng" algn="ctr">
        <a:solidFill>
          <a:schemeClr val="tx1">
            <a:lumMod val="65000"/>
            <a:lumOff val="35000"/>
          </a:schemeClr>
        </a:solidFill>
        <a:round/>
      </a:ln>
    </cs:spPr>
  </cs:errorBar>
  <cs:floor>
    <cs:lnRef idx="0"/>
    <cs:fillRef idx="0"/>
    <cs:effectRef idx="0"/>
    <cs:fontRef idx="minor">
      <a:schemeClr val="tx1"/>
    </cs:fontRef>
    <cs:spPr>
      <a:noFill/>
      <a:ln>
        <a:noFill/>
      </a:ln>
    </cs:spPr>
  </cs:floor>
  <cs:gridlineMajor>
    <cs:lnRef idx="0"/>
    <cs:fillRef idx="0"/>
    <cs:effectRef idx="0"/>
    <cs:fontRef idx="minor">
      <a:schemeClr val="tx1"/>
    </cs:fontRef>
    <cs:spPr>
      <a:ln w="9525" cap="flat" cmpd="sng" algn="ctr">
        <a:solidFill>
          <a:schemeClr val="tx1">
            <a:lumMod val="15000"/>
            <a:lumOff val="85000"/>
          </a:schemeClr>
        </a:solidFill>
        <a:round/>
      </a:ln>
    </cs:spPr>
  </cs:gridlineMajor>
  <cs:gridlineMinor>
    <cs:lnRef idx="0"/>
    <cs:fillRef idx="0"/>
    <cs:effectRef idx="0"/>
    <cs:fontRef idx="minor">
      <a:schemeClr val="tx1"/>
    </cs:fontRef>
    <cs:spPr>
      <a:ln w="9525" cap="flat" cmpd="sng" algn="ctr">
        <a:solidFill>
          <a:schemeClr val="tx1">
            <a:lumMod val="5000"/>
            <a:lumOff val="95000"/>
          </a:schemeClr>
        </a:solidFill>
        <a:round/>
      </a:ln>
    </cs:spPr>
  </cs:gridlineMinor>
  <cs:hiLoLine>
    <cs:lnRef idx="0"/>
    <cs:fillRef idx="0"/>
    <cs:effectRef idx="0"/>
    <cs:fontRef idx="minor">
      <a:schemeClr val="tx1"/>
    </cs:fontRef>
    <cs:spPr>
      <a:ln w="9525" cap="flat" cmpd="sng" algn="ctr">
        <a:solidFill>
          <a:schemeClr val="tx1">
            <a:lumMod val="75000"/>
            <a:lumOff val="25000"/>
          </a:schemeClr>
        </a:solidFill>
        <a:round/>
      </a:ln>
    </cs:spPr>
  </cs:hiLoLine>
  <cs:leaderLine>
    <cs:lnRef idx="0"/>
    <cs:fillRef idx="0"/>
    <cs:effectRef idx="0"/>
    <cs:fontRef idx="minor">
      <a:schemeClr val="tx1"/>
    </cs:fontRef>
    <cs:spPr>
      <a:ln w="9525" cap="flat" cmpd="sng" algn="ctr">
        <a:solidFill>
          <a:schemeClr val="tx1">
            <a:lumMod val="35000"/>
            <a:lumOff val="65000"/>
          </a:schemeClr>
        </a:solidFill>
        <a:round/>
      </a:ln>
    </cs:spPr>
  </cs:leaderLine>
  <cs:legend>
    <cs:lnRef idx="0"/>
    <cs:fillRef idx="0"/>
    <cs:effectRef idx="0"/>
    <cs:fontRef idx="minor">
      <a:schemeClr val="tx1">
        <a:lumMod val="65000"/>
        <a:lumOff val="35000"/>
      </a:schemeClr>
    </cs:fontRef>
    <cs:defRPr sz="900" kern="1200"/>
  </cs:legend>
  <cs:plotArea mods="allowNoFillOverride allowNoLineOverride">
    <cs:lnRef idx="0"/>
    <cs:fillRef idx="0"/>
    <cs:effectRef idx="0"/>
    <cs:fontRef idx="minor">
      <a:schemeClr val="tx1"/>
    </cs:fontRef>
  </cs:plotArea>
  <cs:plotArea3D mods="allowNoFillOverride allowNoLineOverride">
    <cs:lnRef idx="0"/>
    <cs:fillRef idx="0"/>
    <cs:effectRef idx="0"/>
    <cs:fontRef idx="minor">
      <a:schemeClr val="tx1"/>
    </cs:fontRef>
  </cs:plotArea3D>
  <cs:seriesAxis>
    <cs:lnRef idx="0"/>
    <cs:fillRef idx="0"/>
    <cs:effectRef idx="0"/>
    <cs:fontRef idx="minor">
      <a:schemeClr val="tx1">
        <a:lumMod val="65000"/>
        <a:lumOff val="35000"/>
      </a:schemeClr>
    </cs:fontRef>
    <cs:defRPr sz="900" kern="1200"/>
  </cs:seriesAxis>
  <cs:seriesLine>
    <cs:lnRef idx="0"/>
    <cs:fillRef idx="0"/>
    <cs:effectRef idx="0"/>
    <cs:fontRef idx="minor">
      <a:schemeClr val="tx1"/>
    </cs:fontRef>
    <cs:spPr>
      <a:ln w="9525" cap="flat" cmpd="sng" algn="ctr">
        <a:solidFill>
          <a:schemeClr val="tx1">
            <a:lumMod val="35000"/>
            <a:lumOff val="65000"/>
          </a:schemeClr>
        </a:solidFill>
        <a:round/>
      </a:ln>
    </cs:spPr>
  </cs:seriesLine>
  <cs:title>
    <cs:lnRef idx="0"/>
    <cs:fillRef idx="0"/>
    <cs:effectRef idx="0"/>
    <cs:fontRef idx="minor">
      <a:schemeClr val="tx1">
        <a:lumMod val="65000"/>
        <a:lumOff val="35000"/>
      </a:schemeClr>
    </cs:fontRef>
    <cs:defRPr sz="1400" b="0" kern="1200" spc="0" baseline="0"/>
  </cs:title>
  <cs:trendline>
    <cs:lnRef idx="0">
      <cs:styleClr val="auto"/>
    </cs:lnRef>
    <cs:fillRef idx="0"/>
    <cs:effectRef idx="0"/>
    <cs:fontRef idx="minor">
      <a:schemeClr val="tx1"/>
    </cs:fontRef>
    <cs:spPr>
      <a:ln w="19050" cap="rnd">
        <a:solidFill>
          <a:schemeClr val="phClr"/>
        </a:solidFill>
        <a:prstDash val="sysDot"/>
      </a:ln>
    </cs:spPr>
  </cs:trendline>
  <cs:trendlineLabel>
    <cs:lnRef idx="0"/>
    <cs:fillRef idx="0"/>
    <cs:effectRef idx="0"/>
    <cs:fontRef idx="minor">
      <a:schemeClr val="tx1">
        <a:lumMod val="65000"/>
        <a:lumOff val="35000"/>
      </a:schemeClr>
    </cs:fontRef>
    <cs:defRPr sz="900" kern="1200"/>
  </cs:trendlineLabel>
  <cs:upBar>
    <cs:lnRef idx="0"/>
    <cs:fillRef idx="0"/>
    <cs:effectRef idx="0"/>
    <cs:fontRef idx="minor">
      <a:schemeClr val="dk1"/>
    </cs:fontRef>
    <cs:spPr>
      <a:solidFill>
        <a:schemeClr val="lt1"/>
      </a:solidFill>
      <a:ln w="9525">
        <a:solidFill>
          <a:schemeClr val="tx1">
            <a:lumMod val="15000"/>
            <a:lumOff val="85000"/>
          </a:schemeClr>
        </a:solidFill>
      </a:ln>
    </cs:spPr>
  </cs:upBar>
  <cs:valueAxis>
    <cs:lnRef idx="0"/>
    <cs:fillRef idx="0"/>
    <cs:effectRef idx="0"/>
    <cs:fontRef idx="minor">
      <a:schemeClr val="tx1">
        <a:lumMod val="65000"/>
        <a:lumOff val="35000"/>
      </a:schemeClr>
    </cs:fontRef>
    <cs:defRPr sz="900" kern="1200"/>
  </cs:valueAxis>
  <cs:wall>
    <cs:lnRef idx="0"/>
    <cs:fillRef idx="0"/>
    <cs:effectRef idx="0"/>
    <cs:fontRef idx="minor">
      <a:schemeClr val="tx1"/>
    </cs:fontRef>
    <cs:spPr>
      <a:noFill/>
      <a:ln>
        <a:noFill/>
      </a:ln>
    </cs:spPr>
  </cs:wall>
</cs:chartStyle>
</file>

<file path=ppt/charts/style5.xml><?xml version="1.0" encoding="utf-8"?>
<cs:chartStyle xmlns:cs="http://schemas.microsoft.com/office/drawing/2012/chartStyle" xmlns:a="http://schemas.openxmlformats.org/drawingml/2006/main" id="201">
  <cs:axisTitle>
    <cs:lnRef idx="0"/>
    <cs:fillRef idx="0"/>
    <cs:effectRef idx="0"/>
    <cs:fontRef idx="minor">
      <a:schemeClr val="tx1">
        <a:lumMod val="65000"/>
        <a:lumOff val="35000"/>
      </a:schemeClr>
    </cs:fontRef>
    <cs:defRPr sz="1000" kern="1200"/>
  </cs:axisTitle>
  <cs:categoryAxis>
    <cs:lnRef idx="0"/>
    <cs:fillRef idx="0"/>
    <cs:effectRef idx="0"/>
    <cs:fontRef idx="minor">
      <a:schemeClr val="tx1">
        <a:lumMod val="65000"/>
        <a:lumOff val="35000"/>
      </a:schemeClr>
    </cs:fontRef>
    <cs:spPr>
      <a:ln w="9525" cap="flat" cmpd="sng" algn="ctr">
        <a:solidFill>
          <a:schemeClr val="tx1">
            <a:lumMod val="15000"/>
            <a:lumOff val="85000"/>
          </a:schemeClr>
        </a:solidFill>
        <a:round/>
      </a:ln>
    </cs:spPr>
    <cs:defRPr sz="900" kern="1200"/>
  </cs:categoryAxis>
  <cs:chartArea mods="allowNoFillOverride allowNoLineOverride">
    <cs:lnRef idx="0"/>
    <cs:fillRef idx="0"/>
    <cs:effectRef idx="0"/>
    <cs:fontRef idx="minor">
      <a:schemeClr val="tx1"/>
    </cs:fontRef>
    <cs:spPr>
      <a:solidFill>
        <a:schemeClr val="bg1"/>
      </a:solidFill>
      <a:ln w="9525" cap="flat" cmpd="sng" algn="ctr">
        <a:solidFill>
          <a:schemeClr val="tx1">
            <a:lumMod val="15000"/>
            <a:lumOff val="85000"/>
          </a:schemeClr>
        </a:solidFill>
        <a:round/>
      </a:ln>
    </cs:spPr>
    <cs:defRPr sz="1000" kern="1200"/>
  </cs:chartArea>
  <cs:dataLabel>
    <cs:lnRef idx="0"/>
    <cs:fillRef idx="0"/>
    <cs:effectRef idx="0"/>
    <cs:fontRef idx="minor">
      <a:schemeClr val="tx1">
        <a:lumMod val="75000"/>
        <a:lumOff val="25000"/>
      </a:schemeClr>
    </cs:fontRef>
    <cs:defRPr sz="900" kern="1200"/>
  </cs:dataLabel>
  <cs:dataLabelCallout>
    <cs:lnRef idx="0"/>
    <cs:fillRef idx="0"/>
    <cs:effectRef idx="0"/>
    <cs:fontRef idx="minor">
      <a:schemeClr val="dk1">
        <a:lumMod val="65000"/>
        <a:lumOff val="35000"/>
      </a:schemeClr>
    </cs:fontRef>
    <cs:spPr>
      <a:solidFill>
        <a:schemeClr val="lt1"/>
      </a:solidFill>
      <a:ln>
        <a:solidFill>
          <a:schemeClr val="dk1">
            <a:lumMod val="25000"/>
            <a:lumOff val="75000"/>
          </a:schemeClr>
        </a:solidFill>
      </a:ln>
    </cs:spPr>
    <cs:defRPr sz="900" kern="1200"/>
    <cs:bodyPr rot="0" spcFirstLastPara="1" vertOverflow="clip" horzOverflow="clip" vert="horz" wrap="square" lIns="36576" tIns="18288" rIns="36576" bIns="18288" anchor="ctr" anchorCtr="1">
      <a:spAutoFit/>
    </cs:bodyPr>
  </cs:dataLabelCallout>
  <cs:dataPoint>
    <cs:lnRef idx="0"/>
    <cs:fillRef idx="1">
      <cs:styleClr val="auto"/>
    </cs:fillRef>
    <cs:effectRef idx="0"/>
    <cs:fontRef idx="minor">
      <a:schemeClr val="tx1"/>
    </cs:fontRef>
  </cs:dataPoint>
  <cs:dataPoint3D>
    <cs:lnRef idx="0"/>
    <cs:fillRef idx="1">
      <cs:styleClr val="auto"/>
    </cs:fillRef>
    <cs:effectRef idx="0"/>
    <cs:fontRef idx="minor">
      <a:schemeClr val="tx1"/>
    </cs:fontRef>
  </cs:dataPoint3D>
  <cs:dataPointLine>
    <cs:lnRef idx="0">
      <cs:styleClr val="auto"/>
    </cs:lnRef>
    <cs:fillRef idx="1"/>
    <cs:effectRef idx="0"/>
    <cs:fontRef idx="minor">
      <a:schemeClr val="tx1"/>
    </cs:fontRef>
    <cs:spPr>
      <a:ln w="28575" cap="rnd">
        <a:solidFill>
          <a:schemeClr val="phClr"/>
        </a:solidFill>
        <a:round/>
      </a:ln>
    </cs:spPr>
  </cs:dataPointLine>
  <cs:dataPointMarker>
    <cs:lnRef idx="0">
      <cs:styleClr val="auto"/>
    </cs:lnRef>
    <cs:fillRef idx="1">
      <cs:styleClr val="auto"/>
    </cs:fillRef>
    <cs:effectRef idx="0"/>
    <cs:fontRef idx="minor">
      <a:schemeClr val="tx1"/>
    </cs:fontRef>
    <cs:spPr>
      <a:ln w="9525">
        <a:solidFill>
          <a:schemeClr val="phClr"/>
        </a:solidFill>
      </a:ln>
    </cs:spPr>
  </cs:dataPointMarker>
  <cs:dataPointMarkerLayout symbol="circle" size="5"/>
  <cs:dataPointWireframe>
    <cs:lnRef idx="0">
      <cs:styleClr val="auto"/>
    </cs:lnRef>
    <cs:fillRef idx="1"/>
    <cs:effectRef idx="0"/>
    <cs:fontRef idx="minor">
      <a:schemeClr val="tx1"/>
    </cs:fontRef>
    <cs:spPr>
      <a:ln w="9525" cap="rnd">
        <a:solidFill>
          <a:schemeClr val="phClr"/>
        </a:solidFill>
        <a:round/>
      </a:ln>
    </cs:spPr>
  </cs:dataPointWireframe>
  <cs:dataTable>
    <cs:lnRef idx="0"/>
    <cs:fillRef idx="0"/>
    <cs:effectRef idx="0"/>
    <cs:fontRef idx="minor">
      <a:schemeClr val="tx1">
        <a:lumMod val="65000"/>
        <a:lumOff val="35000"/>
      </a:schemeClr>
    </cs:fontRef>
    <cs:spPr>
      <a:noFill/>
      <a:ln w="9525" cap="flat" cmpd="sng" algn="ctr">
        <a:solidFill>
          <a:schemeClr val="tx1">
            <a:lumMod val="15000"/>
            <a:lumOff val="85000"/>
          </a:schemeClr>
        </a:solidFill>
        <a:round/>
      </a:ln>
    </cs:spPr>
    <cs:defRPr sz="900" kern="1200"/>
  </cs:dataTable>
  <cs:downBar>
    <cs:lnRef idx="0"/>
    <cs:fillRef idx="0"/>
    <cs:effectRef idx="0"/>
    <cs:fontRef idx="minor">
      <a:schemeClr val="dk1"/>
    </cs:fontRef>
    <cs:spPr>
      <a:solidFill>
        <a:schemeClr val="dk1">
          <a:lumMod val="65000"/>
          <a:lumOff val="35000"/>
        </a:schemeClr>
      </a:solidFill>
      <a:ln w="9525">
        <a:solidFill>
          <a:schemeClr val="tx1">
            <a:lumMod val="65000"/>
            <a:lumOff val="35000"/>
          </a:schemeClr>
        </a:solidFill>
      </a:ln>
    </cs:spPr>
  </cs:downBar>
  <cs:dropLine>
    <cs:lnRef idx="0"/>
    <cs:fillRef idx="0"/>
    <cs:effectRef idx="0"/>
    <cs:fontRef idx="minor">
      <a:schemeClr val="tx1"/>
    </cs:fontRef>
    <cs:spPr>
      <a:ln w="9525" cap="flat" cmpd="sng" algn="ctr">
        <a:solidFill>
          <a:schemeClr val="tx1">
            <a:lumMod val="35000"/>
            <a:lumOff val="65000"/>
          </a:schemeClr>
        </a:solidFill>
        <a:round/>
      </a:ln>
    </cs:spPr>
  </cs:dropLine>
  <cs:errorBar>
    <cs:lnRef idx="0"/>
    <cs:fillRef idx="0"/>
    <cs:effectRef idx="0"/>
    <cs:fontRef idx="minor">
      <a:schemeClr val="tx1"/>
    </cs:fontRef>
    <cs:spPr>
      <a:ln w="9525" cap="flat" cmpd="sng" algn="ctr">
        <a:solidFill>
          <a:schemeClr val="tx1">
            <a:lumMod val="65000"/>
            <a:lumOff val="35000"/>
          </a:schemeClr>
        </a:solidFill>
        <a:round/>
      </a:ln>
    </cs:spPr>
  </cs:errorBar>
  <cs:floor>
    <cs:lnRef idx="0"/>
    <cs:fillRef idx="0"/>
    <cs:effectRef idx="0"/>
    <cs:fontRef idx="minor">
      <a:schemeClr val="tx1"/>
    </cs:fontRef>
    <cs:spPr>
      <a:noFill/>
      <a:ln>
        <a:noFill/>
      </a:ln>
    </cs:spPr>
  </cs:floor>
  <cs:gridlineMajor>
    <cs:lnRef idx="0"/>
    <cs:fillRef idx="0"/>
    <cs:effectRef idx="0"/>
    <cs:fontRef idx="minor">
      <a:schemeClr val="tx1"/>
    </cs:fontRef>
    <cs:spPr>
      <a:ln w="9525" cap="flat" cmpd="sng" algn="ctr">
        <a:solidFill>
          <a:schemeClr val="tx1">
            <a:lumMod val="15000"/>
            <a:lumOff val="85000"/>
          </a:schemeClr>
        </a:solidFill>
        <a:round/>
      </a:ln>
    </cs:spPr>
  </cs:gridlineMajor>
  <cs:gridlineMinor>
    <cs:lnRef idx="0"/>
    <cs:fillRef idx="0"/>
    <cs:effectRef idx="0"/>
    <cs:fontRef idx="minor">
      <a:schemeClr val="tx1"/>
    </cs:fontRef>
    <cs:spPr>
      <a:ln w="9525" cap="flat" cmpd="sng" algn="ctr">
        <a:solidFill>
          <a:schemeClr val="tx1">
            <a:lumMod val="5000"/>
            <a:lumOff val="95000"/>
          </a:schemeClr>
        </a:solidFill>
        <a:round/>
      </a:ln>
    </cs:spPr>
  </cs:gridlineMinor>
  <cs:hiLoLine>
    <cs:lnRef idx="0"/>
    <cs:fillRef idx="0"/>
    <cs:effectRef idx="0"/>
    <cs:fontRef idx="minor">
      <a:schemeClr val="tx1"/>
    </cs:fontRef>
    <cs:spPr>
      <a:ln w="9525" cap="flat" cmpd="sng" algn="ctr">
        <a:solidFill>
          <a:schemeClr val="tx1">
            <a:lumMod val="75000"/>
            <a:lumOff val="25000"/>
          </a:schemeClr>
        </a:solidFill>
        <a:round/>
      </a:ln>
    </cs:spPr>
  </cs:hiLoLine>
  <cs:leaderLine>
    <cs:lnRef idx="0"/>
    <cs:fillRef idx="0"/>
    <cs:effectRef idx="0"/>
    <cs:fontRef idx="minor">
      <a:schemeClr val="tx1"/>
    </cs:fontRef>
    <cs:spPr>
      <a:ln w="9525" cap="flat" cmpd="sng" algn="ctr">
        <a:solidFill>
          <a:schemeClr val="tx1">
            <a:lumMod val="35000"/>
            <a:lumOff val="65000"/>
          </a:schemeClr>
        </a:solidFill>
        <a:round/>
      </a:ln>
    </cs:spPr>
  </cs:leaderLine>
  <cs:legend>
    <cs:lnRef idx="0"/>
    <cs:fillRef idx="0"/>
    <cs:effectRef idx="0"/>
    <cs:fontRef idx="minor">
      <a:schemeClr val="tx1">
        <a:lumMod val="65000"/>
        <a:lumOff val="35000"/>
      </a:schemeClr>
    </cs:fontRef>
    <cs:defRPr sz="900" kern="1200"/>
  </cs:legend>
  <cs:plotArea mods="allowNoFillOverride allowNoLineOverride">
    <cs:lnRef idx="0"/>
    <cs:fillRef idx="0"/>
    <cs:effectRef idx="0"/>
    <cs:fontRef idx="minor">
      <a:schemeClr val="tx1"/>
    </cs:fontRef>
  </cs:plotArea>
  <cs:plotArea3D mods="allowNoFillOverride allowNoLineOverride">
    <cs:lnRef idx="0"/>
    <cs:fillRef idx="0"/>
    <cs:effectRef idx="0"/>
    <cs:fontRef idx="minor">
      <a:schemeClr val="tx1"/>
    </cs:fontRef>
  </cs:plotArea3D>
  <cs:seriesAxis>
    <cs:lnRef idx="0"/>
    <cs:fillRef idx="0"/>
    <cs:effectRef idx="0"/>
    <cs:fontRef idx="minor">
      <a:schemeClr val="tx1">
        <a:lumMod val="65000"/>
        <a:lumOff val="35000"/>
      </a:schemeClr>
    </cs:fontRef>
    <cs:defRPr sz="900" kern="1200"/>
  </cs:seriesAxis>
  <cs:seriesLine>
    <cs:lnRef idx="0"/>
    <cs:fillRef idx="0"/>
    <cs:effectRef idx="0"/>
    <cs:fontRef idx="minor">
      <a:schemeClr val="tx1"/>
    </cs:fontRef>
    <cs:spPr>
      <a:ln w="9525" cap="flat" cmpd="sng" algn="ctr">
        <a:solidFill>
          <a:schemeClr val="tx1">
            <a:lumMod val="35000"/>
            <a:lumOff val="65000"/>
          </a:schemeClr>
        </a:solidFill>
        <a:round/>
      </a:ln>
    </cs:spPr>
  </cs:seriesLine>
  <cs:title>
    <cs:lnRef idx="0"/>
    <cs:fillRef idx="0"/>
    <cs:effectRef idx="0"/>
    <cs:fontRef idx="minor">
      <a:schemeClr val="tx1">
        <a:lumMod val="65000"/>
        <a:lumOff val="35000"/>
      </a:schemeClr>
    </cs:fontRef>
    <cs:defRPr sz="1400" b="0" kern="1200" spc="0" baseline="0"/>
  </cs:title>
  <cs:trendline>
    <cs:lnRef idx="0">
      <cs:styleClr val="auto"/>
    </cs:lnRef>
    <cs:fillRef idx="0"/>
    <cs:effectRef idx="0"/>
    <cs:fontRef idx="minor">
      <a:schemeClr val="tx1"/>
    </cs:fontRef>
    <cs:spPr>
      <a:ln w="19050" cap="rnd">
        <a:solidFill>
          <a:schemeClr val="phClr"/>
        </a:solidFill>
        <a:prstDash val="sysDot"/>
      </a:ln>
    </cs:spPr>
  </cs:trendline>
  <cs:trendlineLabel>
    <cs:lnRef idx="0"/>
    <cs:fillRef idx="0"/>
    <cs:effectRef idx="0"/>
    <cs:fontRef idx="minor">
      <a:schemeClr val="tx1">
        <a:lumMod val="65000"/>
        <a:lumOff val="35000"/>
      </a:schemeClr>
    </cs:fontRef>
    <cs:defRPr sz="900" kern="1200"/>
  </cs:trendlineLabel>
  <cs:upBar>
    <cs:lnRef idx="0"/>
    <cs:fillRef idx="0"/>
    <cs:effectRef idx="0"/>
    <cs:fontRef idx="minor">
      <a:schemeClr val="dk1"/>
    </cs:fontRef>
    <cs:spPr>
      <a:solidFill>
        <a:schemeClr val="lt1"/>
      </a:solidFill>
      <a:ln w="9525">
        <a:solidFill>
          <a:schemeClr val="tx1">
            <a:lumMod val="15000"/>
            <a:lumOff val="85000"/>
          </a:schemeClr>
        </a:solidFill>
      </a:ln>
    </cs:spPr>
  </cs:upBar>
  <cs:valueAxis>
    <cs:lnRef idx="0"/>
    <cs:fillRef idx="0"/>
    <cs:effectRef idx="0"/>
    <cs:fontRef idx="minor">
      <a:schemeClr val="tx1">
        <a:lumMod val="65000"/>
        <a:lumOff val="35000"/>
      </a:schemeClr>
    </cs:fontRef>
    <cs:defRPr sz="900" kern="1200"/>
  </cs:valueAxis>
  <cs:wall>
    <cs:lnRef idx="0"/>
    <cs:fillRef idx="0"/>
    <cs:effectRef idx="0"/>
    <cs:fontRef idx="minor">
      <a:schemeClr val="tx1"/>
    </cs:fontRef>
    <cs:spPr>
      <a:noFill/>
      <a:ln>
        <a:noFill/>
      </a:ln>
    </cs:spPr>
  </cs:wall>
</cs:chartStyle>
</file>

<file path=ppt/charts/style6.xml><?xml version="1.0" encoding="utf-8"?>
<cs:chartStyle xmlns:cs="http://schemas.microsoft.com/office/drawing/2012/chartStyle" xmlns:a="http://schemas.openxmlformats.org/drawingml/2006/main" id="201">
  <cs:axisTitle>
    <cs:lnRef idx="0"/>
    <cs:fillRef idx="0"/>
    <cs:effectRef idx="0"/>
    <cs:fontRef idx="minor">
      <a:schemeClr val="tx1">
        <a:lumMod val="65000"/>
        <a:lumOff val="35000"/>
      </a:schemeClr>
    </cs:fontRef>
    <cs:defRPr sz="1000" kern="1200"/>
  </cs:axisTitle>
  <cs:categoryAxis>
    <cs:lnRef idx="0"/>
    <cs:fillRef idx="0"/>
    <cs:effectRef idx="0"/>
    <cs:fontRef idx="minor">
      <a:schemeClr val="tx1">
        <a:lumMod val="65000"/>
        <a:lumOff val="35000"/>
      </a:schemeClr>
    </cs:fontRef>
    <cs:spPr>
      <a:ln w="9525" cap="flat" cmpd="sng" algn="ctr">
        <a:solidFill>
          <a:schemeClr val="tx1">
            <a:lumMod val="15000"/>
            <a:lumOff val="85000"/>
          </a:schemeClr>
        </a:solidFill>
        <a:round/>
      </a:ln>
    </cs:spPr>
    <cs:defRPr sz="900" kern="1200"/>
  </cs:categoryAxis>
  <cs:chartArea mods="allowNoFillOverride allowNoLineOverride">
    <cs:lnRef idx="0"/>
    <cs:fillRef idx="0"/>
    <cs:effectRef idx="0"/>
    <cs:fontRef idx="minor">
      <a:schemeClr val="tx1"/>
    </cs:fontRef>
    <cs:spPr>
      <a:solidFill>
        <a:schemeClr val="bg1"/>
      </a:solidFill>
      <a:ln w="9525" cap="flat" cmpd="sng" algn="ctr">
        <a:solidFill>
          <a:schemeClr val="tx1">
            <a:lumMod val="15000"/>
            <a:lumOff val="85000"/>
          </a:schemeClr>
        </a:solidFill>
        <a:round/>
      </a:ln>
    </cs:spPr>
    <cs:defRPr sz="1000" kern="1200"/>
  </cs:chartArea>
  <cs:dataLabel>
    <cs:lnRef idx="0"/>
    <cs:fillRef idx="0"/>
    <cs:effectRef idx="0"/>
    <cs:fontRef idx="minor">
      <a:schemeClr val="tx1">
        <a:lumMod val="75000"/>
        <a:lumOff val="25000"/>
      </a:schemeClr>
    </cs:fontRef>
    <cs:defRPr sz="900" kern="1200"/>
  </cs:dataLabel>
  <cs:dataLabelCallout>
    <cs:lnRef idx="0"/>
    <cs:fillRef idx="0"/>
    <cs:effectRef idx="0"/>
    <cs:fontRef idx="minor">
      <a:schemeClr val="dk1">
        <a:lumMod val="65000"/>
        <a:lumOff val="35000"/>
      </a:schemeClr>
    </cs:fontRef>
    <cs:spPr>
      <a:solidFill>
        <a:schemeClr val="lt1"/>
      </a:solidFill>
      <a:ln>
        <a:solidFill>
          <a:schemeClr val="dk1">
            <a:lumMod val="25000"/>
            <a:lumOff val="75000"/>
          </a:schemeClr>
        </a:solidFill>
      </a:ln>
    </cs:spPr>
    <cs:defRPr sz="900" kern="1200"/>
    <cs:bodyPr rot="0" spcFirstLastPara="1" vertOverflow="clip" horzOverflow="clip" vert="horz" wrap="square" lIns="36576" tIns="18288" rIns="36576" bIns="18288" anchor="ctr" anchorCtr="1">
      <a:spAutoFit/>
    </cs:bodyPr>
  </cs:dataLabelCallout>
  <cs:dataPoint>
    <cs:lnRef idx="0"/>
    <cs:fillRef idx="1">
      <cs:styleClr val="auto"/>
    </cs:fillRef>
    <cs:effectRef idx="0"/>
    <cs:fontRef idx="minor">
      <a:schemeClr val="tx1"/>
    </cs:fontRef>
  </cs:dataPoint>
  <cs:dataPoint3D>
    <cs:lnRef idx="0"/>
    <cs:fillRef idx="1">
      <cs:styleClr val="auto"/>
    </cs:fillRef>
    <cs:effectRef idx="0"/>
    <cs:fontRef idx="minor">
      <a:schemeClr val="tx1"/>
    </cs:fontRef>
  </cs:dataPoint3D>
  <cs:dataPointLine>
    <cs:lnRef idx="0">
      <cs:styleClr val="auto"/>
    </cs:lnRef>
    <cs:fillRef idx="1"/>
    <cs:effectRef idx="0"/>
    <cs:fontRef idx="minor">
      <a:schemeClr val="tx1"/>
    </cs:fontRef>
    <cs:spPr>
      <a:ln w="28575" cap="rnd">
        <a:solidFill>
          <a:schemeClr val="phClr"/>
        </a:solidFill>
        <a:round/>
      </a:ln>
    </cs:spPr>
  </cs:dataPointLine>
  <cs:dataPointMarker>
    <cs:lnRef idx="0">
      <cs:styleClr val="auto"/>
    </cs:lnRef>
    <cs:fillRef idx="1">
      <cs:styleClr val="auto"/>
    </cs:fillRef>
    <cs:effectRef idx="0"/>
    <cs:fontRef idx="minor">
      <a:schemeClr val="tx1"/>
    </cs:fontRef>
    <cs:spPr>
      <a:ln w="9525">
        <a:solidFill>
          <a:schemeClr val="phClr"/>
        </a:solidFill>
      </a:ln>
    </cs:spPr>
  </cs:dataPointMarker>
  <cs:dataPointMarkerLayout symbol="circle" size="5"/>
  <cs:dataPointWireframe>
    <cs:lnRef idx="0">
      <cs:styleClr val="auto"/>
    </cs:lnRef>
    <cs:fillRef idx="1"/>
    <cs:effectRef idx="0"/>
    <cs:fontRef idx="minor">
      <a:schemeClr val="tx1"/>
    </cs:fontRef>
    <cs:spPr>
      <a:ln w="9525" cap="rnd">
        <a:solidFill>
          <a:schemeClr val="phClr"/>
        </a:solidFill>
        <a:round/>
      </a:ln>
    </cs:spPr>
  </cs:dataPointWireframe>
  <cs:dataTable>
    <cs:lnRef idx="0"/>
    <cs:fillRef idx="0"/>
    <cs:effectRef idx="0"/>
    <cs:fontRef idx="minor">
      <a:schemeClr val="tx1">
        <a:lumMod val="65000"/>
        <a:lumOff val="35000"/>
      </a:schemeClr>
    </cs:fontRef>
    <cs:spPr>
      <a:noFill/>
      <a:ln w="9525" cap="flat" cmpd="sng" algn="ctr">
        <a:solidFill>
          <a:schemeClr val="tx1">
            <a:lumMod val="15000"/>
            <a:lumOff val="85000"/>
          </a:schemeClr>
        </a:solidFill>
        <a:round/>
      </a:ln>
    </cs:spPr>
    <cs:defRPr sz="900" kern="1200"/>
  </cs:dataTable>
  <cs:downBar>
    <cs:lnRef idx="0"/>
    <cs:fillRef idx="0"/>
    <cs:effectRef idx="0"/>
    <cs:fontRef idx="minor">
      <a:schemeClr val="dk1"/>
    </cs:fontRef>
    <cs:spPr>
      <a:solidFill>
        <a:schemeClr val="dk1">
          <a:lumMod val="65000"/>
          <a:lumOff val="35000"/>
        </a:schemeClr>
      </a:solidFill>
      <a:ln w="9525">
        <a:solidFill>
          <a:schemeClr val="tx1">
            <a:lumMod val="65000"/>
            <a:lumOff val="35000"/>
          </a:schemeClr>
        </a:solidFill>
      </a:ln>
    </cs:spPr>
  </cs:downBar>
  <cs:dropLine>
    <cs:lnRef idx="0"/>
    <cs:fillRef idx="0"/>
    <cs:effectRef idx="0"/>
    <cs:fontRef idx="minor">
      <a:schemeClr val="tx1"/>
    </cs:fontRef>
    <cs:spPr>
      <a:ln w="9525" cap="flat" cmpd="sng" algn="ctr">
        <a:solidFill>
          <a:schemeClr val="tx1">
            <a:lumMod val="35000"/>
            <a:lumOff val="65000"/>
          </a:schemeClr>
        </a:solidFill>
        <a:round/>
      </a:ln>
    </cs:spPr>
  </cs:dropLine>
  <cs:errorBar>
    <cs:lnRef idx="0"/>
    <cs:fillRef idx="0"/>
    <cs:effectRef idx="0"/>
    <cs:fontRef idx="minor">
      <a:schemeClr val="tx1"/>
    </cs:fontRef>
    <cs:spPr>
      <a:ln w="9525" cap="flat" cmpd="sng" algn="ctr">
        <a:solidFill>
          <a:schemeClr val="tx1">
            <a:lumMod val="65000"/>
            <a:lumOff val="35000"/>
          </a:schemeClr>
        </a:solidFill>
        <a:round/>
      </a:ln>
    </cs:spPr>
  </cs:errorBar>
  <cs:floor>
    <cs:lnRef idx="0"/>
    <cs:fillRef idx="0"/>
    <cs:effectRef idx="0"/>
    <cs:fontRef idx="minor">
      <a:schemeClr val="tx1"/>
    </cs:fontRef>
    <cs:spPr>
      <a:noFill/>
      <a:ln>
        <a:noFill/>
      </a:ln>
    </cs:spPr>
  </cs:floor>
  <cs:gridlineMajor>
    <cs:lnRef idx="0"/>
    <cs:fillRef idx="0"/>
    <cs:effectRef idx="0"/>
    <cs:fontRef idx="minor">
      <a:schemeClr val="tx1"/>
    </cs:fontRef>
    <cs:spPr>
      <a:ln w="9525" cap="flat" cmpd="sng" algn="ctr">
        <a:solidFill>
          <a:schemeClr val="tx1">
            <a:lumMod val="15000"/>
            <a:lumOff val="85000"/>
          </a:schemeClr>
        </a:solidFill>
        <a:round/>
      </a:ln>
    </cs:spPr>
  </cs:gridlineMajor>
  <cs:gridlineMinor>
    <cs:lnRef idx="0"/>
    <cs:fillRef idx="0"/>
    <cs:effectRef idx="0"/>
    <cs:fontRef idx="minor">
      <a:schemeClr val="tx1"/>
    </cs:fontRef>
    <cs:spPr>
      <a:ln w="9525" cap="flat" cmpd="sng" algn="ctr">
        <a:solidFill>
          <a:schemeClr val="tx1">
            <a:lumMod val="5000"/>
            <a:lumOff val="95000"/>
          </a:schemeClr>
        </a:solidFill>
        <a:round/>
      </a:ln>
    </cs:spPr>
  </cs:gridlineMinor>
  <cs:hiLoLine>
    <cs:lnRef idx="0"/>
    <cs:fillRef idx="0"/>
    <cs:effectRef idx="0"/>
    <cs:fontRef idx="minor">
      <a:schemeClr val="tx1"/>
    </cs:fontRef>
    <cs:spPr>
      <a:ln w="9525" cap="flat" cmpd="sng" algn="ctr">
        <a:solidFill>
          <a:schemeClr val="tx1">
            <a:lumMod val="75000"/>
            <a:lumOff val="25000"/>
          </a:schemeClr>
        </a:solidFill>
        <a:round/>
      </a:ln>
    </cs:spPr>
  </cs:hiLoLine>
  <cs:leaderLine>
    <cs:lnRef idx="0"/>
    <cs:fillRef idx="0"/>
    <cs:effectRef idx="0"/>
    <cs:fontRef idx="minor">
      <a:schemeClr val="tx1"/>
    </cs:fontRef>
    <cs:spPr>
      <a:ln w="9525" cap="flat" cmpd="sng" algn="ctr">
        <a:solidFill>
          <a:schemeClr val="tx1">
            <a:lumMod val="35000"/>
            <a:lumOff val="65000"/>
          </a:schemeClr>
        </a:solidFill>
        <a:round/>
      </a:ln>
    </cs:spPr>
  </cs:leaderLine>
  <cs:legend>
    <cs:lnRef idx="0"/>
    <cs:fillRef idx="0"/>
    <cs:effectRef idx="0"/>
    <cs:fontRef idx="minor">
      <a:schemeClr val="tx1">
        <a:lumMod val="65000"/>
        <a:lumOff val="35000"/>
      </a:schemeClr>
    </cs:fontRef>
    <cs:defRPr sz="900" kern="1200"/>
  </cs:legend>
  <cs:plotArea mods="allowNoFillOverride allowNoLineOverride">
    <cs:lnRef idx="0"/>
    <cs:fillRef idx="0"/>
    <cs:effectRef idx="0"/>
    <cs:fontRef idx="minor">
      <a:schemeClr val="tx1"/>
    </cs:fontRef>
  </cs:plotArea>
  <cs:plotArea3D mods="allowNoFillOverride allowNoLineOverride">
    <cs:lnRef idx="0"/>
    <cs:fillRef idx="0"/>
    <cs:effectRef idx="0"/>
    <cs:fontRef idx="minor">
      <a:schemeClr val="tx1"/>
    </cs:fontRef>
  </cs:plotArea3D>
  <cs:seriesAxis>
    <cs:lnRef idx="0"/>
    <cs:fillRef idx="0"/>
    <cs:effectRef idx="0"/>
    <cs:fontRef idx="minor">
      <a:schemeClr val="tx1">
        <a:lumMod val="65000"/>
        <a:lumOff val="35000"/>
      </a:schemeClr>
    </cs:fontRef>
    <cs:defRPr sz="900" kern="1200"/>
  </cs:seriesAxis>
  <cs:seriesLine>
    <cs:lnRef idx="0"/>
    <cs:fillRef idx="0"/>
    <cs:effectRef idx="0"/>
    <cs:fontRef idx="minor">
      <a:schemeClr val="tx1"/>
    </cs:fontRef>
    <cs:spPr>
      <a:ln w="9525" cap="flat" cmpd="sng" algn="ctr">
        <a:solidFill>
          <a:schemeClr val="tx1">
            <a:lumMod val="35000"/>
            <a:lumOff val="65000"/>
          </a:schemeClr>
        </a:solidFill>
        <a:round/>
      </a:ln>
    </cs:spPr>
  </cs:seriesLine>
  <cs:title>
    <cs:lnRef idx="0"/>
    <cs:fillRef idx="0"/>
    <cs:effectRef idx="0"/>
    <cs:fontRef idx="minor">
      <a:schemeClr val="tx1">
        <a:lumMod val="65000"/>
        <a:lumOff val="35000"/>
      </a:schemeClr>
    </cs:fontRef>
    <cs:defRPr sz="1400" b="0" kern="1200" spc="0" baseline="0"/>
  </cs:title>
  <cs:trendline>
    <cs:lnRef idx="0">
      <cs:styleClr val="auto"/>
    </cs:lnRef>
    <cs:fillRef idx="0"/>
    <cs:effectRef idx="0"/>
    <cs:fontRef idx="minor">
      <a:schemeClr val="tx1"/>
    </cs:fontRef>
    <cs:spPr>
      <a:ln w="19050" cap="rnd">
        <a:solidFill>
          <a:schemeClr val="phClr"/>
        </a:solidFill>
        <a:prstDash val="sysDot"/>
      </a:ln>
    </cs:spPr>
  </cs:trendline>
  <cs:trendlineLabel>
    <cs:lnRef idx="0"/>
    <cs:fillRef idx="0"/>
    <cs:effectRef idx="0"/>
    <cs:fontRef idx="minor">
      <a:schemeClr val="tx1">
        <a:lumMod val="65000"/>
        <a:lumOff val="35000"/>
      </a:schemeClr>
    </cs:fontRef>
    <cs:defRPr sz="900" kern="1200"/>
  </cs:trendlineLabel>
  <cs:upBar>
    <cs:lnRef idx="0"/>
    <cs:fillRef idx="0"/>
    <cs:effectRef idx="0"/>
    <cs:fontRef idx="minor">
      <a:schemeClr val="dk1"/>
    </cs:fontRef>
    <cs:spPr>
      <a:solidFill>
        <a:schemeClr val="lt1"/>
      </a:solidFill>
      <a:ln w="9525">
        <a:solidFill>
          <a:schemeClr val="tx1">
            <a:lumMod val="15000"/>
            <a:lumOff val="85000"/>
          </a:schemeClr>
        </a:solidFill>
      </a:ln>
    </cs:spPr>
  </cs:upBar>
  <cs:valueAxis>
    <cs:lnRef idx="0"/>
    <cs:fillRef idx="0"/>
    <cs:effectRef idx="0"/>
    <cs:fontRef idx="minor">
      <a:schemeClr val="tx1">
        <a:lumMod val="65000"/>
        <a:lumOff val="35000"/>
      </a:schemeClr>
    </cs:fontRef>
    <cs:defRPr sz="900" kern="1200"/>
  </cs:valueAxis>
  <cs:wall>
    <cs:lnRef idx="0"/>
    <cs:fillRef idx="0"/>
    <cs:effectRef idx="0"/>
    <cs:fontRef idx="minor">
      <a:schemeClr val="tx1"/>
    </cs:fontRef>
    <cs:spPr>
      <a:noFill/>
      <a:ln>
        <a:noFill/>
      </a:ln>
    </cs:spPr>
  </cs:wall>
</cs:chartStyle>
</file>

<file path=ppt/charts/style7.xml><?xml version="1.0" encoding="utf-8"?>
<cs:chartStyle xmlns:cs="http://schemas.microsoft.com/office/drawing/2012/chartStyle" xmlns:a="http://schemas.openxmlformats.org/drawingml/2006/main" id="216">
  <cs:axisTitle>
    <cs:lnRef idx="0"/>
    <cs:fillRef idx="0"/>
    <cs:effectRef idx="0"/>
    <cs:fontRef idx="minor">
      <a:schemeClr val="tx1">
        <a:lumMod val="65000"/>
        <a:lumOff val="35000"/>
      </a:schemeClr>
    </cs:fontRef>
    <cs:defRPr sz="1000" kern="1200"/>
  </cs:axisTitle>
  <cs:categoryAxis>
    <cs:lnRef idx="0"/>
    <cs:fillRef idx="0"/>
    <cs:effectRef idx="0"/>
    <cs:fontRef idx="minor">
      <a:schemeClr val="tx1">
        <a:lumMod val="65000"/>
        <a:lumOff val="35000"/>
      </a:schemeClr>
    </cs:fontRef>
    <cs:spPr>
      <a:ln w="9525" cap="flat" cmpd="sng" algn="ctr">
        <a:solidFill>
          <a:schemeClr val="tx1">
            <a:lumMod val="15000"/>
            <a:lumOff val="85000"/>
          </a:schemeClr>
        </a:solidFill>
        <a:round/>
      </a:ln>
    </cs:spPr>
    <cs:defRPr sz="900" kern="1200"/>
  </cs:categoryAxis>
  <cs:chartArea mods="allowNoFillOverride allowNoLineOverride">
    <cs:lnRef idx="0"/>
    <cs:fillRef idx="0"/>
    <cs:effectRef idx="0"/>
    <cs:fontRef idx="minor">
      <a:schemeClr val="tx1"/>
    </cs:fontRef>
    <cs:spPr>
      <a:solidFill>
        <a:schemeClr val="bg1"/>
      </a:solidFill>
      <a:ln w="9525" cap="flat" cmpd="sng" algn="ctr">
        <a:solidFill>
          <a:schemeClr val="tx1">
            <a:lumMod val="15000"/>
            <a:lumOff val="85000"/>
          </a:schemeClr>
        </a:solidFill>
        <a:round/>
      </a:ln>
    </cs:spPr>
    <cs:defRPr sz="1000" kern="1200"/>
  </cs:chartArea>
  <cs:dataLabel>
    <cs:lnRef idx="0"/>
    <cs:fillRef idx="0"/>
    <cs:effectRef idx="0"/>
    <cs:fontRef idx="minor">
      <a:schemeClr val="tx1">
        <a:lumMod val="75000"/>
        <a:lumOff val="25000"/>
      </a:schemeClr>
    </cs:fontRef>
    <cs:defRPr sz="900" kern="1200"/>
  </cs:dataLabel>
  <cs:dataLabelCallout>
    <cs:lnRef idx="0"/>
    <cs:fillRef idx="0"/>
    <cs:effectRef idx="0"/>
    <cs:fontRef idx="minor">
      <a:schemeClr val="dk1">
        <a:lumMod val="65000"/>
        <a:lumOff val="35000"/>
      </a:schemeClr>
    </cs:fontRef>
    <cs:spPr>
      <a:solidFill>
        <a:schemeClr val="lt1"/>
      </a:solidFill>
      <a:ln>
        <a:solidFill>
          <a:schemeClr val="dk1">
            <a:lumMod val="25000"/>
            <a:lumOff val="75000"/>
          </a:schemeClr>
        </a:solidFill>
      </a:ln>
    </cs:spPr>
    <cs:defRPr sz="900" kern="1200"/>
    <cs:bodyPr rot="0" spcFirstLastPara="1" vertOverflow="clip" horzOverflow="clip" vert="horz" wrap="square" lIns="36576" tIns="18288" rIns="36576" bIns="18288" anchor="ctr" anchorCtr="1">
      <a:spAutoFit/>
    </cs:bodyPr>
  </cs:dataLabelCallout>
  <cs:dataPoint>
    <cs:lnRef idx="0"/>
    <cs:fillRef idx="1">
      <cs:styleClr val="auto"/>
    </cs:fillRef>
    <cs:effectRef idx="0"/>
    <cs:fontRef idx="minor">
      <a:schemeClr val="tx1"/>
    </cs:fontRef>
  </cs:dataPoint>
  <cs:dataPoint3D>
    <cs:lnRef idx="0"/>
    <cs:fillRef idx="1">
      <cs:styleClr val="auto"/>
    </cs:fillRef>
    <cs:effectRef idx="0"/>
    <cs:fontRef idx="minor">
      <a:schemeClr val="tx1"/>
    </cs:fontRef>
  </cs:dataPoint3D>
  <cs:dataPointLine>
    <cs:lnRef idx="0">
      <cs:styleClr val="auto"/>
    </cs:lnRef>
    <cs:fillRef idx="1"/>
    <cs:effectRef idx="0"/>
    <cs:fontRef idx="minor">
      <a:schemeClr val="tx1"/>
    </cs:fontRef>
    <cs:spPr>
      <a:ln w="28575" cap="rnd">
        <a:solidFill>
          <a:schemeClr val="phClr"/>
        </a:solidFill>
        <a:round/>
      </a:ln>
    </cs:spPr>
  </cs:dataPointLine>
  <cs:dataPointMarker>
    <cs:lnRef idx="0">
      <cs:styleClr val="auto"/>
    </cs:lnRef>
    <cs:fillRef idx="1">
      <cs:styleClr val="auto"/>
    </cs:fillRef>
    <cs:effectRef idx="0"/>
    <cs:fontRef idx="minor">
      <a:schemeClr val="tx1"/>
    </cs:fontRef>
    <cs:spPr>
      <a:ln w="9525">
        <a:solidFill>
          <a:schemeClr val="phClr"/>
        </a:solidFill>
      </a:ln>
    </cs:spPr>
  </cs:dataPointMarker>
  <cs:dataPointMarkerLayout symbol="circle" size="5"/>
  <cs:dataPointWireframe>
    <cs:lnRef idx="0">
      <cs:styleClr val="auto"/>
    </cs:lnRef>
    <cs:fillRef idx="1"/>
    <cs:effectRef idx="0"/>
    <cs:fontRef idx="minor">
      <a:schemeClr val="tx1"/>
    </cs:fontRef>
    <cs:spPr>
      <a:ln w="9525" cap="rnd">
        <a:solidFill>
          <a:schemeClr val="phClr"/>
        </a:solidFill>
        <a:round/>
      </a:ln>
    </cs:spPr>
  </cs:dataPointWireframe>
  <cs:dataTable>
    <cs:lnRef idx="0"/>
    <cs:fillRef idx="0"/>
    <cs:effectRef idx="0"/>
    <cs:fontRef idx="minor">
      <a:schemeClr val="tx1">
        <a:lumMod val="65000"/>
        <a:lumOff val="35000"/>
      </a:schemeClr>
    </cs:fontRef>
    <cs:spPr>
      <a:noFill/>
      <a:ln w="9525" cap="flat" cmpd="sng" algn="ctr">
        <a:solidFill>
          <a:schemeClr val="tx1">
            <a:lumMod val="15000"/>
            <a:lumOff val="85000"/>
          </a:schemeClr>
        </a:solidFill>
        <a:round/>
      </a:ln>
    </cs:spPr>
    <cs:defRPr sz="900" kern="1200"/>
  </cs:dataTable>
  <cs:downBar>
    <cs:lnRef idx="0"/>
    <cs:fillRef idx="0"/>
    <cs:effectRef idx="0"/>
    <cs:fontRef idx="minor">
      <a:schemeClr val="tx1"/>
    </cs:fontRef>
    <cs:spPr>
      <a:solidFill>
        <a:schemeClr val="dk1">
          <a:lumMod val="75000"/>
          <a:lumOff val="25000"/>
        </a:schemeClr>
      </a:solidFill>
      <a:ln w="9525" cap="flat" cmpd="sng" algn="ctr">
        <a:solidFill>
          <a:schemeClr val="tx1">
            <a:lumMod val="65000"/>
            <a:lumOff val="35000"/>
          </a:schemeClr>
        </a:solidFill>
        <a:round/>
      </a:ln>
    </cs:spPr>
  </cs:downBar>
  <cs:dropLine>
    <cs:lnRef idx="0"/>
    <cs:fillRef idx="0"/>
    <cs:effectRef idx="0"/>
    <cs:fontRef idx="minor">
      <a:schemeClr val="tx1"/>
    </cs:fontRef>
    <cs:spPr>
      <a:ln w="9525" cap="flat" cmpd="sng" algn="ctr">
        <a:solidFill>
          <a:schemeClr val="tx1">
            <a:lumMod val="35000"/>
            <a:lumOff val="65000"/>
          </a:schemeClr>
        </a:solidFill>
        <a:round/>
      </a:ln>
    </cs:spPr>
  </cs:dropLine>
  <cs:errorBar>
    <cs:lnRef idx="0"/>
    <cs:fillRef idx="0"/>
    <cs:effectRef idx="0"/>
    <cs:fontRef idx="minor">
      <a:schemeClr val="tx1"/>
    </cs:fontRef>
    <cs:spPr>
      <a:ln w="9525" cap="flat" cmpd="sng" algn="ctr">
        <a:solidFill>
          <a:schemeClr val="tx1">
            <a:lumMod val="65000"/>
            <a:lumOff val="35000"/>
          </a:schemeClr>
        </a:solidFill>
        <a:round/>
      </a:ln>
    </cs:spPr>
  </cs:errorBar>
  <cs:floor>
    <cs:lnRef idx="0"/>
    <cs:fillRef idx="0"/>
    <cs:effectRef idx="0"/>
    <cs:fontRef idx="minor">
      <a:schemeClr val="tx1"/>
    </cs:fontRef>
    <cs:spPr>
      <a:noFill/>
      <a:ln>
        <a:noFill/>
      </a:ln>
    </cs:spPr>
  </cs:floor>
  <cs:gridlineMajor>
    <cs:lnRef idx="0"/>
    <cs:fillRef idx="0"/>
    <cs:effectRef idx="0"/>
    <cs:fontRef idx="minor">
      <a:schemeClr val="tx1"/>
    </cs:fontRef>
    <cs:spPr>
      <a:ln w="9525" cap="flat" cmpd="sng" algn="ctr">
        <a:solidFill>
          <a:schemeClr val="tx1">
            <a:lumMod val="15000"/>
            <a:lumOff val="85000"/>
          </a:schemeClr>
        </a:solidFill>
        <a:round/>
      </a:ln>
    </cs:spPr>
  </cs:gridlineMajor>
  <cs:gridlineMinor>
    <cs:lnRef idx="0"/>
    <cs:fillRef idx="0"/>
    <cs:effectRef idx="0"/>
    <cs:fontRef idx="minor">
      <a:schemeClr val="tx1"/>
    </cs:fontRef>
    <cs:spPr>
      <a:ln w="9525" cap="flat" cmpd="sng" algn="ctr">
        <a:solidFill>
          <a:schemeClr val="tx1">
            <a:lumMod val="5000"/>
            <a:lumOff val="95000"/>
          </a:schemeClr>
        </a:solidFill>
        <a:round/>
      </a:ln>
    </cs:spPr>
  </cs:gridlineMinor>
  <cs:hiLoLine>
    <cs:lnRef idx="0"/>
    <cs:fillRef idx="0"/>
    <cs:effectRef idx="0"/>
    <cs:fontRef idx="minor">
      <a:schemeClr val="tx1"/>
    </cs:fontRef>
    <cs:spPr>
      <a:ln w="9525" cap="flat" cmpd="sng" algn="ctr">
        <a:solidFill>
          <a:schemeClr val="tx1">
            <a:lumMod val="50000"/>
            <a:lumOff val="50000"/>
          </a:schemeClr>
        </a:solidFill>
        <a:round/>
      </a:ln>
    </cs:spPr>
  </cs:hiLoLine>
  <cs:leaderLine>
    <cs:lnRef idx="0"/>
    <cs:fillRef idx="0"/>
    <cs:effectRef idx="0"/>
    <cs:fontRef idx="minor">
      <a:schemeClr val="tx1"/>
    </cs:fontRef>
    <cs:spPr>
      <a:ln w="9525" cap="flat" cmpd="sng" algn="ctr">
        <a:solidFill>
          <a:schemeClr val="tx1">
            <a:lumMod val="35000"/>
            <a:lumOff val="65000"/>
          </a:schemeClr>
        </a:solidFill>
        <a:round/>
      </a:ln>
    </cs:spPr>
  </cs:leaderLine>
  <cs:legend>
    <cs:lnRef idx="0"/>
    <cs:fillRef idx="0"/>
    <cs:effectRef idx="0"/>
    <cs:fontRef idx="minor">
      <a:schemeClr val="tx1">
        <a:lumMod val="65000"/>
        <a:lumOff val="35000"/>
      </a:schemeClr>
    </cs:fontRef>
    <cs:defRPr sz="900" kern="1200"/>
  </cs:legend>
  <cs:plotArea mods="allowNoFillOverride allowNoLineOverride">
    <cs:lnRef idx="0"/>
    <cs:fillRef idx="0"/>
    <cs:effectRef idx="0"/>
    <cs:fontRef idx="minor">
      <a:schemeClr val="tx1"/>
    </cs:fontRef>
  </cs:plotArea>
  <cs:plotArea3D mods="allowNoFillOverride allowNoLineOverride">
    <cs:lnRef idx="0"/>
    <cs:fillRef idx="0"/>
    <cs:effectRef idx="0"/>
    <cs:fontRef idx="minor">
      <a:schemeClr val="tx1"/>
    </cs:fontRef>
  </cs:plotArea3D>
  <cs:seriesAxis>
    <cs:lnRef idx="0"/>
    <cs:fillRef idx="0"/>
    <cs:effectRef idx="0"/>
    <cs:fontRef idx="minor">
      <a:schemeClr val="tx1">
        <a:lumMod val="65000"/>
        <a:lumOff val="35000"/>
      </a:schemeClr>
    </cs:fontRef>
    <cs:defRPr sz="900" kern="1200"/>
  </cs:seriesAxis>
  <cs:seriesLine>
    <cs:lnRef idx="0"/>
    <cs:fillRef idx="0"/>
    <cs:effectRef idx="0"/>
    <cs:fontRef idx="minor">
      <a:schemeClr val="tx1"/>
    </cs:fontRef>
    <cs:spPr>
      <a:ln w="9525" cap="flat" cmpd="sng" algn="ctr">
        <a:solidFill>
          <a:schemeClr val="tx1">
            <a:lumMod val="35000"/>
            <a:lumOff val="65000"/>
          </a:schemeClr>
        </a:solidFill>
        <a:round/>
      </a:ln>
    </cs:spPr>
  </cs:seriesLine>
  <cs:title>
    <cs:lnRef idx="0"/>
    <cs:fillRef idx="0"/>
    <cs:effectRef idx="0"/>
    <cs:fontRef idx="minor">
      <a:schemeClr val="tx1">
        <a:lumMod val="65000"/>
        <a:lumOff val="35000"/>
      </a:schemeClr>
    </cs:fontRef>
    <cs:defRPr sz="1400" b="0" kern="1200" spc="0" baseline="0"/>
  </cs:title>
  <cs:trendline>
    <cs:lnRef idx="0">
      <cs:styleClr val="auto"/>
    </cs:lnRef>
    <cs:fillRef idx="0"/>
    <cs:effectRef idx="0"/>
    <cs:fontRef idx="minor">
      <a:schemeClr val="tx1"/>
    </cs:fontRef>
    <cs:spPr>
      <a:ln w="19050" cap="rnd">
        <a:solidFill>
          <a:schemeClr val="phClr"/>
        </a:solidFill>
        <a:prstDash val="sysDot"/>
      </a:ln>
    </cs:spPr>
  </cs:trendline>
  <cs:trendlineLabel>
    <cs:lnRef idx="0"/>
    <cs:fillRef idx="0"/>
    <cs:effectRef idx="0"/>
    <cs:fontRef idx="minor">
      <a:schemeClr val="tx1">
        <a:lumMod val="65000"/>
        <a:lumOff val="35000"/>
      </a:schemeClr>
    </cs:fontRef>
    <cs:defRPr sz="900" kern="1200"/>
  </cs:trendlineLabel>
  <cs:upBar>
    <cs:lnRef idx="0"/>
    <cs:fillRef idx="0"/>
    <cs:effectRef idx="0"/>
    <cs:fontRef idx="minor">
      <a:schemeClr val="tx1"/>
    </cs:fontRef>
    <cs:spPr>
      <a:solidFill>
        <a:schemeClr val="lt1"/>
      </a:solidFill>
      <a:ln w="9525" cap="flat" cmpd="sng" algn="ctr">
        <a:solidFill>
          <a:schemeClr val="tx1">
            <a:lumMod val="65000"/>
            <a:lumOff val="35000"/>
          </a:schemeClr>
        </a:solidFill>
        <a:round/>
      </a:ln>
    </cs:spPr>
  </cs:upBar>
  <cs:valueAxis>
    <cs:lnRef idx="0"/>
    <cs:fillRef idx="0"/>
    <cs:effectRef idx="0"/>
    <cs:fontRef idx="minor">
      <a:schemeClr val="tx1">
        <a:lumMod val="65000"/>
        <a:lumOff val="35000"/>
      </a:schemeClr>
    </cs:fontRef>
    <cs:defRPr sz="900" kern="1200"/>
  </cs:valueAxis>
  <cs:wall>
    <cs:lnRef idx="0"/>
    <cs:fillRef idx="0"/>
    <cs:effectRef idx="0"/>
    <cs:fontRef idx="minor">
      <a:schemeClr val="tx1"/>
    </cs:fontRef>
    <cs:spPr>
      <a:noFill/>
      <a:ln>
        <a:noFill/>
      </a:ln>
    </cs:spPr>
  </cs:wall>
</cs:chartStyle>
</file>

<file path=ppt/charts/style8.xml><?xml version="1.0" encoding="utf-8"?>
<cs:chartStyle xmlns:cs="http://schemas.microsoft.com/office/drawing/2012/chartStyle" xmlns:a="http://schemas.openxmlformats.org/drawingml/2006/main" id="227">
  <cs:axisTitle>
    <cs:lnRef idx="0"/>
    <cs:fillRef idx="0"/>
    <cs:effectRef idx="0"/>
    <cs:fontRef idx="minor">
      <a:schemeClr val="tx1">
        <a:lumMod val="65000"/>
        <a:lumOff val="35000"/>
      </a:schemeClr>
    </cs:fontRef>
    <cs:defRPr sz="1000" kern="1200"/>
  </cs:axisTitle>
  <cs:categoryAxis>
    <cs:lnRef idx="0"/>
    <cs:fillRef idx="0"/>
    <cs:effectRef idx="0"/>
    <cs:fontRef idx="minor">
      <a:schemeClr val="tx1">
        <a:lumMod val="65000"/>
        <a:lumOff val="35000"/>
      </a:schemeClr>
    </cs:fontRef>
    <cs:spPr>
      <a:ln w="9525" cap="flat" cmpd="sng" algn="ctr">
        <a:solidFill>
          <a:schemeClr val="tx1">
            <a:lumMod val="15000"/>
            <a:lumOff val="85000"/>
          </a:schemeClr>
        </a:solidFill>
        <a:round/>
      </a:ln>
    </cs:spPr>
    <cs:defRPr sz="900" kern="1200"/>
  </cs:categoryAxis>
  <cs:chartArea mods="allowNoFillOverride allowNoLineOverride">
    <cs:lnRef idx="0"/>
    <cs:fillRef idx="0"/>
    <cs:effectRef idx="0"/>
    <cs:fontRef idx="minor">
      <a:schemeClr val="tx1"/>
    </cs:fontRef>
    <cs:spPr>
      <a:solidFill>
        <a:schemeClr val="bg1"/>
      </a:solidFill>
      <a:ln w="9525" cap="flat" cmpd="sng" algn="ctr">
        <a:solidFill>
          <a:schemeClr val="tx1">
            <a:lumMod val="15000"/>
            <a:lumOff val="85000"/>
          </a:schemeClr>
        </a:solidFill>
        <a:round/>
      </a:ln>
    </cs:spPr>
    <cs:defRPr sz="1000" kern="1200"/>
  </cs:chartArea>
  <cs:dataLabel>
    <cs:lnRef idx="0"/>
    <cs:fillRef idx="0"/>
    <cs:effectRef idx="0"/>
    <cs:fontRef idx="minor">
      <a:schemeClr val="tx1">
        <a:lumMod val="75000"/>
        <a:lumOff val="25000"/>
      </a:schemeClr>
    </cs:fontRef>
    <cs:defRPr sz="900" kern="1200"/>
  </cs:dataLabel>
  <cs:dataLabelCallout>
    <cs:lnRef idx="0"/>
    <cs:fillRef idx="0"/>
    <cs:effectRef idx="0"/>
    <cs:fontRef idx="minor">
      <a:schemeClr val="dk1">
        <a:lumMod val="65000"/>
        <a:lumOff val="35000"/>
      </a:schemeClr>
    </cs:fontRef>
    <cs:spPr>
      <a:solidFill>
        <a:schemeClr val="lt1"/>
      </a:solidFill>
      <a:ln>
        <a:solidFill>
          <a:schemeClr val="dk1">
            <a:lumMod val="25000"/>
            <a:lumOff val="75000"/>
          </a:schemeClr>
        </a:solidFill>
      </a:ln>
    </cs:spPr>
    <cs:defRPr sz="900" kern="1200"/>
    <cs:bodyPr rot="0" spcFirstLastPara="1" vertOverflow="clip" horzOverflow="clip" vert="horz" wrap="square" lIns="36576" tIns="18288" rIns="36576" bIns="18288" anchor="ctr" anchorCtr="1">
      <a:spAutoFit/>
    </cs:bodyPr>
  </cs:dataLabelCallout>
  <cs:dataPoint>
    <cs:lnRef idx="0"/>
    <cs:fillRef idx="1">
      <cs:styleClr val="auto"/>
    </cs:fillRef>
    <cs:effectRef idx="0"/>
    <cs:fontRef idx="minor">
      <a:schemeClr val="tx1"/>
    </cs:fontRef>
    <cs:spPr>
      <a:solidFill>
        <a:schemeClr val="phClr"/>
      </a:solidFill>
    </cs:spPr>
  </cs:dataPoint>
  <cs:dataPoint3D>
    <cs:lnRef idx="0"/>
    <cs:fillRef idx="1">
      <cs:styleClr val="auto"/>
    </cs:fillRef>
    <cs:effectRef idx="0"/>
    <cs:fontRef idx="minor">
      <a:schemeClr val="tx1"/>
    </cs:fontRef>
    <cs:spPr>
      <a:solidFill>
        <a:schemeClr val="phClr"/>
      </a:solidFill>
    </cs:spPr>
  </cs:dataPoint3D>
  <cs:dataPointLine>
    <cs:lnRef idx="0">
      <cs:styleClr val="auto"/>
    </cs:lnRef>
    <cs:fillRef idx="1"/>
    <cs:effectRef idx="0"/>
    <cs:fontRef idx="minor">
      <a:schemeClr val="tx1"/>
    </cs:fontRef>
    <cs:spPr>
      <a:ln w="28575" cap="rnd">
        <a:solidFill>
          <a:schemeClr val="phClr"/>
        </a:solidFill>
        <a:round/>
      </a:ln>
    </cs:spPr>
  </cs:dataPointLine>
  <cs:dataPointMarker>
    <cs:lnRef idx="0">
      <cs:styleClr val="auto"/>
    </cs:lnRef>
    <cs:fillRef idx="1">
      <cs:styleClr val="auto"/>
    </cs:fillRef>
    <cs:effectRef idx="0"/>
    <cs:fontRef idx="minor">
      <a:schemeClr val="tx1"/>
    </cs:fontRef>
    <cs:spPr>
      <a:solidFill>
        <a:schemeClr val="phClr"/>
      </a:solidFill>
      <a:ln w="9525">
        <a:solidFill>
          <a:schemeClr val="phClr"/>
        </a:solidFill>
      </a:ln>
    </cs:spPr>
  </cs:dataPointMarker>
  <cs:dataPointMarkerLayout symbol="circle" size="5"/>
  <cs:dataPointWireframe>
    <cs:lnRef idx="0">
      <cs:styleClr val="auto"/>
    </cs:lnRef>
    <cs:fillRef idx="1"/>
    <cs:effectRef idx="0"/>
    <cs:fontRef idx="minor">
      <a:schemeClr val="tx1"/>
    </cs:fontRef>
    <cs:spPr>
      <a:ln w="9525" cap="rnd">
        <a:solidFill>
          <a:schemeClr val="phClr"/>
        </a:solidFill>
        <a:round/>
      </a:ln>
    </cs:spPr>
  </cs:dataPointWireframe>
  <cs:dataTable>
    <cs:lnRef idx="0"/>
    <cs:fillRef idx="0"/>
    <cs:effectRef idx="0"/>
    <cs:fontRef idx="minor">
      <a:schemeClr val="tx1">
        <a:lumMod val="65000"/>
        <a:lumOff val="35000"/>
      </a:schemeClr>
    </cs:fontRef>
    <cs:spPr>
      <a:noFill/>
      <a:ln w="9525" cap="flat" cmpd="sng" algn="ctr">
        <a:solidFill>
          <a:schemeClr val="tx1">
            <a:lumMod val="15000"/>
            <a:lumOff val="85000"/>
          </a:schemeClr>
        </a:solidFill>
        <a:round/>
      </a:ln>
    </cs:spPr>
    <cs:defRPr sz="900" kern="1200"/>
  </cs:dataTable>
  <cs:downBar>
    <cs:lnRef idx="0"/>
    <cs:fillRef idx="0"/>
    <cs:effectRef idx="0"/>
    <cs:fontRef idx="minor">
      <a:schemeClr val="dk1"/>
    </cs:fontRef>
    <cs:spPr>
      <a:solidFill>
        <a:schemeClr val="dk1">
          <a:lumMod val="65000"/>
          <a:lumOff val="35000"/>
        </a:schemeClr>
      </a:solidFill>
      <a:ln w="9525">
        <a:solidFill>
          <a:schemeClr val="tx1">
            <a:lumMod val="65000"/>
            <a:lumOff val="35000"/>
          </a:schemeClr>
        </a:solidFill>
      </a:ln>
    </cs:spPr>
  </cs:downBar>
  <cs:dropLine>
    <cs:lnRef idx="0"/>
    <cs:fillRef idx="0"/>
    <cs:effectRef idx="0"/>
    <cs:fontRef idx="minor">
      <a:schemeClr val="tx1"/>
    </cs:fontRef>
    <cs:spPr>
      <a:ln w="9525" cap="flat" cmpd="sng" algn="ctr">
        <a:solidFill>
          <a:schemeClr val="tx1">
            <a:lumMod val="35000"/>
            <a:lumOff val="65000"/>
          </a:schemeClr>
        </a:solidFill>
        <a:round/>
      </a:ln>
    </cs:spPr>
  </cs:dropLine>
  <cs:errorBar>
    <cs:lnRef idx="0"/>
    <cs:fillRef idx="0"/>
    <cs:effectRef idx="0"/>
    <cs:fontRef idx="minor">
      <a:schemeClr val="tx1"/>
    </cs:fontRef>
    <cs:spPr>
      <a:ln w="9525" cap="flat" cmpd="sng" algn="ctr">
        <a:solidFill>
          <a:schemeClr val="tx1">
            <a:lumMod val="65000"/>
            <a:lumOff val="35000"/>
          </a:schemeClr>
        </a:solidFill>
        <a:round/>
      </a:ln>
    </cs:spPr>
  </cs:errorBar>
  <cs:floor>
    <cs:lnRef idx="0"/>
    <cs:fillRef idx="0"/>
    <cs:effectRef idx="0"/>
    <cs:fontRef idx="minor">
      <a:schemeClr val="tx1"/>
    </cs:fontRef>
    <cs:spPr>
      <a:noFill/>
      <a:ln>
        <a:noFill/>
      </a:ln>
    </cs:spPr>
  </cs:floor>
  <cs:gridlineMajor>
    <cs:lnRef idx="0"/>
    <cs:fillRef idx="0"/>
    <cs:effectRef idx="0"/>
    <cs:fontRef idx="minor">
      <a:schemeClr val="tx1"/>
    </cs:fontRef>
    <cs:spPr>
      <a:ln w="9525" cap="flat" cmpd="sng" algn="ctr">
        <a:solidFill>
          <a:schemeClr val="tx1">
            <a:lumMod val="15000"/>
            <a:lumOff val="85000"/>
          </a:schemeClr>
        </a:solidFill>
        <a:round/>
      </a:ln>
    </cs:spPr>
  </cs:gridlineMajor>
  <cs:gridlineMinor>
    <cs:lnRef idx="0"/>
    <cs:fillRef idx="0"/>
    <cs:effectRef idx="0"/>
    <cs:fontRef idx="minor">
      <a:schemeClr val="tx1"/>
    </cs:fontRef>
    <cs:spPr>
      <a:ln w="9525" cap="flat" cmpd="sng" algn="ctr">
        <a:solidFill>
          <a:schemeClr val="tx1">
            <a:lumMod val="5000"/>
            <a:lumOff val="95000"/>
          </a:schemeClr>
        </a:solidFill>
        <a:round/>
      </a:ln>
    </cs:spPr>
  </cs:gridlineMinor>
  <cs:hiLoLine>
    <cs:lnRef idx="0"/>
    <cs:fillRef idx="0"/>
    <cs:effectRef idx="0"/>
    <cs:fontRef idx="minor">
      <a:schemeClr val="tx1"/>
    </cs:fontRef>
    <cs:spPr>
      <a:ln w="9525" cap="flat" cmpd="sng" algn="ctr">
        <a:solidFill>
          <a:schemeClr val="tx1">
            <a:lumMod val="75000"/>
            <a:lumOff val="25000"/>
          </a:schemeClr>
        </a:solidFill>
        <a:round/>
      </a:ln>
    </cs:spPr>
  </cs:hiLoLine>
  <cs:leaderLine>
    <cs:lnRef idx="0"/>
    <cs:fillRef idx="0"/>
    <cs:effectRef idx="0"/>
    <cs:fontRef idx="minor">
      <a:schemeClr val="tx1"/>
    </cs:fontRef>
    <cs:spPr>
      <a:ln w="9525" cap="flat" cmpd="sng" algn="ctr">
        <a:solidFill>
          <a:schemeClr val="tx1">
            <a:lumMod val="35000"/>
            <a:lumOff val="65000"/>
          </a:schemeClr>
        </a:solidFill>
        <a:round/>
      </a:ln>
    </cs:spPr>
  </cs:leaderLine>
  <cs:legend>
    <cs:lnRef idx="0"/>
    <cs:fillRef idx="0"/>
    <cs:effectRef idx="0"/>
    <cs:fontRef idx="minor">
      <a:schemeClr val="tx1">
        <a:lumMod val="65000"/>
        <a:lumOff val="35000"/>
      </a:schemeClr>
    </cs:fontRef>
    <cs:defRPr sz="900" kern="1200"/>
  </cs:legend>
  <cs:plotArea mods="allowNoFillOverride allowNoLineOverride">
    <cs:lnRef idx="0"/>
    <cs:fillRef idx="0"/>
    <cs:effectRef idx="0"/>
    <cs:fontRef idx="minor">
      <a:schemeClr val="tx1"/>
    </cs:fontRef>
  </cs:plotArea>
  <cs:plotArea3D mods="allowNoFillOverride allowNoLineOverride">
    <cs:lnRef idx="0"/>
    <cs:fillRef idx="0"/>
    <cs:effectRef idx="0"/>
    <cs:fontRef idx="minor">
      <a:schemeClr val="tx1"/>
    </cs:fontRef>
  </cs:plotArea3D>
  <cs:seriesAxis>
    <cs:lnRef idx="0"/>
    <cs:fillRef idx="0"/>
    <cs:effectRef idx="0"/>
    <cs:fontRef idx="minor">
      <a:schemeClr val="tx1">
        <a:lumMod val="65000"/>
        <a:lumOff val="35000"/>
      </a:schemeClr>
    </cs:fontRef>
    <cs:defRPr sz="900" kern="1200"/>
  </cs:seriesAxis>
  <cs:seriesLine>
    <cs:lnRef idx="0"/>
    <cs:fillRef idx="0"/>
    <cs:effectRef idx="0"/>
    <cs:fontRef idx="minor">
      <a:schemeClr val="tx1"/>
    </cs:fontRef>
    <cs:spPr>
      <a:ln w="9525" cap="flat" cmpd="sng" algn="ctr">
        <a:solidFill>
          <a:schemeClr val="tx1">
            <a:lumMod val="35000"/>
            <a:lumOff val="65000"/>
          </a:schemeClr>
        </a:solidFill>
        <a:round/>
      </a:ln>
    </cs:spPr>
  </cs:seriesLine>
  <cs:title>
    <cs:lnRef idx="0"/>
    <cs:fillRef idx="0"/>
    <cs:effectRef idx="0"/>
    <cs:fontRef idx="minor">
      <a:schemeClr val="tx1">
        <a:lumMod val="65000"/>
        <a:lumOff val="35000"/>
      </a:schemeClr>
    </cs:fontRef>
    <cs:defRPr sz="1400" b="0" kern="1200" spc="0" baseline="0"/>
  </cs:title>
  <cs:trendline>
    <cs:lnRef idx="0">
      <cs:styleClr val="auto"/>
    </cs:lnRef>
    <cs:fillRef idx="0"/>
    <cs:effectRef idx="0"/>
    <cs:fontRef idx="minor">
      <a:schemeClr val="tx1"/>
    </cs:fontRef>
    <cs:spPr>
      <a:ln w="19050" cap="rnd">
        <a:solidFill>
          <a:schemeClr val="phClr"/>
        </a:solidFill>
        <a:prstDash val="sysDot"/>
      </a:ln>
    </cs:spPr>
  </cs:trendline>
  <cs:trendlineLabel>
    <cs:lnRef idx="0"/>
    <cs:fillRef idx="0"/>
    <cs:effectRef idx="0"/>
    <cs:fontRef idx="minor">
      <a:schemeClr val="tx1">
        <a:lumMod val="65000"/>
        <a:lumOff val="35000"/>
      </a:schemeClr>
    </cs:fontRef>
    <cs:defRPr sz="900" kern="1200"/>
  </cs:trendlineLabel>
  <cs:upBar>
    <cs:lnRef idx="0"/>
    <cs:fillRef idx="0"/>
    <cs:effectRef idx="0"/>
    <cs:fontRef idx="minor">
      <a:schemeClr val="dk1"/>
    </cs:fontRef>
    <cs:spPr>
      <a:solidFill>
        <a:schemeClr val="lt1"/>
      </a:solidFill>
      <a:ln w="9525">
        <a:solidFill>
          <a:schemeClr val="tx1">
            <a:lumMod val="15000"/>
            <a:lumOff val="85000"/>
          </a:schemeClr>
        </a:solidFill>
      </a:ln>
    </cs:spPr>
  </cs:upBar>
  <cs:valueAxis>
    <cs:lnRef idx="0"/>
    <cs:fillRef idx="0"/>
    <cs:effectRef idx="0"/>
    <cs:fontRef idx="minor">
      <a:schemeClr val="tx1">
        <a:lumMod val="65000"/>
        <a:lumOff val="35000"/>
      </a:schemeClr>
    </cs:fontRef>
    <cs:defRPr sz="900" kern="1200"/>
  </cs:valueAxis>
  <cs:wall>
    <cs:lnRef idx="0"/>
    <cs:fillRef idx="0"/>
    <cs:effectRef idx="0"/>
    <cs:fontRef idx="minor">
      <a:schemeClr val="tx1"/>
    </cs:fontRef>
    <cs:spPr>
      <a:noFill/>
      <a:ln>
        <a:noFill/>
      </a:ln>
    </cs:spPr>
  </cs:wall>
</cs:chartStyle>
</file>

<file path=ppt/charts/style9.xml><?xml version="1.0" encoding="utf-8"?>
<cs:chartStyle xmlns:cs="http://schemas.microsoft.com/office/drawing/2012/chartStyle" xmlns:a="http://schemas.openxmlformats.org/drawingml/2006/main" id="227">
  <cs:axisTitle>
    <cs:lnRef idx="0"/>
    <cs:fillRef idx="0"/>
    <cs:effectRef idx="0"/>
    <cs:fontRef idx="minor">
      <a:schemeClr val="tx1">
        <a:lumMod val="65000"/>
        <a:lumOff val="35000"/>
      </a:schemeClr>
    </cs:fontRef>
    <cs:defRPr sz="1000" kern="1200"/>
  </cs:axisTitle>
  <cs:categoryAxis>
    <cs:lnRef idx="0"/>
    <cs:fillRef idx="0"/>
    <cs:effectRef idx="0"/>
    <cs:fontRef idx="minor">
      <a:schemeClr val="tx1">
        <a:lumMod val="65000"/>
        <a:lumOff val="35000"/>
      </a:schemeClr>
    </cs:fontRef>
    <cs:spPr>
      <a:ln w="9525" cap="flat" cmpd="sng" algn="ctr">
        <a:solidFill>
          <a:schemeClr val="tx1">
            <a:lumMod val="15000"/>
            <a:lumOff val="85000"/>
          </a:schemeClr>
        </a:solidFill>
        <a:round/>
      </a:ln>
    </cs:spPr>
    <cs:defRPr sz="900" kern="1200"/>
  </cs:categoryAxis>
  <cs:chartArea mods="allowNoFillOverride allowNoLineOverride">
    <cs:lnRef idx="0"/>
    <cs:fillRef idx="0"/>
    <cs:effectRef idx="0"/>
    <cs:fontRef idx="minor">
      <a:schemeClr val="tx1"/>
    </cs:fontRef>
    <cs:spPr>
      <a:solidFill>
        <a:schemeClr val="bg1"/>
      </a:solidFill>
      <a:ln w="9525" cap="flat" cmpd="sng" algn="ctr">
        <a:solidFill>
          <a:schemeClr val="tx1">
            <a:lumMod val="15000"/>
            <a:lumOff val="85000"/>
          </a:schemeClr>
        </a:solidFill>
        <a:round/>
      </a:ln>
    </cs:spPr>
    <cs:defRPr sz="1000" kern="1200"/>
  </cs:chartArea>
  <cs:dataLabel>
    <cs:lnRef idx="0"/>
    <cs:fillRef idx="0"/>
    <cs:effectRef idx="0"/>
    <cs:fontRef idx="minor">
      <a:schemeClr val="tx1">
        <a:lumMod val="75000"/>
        <a:lumOff val="25000"/>
      </a:schemeClr>
    </cs:fontRef>
    <cs:defRPr sz="900" kern="1200"/>
  </cs:dataLabel>
  <cs:dataLabelCallout>
    <cs:lnRef idx="0"/>
    <cs:fillRef idx="0"/>
    <cs:effectRef idx="0"/>
    <cs:fontRef idx="minor">
      <a:schemeClr val="dk1">
        <a:lumMod val="65000"/>
        <a:lumOff val="35000"/>
      </a:schemeClr>
    </cs:fontRef>
    <cs:spPr>
      <a:solidFill>
        <a:schemeClr val="lt1"/>
      </a:solidFill>
      <a:ln>
        <a:solidFill>
          <a:schemeClr val="dk1">
            <a:lumMod val="25000"/>
            <a:lumOff val="75000"/>
          </a:schemeClr>
        </a:solidFill>
      </a:ln>
    </cs:spPr>
    <cs:defRPr sz="900" kern="1200"/>
    <cs:bodyPr rot="0" spcFirstLastPara="1" vertOverflow="clip" horzOverflow="clip" vert="horz" wrap="square" lIns="36576" tIns="18288" rIns="36576" bIns="18288" anchor="ctr" anchorCtr="1">
      <a:spAutoFit/>
    </cs:bodyPr>
  </cs:dataLabelCallout>
  <cs:dataPoint>
    <cs:lnRef idx="0"/>
    <cs:fillRef idx="1">
      <cs:styleClr val="auto"/>
    </cs:fillRef>
    <cs:effectRef idx="0"/>
    <cs:fontRef idx="minor">
      <a:schemeClr val="tx1"/>
    </cs:fontRef>
    <cs:spPr>
      <a:solidFill>
        <a:schemeClr val="phClr"/>
      </a:solidFill>
    </cs:spPr>
  </cs:dataPoint>
  <cs:dataPoint3D>
    <cs:lnRef idx="0"/>
    <cs:fillRef idx="1">
      <cs:styleClr val="auto"/>
    </cs:fillRef>
    <cs:effectRef idx="0"/>
    <cs:fontRef idx="minor">
      <a:schemeClr val="tx1"/>
    </cs:fontRef>
    <cs:spPr>
      <a:solidFill>
        <a:schemeClr val="phClr"/>
      </a:solidFill>
    </cs:spPr>
  </cs:dataPoint3D>
  <cs:dataPointLine>
    <cs:lnRef idx="0">
      <cs:styleClr val="auto"/>
    </cs:lnRef>
    <cs:fillRef idx="1"/>
    <cs:effectRef idx="0"/>
    <cs:fontRef idx="minor">
      <a:schemeClr val="tx1"/>
    </cs:fontRef>
    <cs:spPr>
      <a:ln w="28575" cap="rnd">
        <a:solidFill>
          <a:schemeClr val="phClr"/>
        </a:solidFill>
        <a:round/>
      </a:ln>
    </cs:spPr>
  </cs:dataPointLine>
  <cs:dataPointMarker>
    <cs:lnRef idx="0">
      <cs:styleClr val="auto"/>
    </cs:lnRef>
    <cs:fillRef idx="1">
      <cs:styleClr val="auto"/>
    </cs:fillRef>
    <cs:effectRef idx="0"/>
    <cs:fontRef idx="minor">
      <a:schemeClr val="tx1"/>
    </cs:fontRef>
    <cs:spPr>
      <a:solidFill>
        <a:schemeClr val="phClr"/>
      </a:solidFill>
      <a:ln w="9525">
        <a:solidFill>
          <a:schemeClr val="phClr"/>
        </a:solidFill>
      </a:ln>
    </cs:spPr>
  </cs:dataPointMarker>
  <cs:dataPointMarkerLayout symbol="circle" size="5"/>
  <cs:dataPointWireframe>
    <cs:lnRef idx="0">
      <cs:styleClr val="auto"/>
    </cs:lnRef>
    <cs:fillRef idx="1"/>
    <cs:effectRef idx="0"/>
    <cs:fontRef idx="minor">
      <a:schemeClr val="tx1"/>
    </cs:fontRef>
    <cs:spPr>
      <a:ln w="9525" cap="rnd">
        <a:solidFill>
          <a:schemeClr val="phClr"/>
        </a:solidFill>
        <a:round/>
      </a:ln>
    </cs:spPr>
  </cs:dataPointWireframe>
  <cs:dataTable>
    <cs:lnRef idx="0"/>
    <cs:fillRef idx="0"/>
    <cs:effectRef idx="0"/>
    <cs:fontRef idx="minor">
      <a:schemeClr val="tx1">
        <a:lumMod val="65000"/>
        <a:lumOff val="35000"/>
      </a:schemeClr>
    </cs:fontRef>
    <cs:spPr>
      <a:noFill/>
      <a:ln w="9525" cap="flat" cmpd="sng" algn="ctr">
        <a:solidFill>
          <a:schemeClr val="tx1">
            <a:lumMod val="15000"/>
            <a:lumOff val="85000"/>
          </a:schemeClr>
        </a:solidFill>
        <a:round/>
      </a:ln>
    </cs:spPr>
    <cs:defRPr sz="900" kern="1200"/>
  </cs:dataTable>
  <cs:downBar>
    <cs:lnRef idx="0"/>
    <cs:fillRef idx="0"/>
    <cs:effectRef idx="0"/>
    <cs:fontRef idx="minor">
      <a:schemeClr val="dk1"/>
    </cs:fontRef>
    <cs:spPr>
      <a:solidFill>
        <a:schemeClr val="dk1">
          <a:lumMod val="65000"/>
          <a:lumOff val="35000"/>
        </a:schemeClr>
      </a:solidFill>
      <a:ln w="9525">
        <a:solidFill>
          <a:schemeClr val="tx1">
            <a:lumMod val="65000"/>
            <a:lumOff val="35000"/>
          </a:schemeClr>
        </a:solidFill>
      </a:ln>
    </cs:spPr>
  </cs:downBar>
  <cs:dropLine>
    <cs:lnRef idx="0"/>
    <cs:fillRef idx="0"/>
    <cs:effectRef idx="0"/>
    <cs:fontRef idx="minor">
      <a:schemeClr val="tx1"/>
    </cs:fontRef>
    <cs:spPr>
      <a:ln w="9525" cap="flat" cmpd="sng" algn="ctr">
        <a:solidFill>
          <a:schemeClr val="tx1">
            <a:lumMod val="35000"/>
            <a:lumOff val="65000"/>
          </a:schemeClr>
        </a:solidFill>
        <a:round/>
      </a:ln>
    </cs:spPr>
  </cs:dropLine>
  <cs:errorBar>
    <cs:lnRef idx="0"/>
    <cs:fillRef idx="0"/>
    <cs:effectRef idx="0"/>
    <cs:fontRef idx="minor">
      <a:schemeClr val="tx1"/>
    </cs:fontRef>
    <cs:spPr>
      <a:ln w="9525" cap="flat" cmpd="sng" algn="ctr">
        <a:solidFill>
          <a:schemeClr val="tx1">
            <a:lumMod val="65000"/>
            <a:lumOff val="35000"/>
          </a:schemeClr>
        </a:solidFill>
        <a:round/>
      </a:ln>
    </cs:spPr>
  </cs:errorBar>
  <cs:floor>
    <cs:lnRef idx="0"/>
    <cs:fillRef idx="0"/>
    <cs:effectRef idx="0"/>
    <cs:fontRef idx="minor">
      <a:schemeClr val="tx1"/>
    </cs:fontRef>
    <cs:spPr>
      <a:noFill/>
      <a:ln>
        <a:noFill/>
      </a:ln>
    </cs:spPr>
  </cs:floor>
  <cs:gridlineMajor>
    <cs:lnRef idx="0"/>
    <cs:fillRef idx="0"/>
    <cs:effectRef idx="0"/>
    <cs:fontRef idx="minor">
      <a:schemeClr val="tx1"/>
    </cs:fontRef>
    <cs:spPr>
      <a:ln w="9525" cap="flat" cmpd="sng" algn="ctr">
        <a:solidFill>
          <a:schemeClr val="tx1">
            <a:lumMod val="15000"/>
            <a:lumOff val="85000"/>
          </a:schemeClr>
        </a:solidFill>
        <a:round/>
      </a:ln>
    </cs:spPr>
  </cs:gridlineMajor>
  <cs:gridlineMinor>
    <cs:lnRef idx="0"/>
    <cs:fillRef idx="0"/>
    <cs:effectRef idx="0"/>
    <cs:fontRef idx="minor">
      <a:schemeClr val="tx1"/>
    </cs:fontRef>
    <cs:spPr>
      <a:ln w="9525" cap="flat" cmpd="sng" algn="ctr">
        <a:solidFill>
          <a:schemeClr val="tx1">
            <a:lumMod val="5000"/>
            <a:lumOff val="95000"/>
          </a:schemeClr>
        </a:solidFill>
        <a:round/>
      </a:ln>
    </cs:spPr>
  </cs:gridlineMinor>
  <cs:hiLoLine>
    <cs:lnRef idx="0"/>
    <cs:fillRef idx="0"/>
    <cs:effectRef idx="0"/>
    <cs:fontRef idx="minor">
      <a:schemeClr val="tx1"/>
    </cs:fontRef>
    <cs:spPr>
      <a:ln w="9525" cap="flat" cmpd="sng" algn="ctr">
        <a:solidFill>
          <a:schemeClr val="tx1">
            <a:lumMod val="75000"/>
            <a:lumOff val="25000"/>
          </a:schemeClr>
        </a:solidFill>
        <a:round/>
      </a:ln>
    </cs:spPr>
  </cs:hiLoLine>
  <cs:leaderLine>
    <cs:lnRef idx="0"/>
    <cs:fillRef idx="0"/>
    <cs:effectRef idx="0"/>
    <cs:fontRef idx="minor">
      <a:schemeClr val="tx1"/>
    </cs:fontRef>
    <cs:spPr>
      <a:ln w="9525" cap="flat" cmpd="sng" algn="ctr">
        <a:solidFill>
          <a:schemeClr val="tx1">
            <a:lumMod val="35000"/>
            <a:lumOff val="65000"/>
          </a:schemeClr>
        </a:solidFill>
        <a:round/>
      </a:ln>
    </cs:spPr>
  </cs:leaderLine>
  <cs:legend>
    <cs:lnRef idx="0"/>
    <cs:fillRef idx="0"/>
    <cs:effectRef idx="0"/>
    <cs:fontRef idx="minor">
      <a:schemeClr val="tx1">
        <a:lumMod val="65000"/>
        <a:lumOff val="35000"/>
      </a:schemeClr>
    </cs:fontRef>
    <cs:defRPr sz="900" kern="1200"/>
  </cs:legend>
  <cs:plotArea mods="allowNoFillOverride allowNoLineOverride">
    <cs:lnRef idx="0"/>
    <cs:fillRef idx="0"/>
    <cs:effectRef idx="0"/>
    <cs:fontRef idx="minor">
      <a:schemeClr val="tx1"/>
    </cs:fontRef>
  </cs:plotArea>
  <cs:plotArea3D mods="allowNoFillOverride allowNoLineOverride">
    <cs:lnRef idx="0"/>
    <cs:fillRef idx="0"/>
    <cs:effectRef idx="0"/>
    <cs:fontRef idx="minor">
      <a:schemeClr val="tx1"/>
    </cs:fontRef>
  </cs:plotArea3D>
  <cs:seriesAxis>
    <cs:lnRef idx="0"/>
    <cs:fillRef idx="0"/>
    <cs:effectRef idx="0"/>
    <cs:fontRef idx="minor">
      <a:schemeClr val="tx1">
        <a:lumMod val="65000"/>
        <a:lumOff val="35000"/>
      </a:schemeClr>
    </cs:fontRef>
    <cs:defRPr sz="900" kern="1200"/>
  </cs:seriesAxis>
  <cs:seriesLine>
    <cs:lnRef idx="0"/>
    <cs:fillRef idx="0"/>
    <cs:effectRef idx="0"/>
    <cs:fontRef idx="minor">
      <a:schemeClr val="tx1"/>
    </cs:fontRef>
    <cs:spPr>
      <a:ln w="9525" cap="flat" cmpd="sng" algn="ctr">
        <a:solidFill>
          <a:schemeClr val="tx1">
            <a:lumMod val="35000"/>
            <a:lumOff val="65000"/>
          </a:schemeClr>
        </a:solidFill>
        <a:round/>
      </a:ln>
    </cs:spPr>
  </cs:seriesLine>
  <cs:title>
    <cs:lnRef idx="0"/>
    <cs:fillRef idx="0"/>
    <cs:effectRef idx="0"/>
    <cs:fontRef idx="minor">
      <a:schemeClr val="tx1">
        <a:lumMod val="65000"/>
        <a:lumOff val="35000"/>
      </a:schemeClr>
    </cs:fontRef>
    <cs:defRPr sz="1400" b="0" kern="1200" spc="0" baseline="0"/>
  </cs:title>
  <cs:trendline>
    <cs:lnRef idx="0">
      <cs:styleClr val="auto"/>
    </cs:lnRef>
    <cs:fillRef idx="0"/>
    <cs:effectRef idx="0"/>
    <cs:fontRef idx="minor">
      <a:schemeClr val="tx1"/>
    </cs:fontRef>
    <cs:spPr>
      <a:ln w="19050" cap="rnd">
        <a:solidFill>
          <a:schemeClr val="phClr"/>
        </a:solidFill>
        <a:prstDash val="sysDot"/>
      </a:ln>
    </cs:spPr>
  </cs:trendline>
  <cs:trendlineLabel>
    <cs:lnRef idx="0"/>
    <cs:fillRef idx="0"/>
    <cs:effectRef idx="0"/>
    <cs:fontRef idx="minor">
      <a:schemeClr val="tx1">
        <a:lumMod val="65000"/>
        <a:lumOff val="35000"/>
      </a:schemeClr>
    </cs:fontRef>
    <cs:defRPr sz="900" kern="1200"/>
  </cs:trendlineLabel>
  <cs:upBar>
    <cs:lnRef idx="0"/>
    <cs:fillRef idx="0"/>
    <cs:effectRef idx="0"/>
    <cs:fontRef idx="minor">
      <a:schemeClr val="dk1"/>
    </cs:fontRef>
    <cs:spPr>
      <a:solidFill>
        <a:schemeClr val="lt1"/>
      </a:solidFill>
      <a:ln w="9525">
        <a:solidFill>
          <a:schemeClr val="tx1">
            <a:lumMod val="15000"/>
            <a:lumOff val="85000"/>
          </a:schemeClr>
        </a:solidFill>
      </a:ln>
    </cs:spPr>
  </cs:upBar>
  <cs:valueAxis>
    <cs:lnRef idx="0"/>
    <cs:fillRef idx="0"/>
    <cs:effectRef idx="0"/>
    <cs:fontRef idx="minor">
      <a:schemeClr val="tx1">
        <a:lumMod val="65000"/>
        <a:lumOff val="35000"/>
      </a:schemeClr>
    </cs:fontRef>
    <cs:defRPr sz="900" kern="1200"/>
  </cs:valueAxis>
  <cs:wall>
    <cs:lnRef idx="0"/>
    <cs:fillRef idx="0"/>
    <cs:effectRef idx="0"/>
    <cs:fontRef idx="minor">
      <a:schemeClr val="tx1"/>
    </cs:fontRef>
    <cs:spPr>
      <a:noFill/>
      <a:ln>
        <a:noFill/>
      </a:ln>
    </cs:spPr>
  </cs:wall>
</cs:chartStyle>
</file>

<file path=ppt/charts/style10.xml><?xml version="1.0" encoding="utf-8"?>
<cs:chartStyle xmlns:cs="http://schemas.microsoft.com/office/drawing/2012/chartStyle" xmlns:a="http://schemas.openxmlformats.org/drawingml/2006/main" id="227">
  <cs:axisTitle>
    <cs:lnRef idx="0"/>
    <cs:fillRef idx="0"/>
    <cs:effectRef idx="0"/>
    <cs:fontRef idx="minor">
      <a:schemeClr val="tx1">
        <a:lumMod val="65000"/>
        <a:lumOff val="35000"/>
      </a:schemeClr>
    </cs:fontRef>
    <cs:defRPr sz="1000" kern="1200"/>
  </cs:axisTitle>
  <cs:categoryAxis>
    <cs:lnRef idx="0"/>
    <cs:fillRef idx="0"/>
    <cs:effectRef idx="0"/>
    <cs:fontRef idx="minor">
      <a:schemeClr val="tx1">
        <a:lumMod val="65000"/>
        <a:lumOff val="35000"/>
      </a:schemeClr>
    </cs:fontRef>
    <cs:spPr>
      <a:ln w="9525" cap="flat" cmpd="sng" algn="ctr">
        <a:solidFill>
          <a:schemeClr val="tx1">
            <a:lumMod val="15000"/>
            <a:lumOff val="85000"/>
          </a:schemeClr>
        </a:solidFill>
        <a:round/>
      </a:ln>
    </cs:spPr>
    <cs:defRPr sz="900" kern="1200"/>
  </cs:categoryAxis>
  <cs:chartArea mods="allowNoFillOverride allowNoLineOverride">
    <cs:lnRef idx="0"/>
    <cs:fillRef idx="0"/>
    <cs:effectRef idx="0"/>
    <cs:fontRef idx="minor">
      <a:schemeClr val="tx1"/>
    </cs:fontRef>
    <cs:spPr>
      <a:solidFill>
        <a:schemeClr val="bg1"/>
      </a:solidFill>
      <a:ln w="9525" cap="flat" cmpd="sng" algn="ctr">
        <a:solidFill>
          <a:schemeClr val="tx1">
            <a:lumMod val="15000"/>
            <a:lumOff val="85000"/>
          </a:schemeClr>
        </a:solidFill>
        <a:round/>
      </a:ln>
    </cs:spPr>
    <cs:defRPr sz="1000" kern="1200"/>
  </cs:chartArea>
  <cs:dataLabel>
    <cs:lnRef idx="0"/>
    <cs:fillRef idx="0"/>
    <cs:effectRef idx="0"/>
    <cs:fontRef idx="minor">
      <a:schemeClr val="tx1">
        <a:lumMod val="75000"/>
        <a:lumOff val="25000"/>
      </a:schemeClr>
    </cs:fontRef>
    <cs:defRPr sz="900" kern="1200"/>
  </cs:dataLabel>
  <cs:dataLabelCallout>
    <cs:lnRef idx="0"/>
    <cs:fillRef idx="0"/>
    <cs:effectRef idx="0"/>
    <cs:fontRef idx="minor">
      <a:schemeClr val="dk1">
        <a:lumMod val="65000"/>
        <a:lumOff val="35000"/>
      </a:schemeClr>
    </cs:fontRef>
    <cs:spPr>
      <a:solidFill>
        <a:schemeClr val="lt1"/>
      </a:solidFill>
      <a:ln>
        <a:solidFill>
          <a:schemeClr val="dk1">
            <a:lumMod val="25000"/>
            <a:lumOff val="75000"/>
          </a:schemeClr>
        </a:solidFill>
      </a:ln>
    </cs:spPr>
    <cs:defRPr sz="900" kern="1200"/>
    <cs:bodyPr rot="0" spcFirstLastPara="1" vertOverflow="clip" horzOverflow="clip" vert="horz" wrap="square" lIns="36576" tIns="18288" rIns="36576" bIns="18288" anchor="ctr" anchorCtr="1">
      <a:spAutoFit/>
    </cs:bodyPr>
  </cs:dataLabelCallout>
  <cs:dataPoint>
    <cs:lnRef idx="0"/>
    <cs:fillRef idx="1">
      <cs:styleClr val="auto"/>
    </cs:fillRef>
    <cs:effectRef idx="0"/>
    <cs:fontRef idx="minor">
      <a:schemeClr val="tx1"/>
    </cs:fontRef>
    <cs:spPr>
      <a:solidFill>
        <a:schemeClr val="phClr"/>
      </a:solidFill>
    </cs:spPr>
  </cs:dataPoint>
  <cs:dataPoint3D>
    <cs:lnRef idx="0"/>
    <cs:fillRef idx="1">
      <cs:styleClr val="auto"/>
    </cs:fillRef>
    <cs:effectRef idx="0"/>
    <cs:fontRef idx="minor">
      <a:schemeClr val="tx1"/>
    </cs:fontRef>
    <cs:spPr>
      <a:solidFill>
        <a:schemeClr val="phClr"/>
      </a:solidFill>
    </cs:spPr>
  </cs:dataPoint3D>
  <cs:dataPointLine>
    <cs:lnRef idx="0">
      <cs:styleClr val="auto"/>
    </cs:lnRef>
    <cs:fillRef idx="1"/>
    <cs:effectRef idx="0"/>
    <cs:fontRef idx="minor">
      <a:schemeClr val="tx1"/>
    </cs:fontRef>
    <cs:spPr>
      <a:ln w="28575" cap="rnd">
        <a:solidFill>
          <a:schemeClr val="phClr"/>
        </a:solidFill>
        <a:round/>
      </a:ln>
    </cs:spPr>
  </cs:dataPointLine>
  <cs:dataPointMarker>
    <cs:lnRef idx="0">
      <cs:styleClr val="auto"/>
    </cs:lnRef>
    <cs:fillRef idx="1">
      <cs:styleClr val="auto"/>
    </cs:fillRef>
    <cs:effectRef idx="0"/>
    <cs:fontRef idx="minor">
      <a:schemeClr val="tx1"/>
    </cs:fontRef>
    <cs:spPr>
      <a:solidFill>
        <a:schemeClr val="phClr"/>
      </a:solidFill>
      <a:ln w="9525">
        <a:solidFill>
          <a:schemeClr val="phClr"/>
        </a:solidFill>
      </a:ln>
    </cs:spPr>
  </cs:dataPointMarker>
  <cs:dataPointMarkerLayout symbol="circle" size="5"/>
  <cs:dataPointWireframe>
    <cs:lnRef idx="0">
      <cs:styleClr val="auto"/>
    </cs:lnRef>
    <cs:fillRef idx="1"/>
    <cs:effectRef idx="0"/>
    <cs:fontRef idx="minor">
      <a:schemeClr val="tx1"/>
    </cs:fontRef>
    <cs:spPr>
      <a:ln w="9525" cap="rnd">
        <a:solidFill>
          <a:schemeClr val="phClr"/>
        </a:solidFill>
        <a:round/>
      </a:ln>
    </cs:spPr>
  </cs:dataPointWireframe>
  <cs:dataTable>
    <cs:lnRef idx="0"/>
    <cs:fillRef idx="0"/>
    <cs:effectRef idx="0"/>
    <cs:fontRef idx="minor">
      <a:schemeClr val="tx1">
        <a:lumMod val="65000"/>
        <a:lumOff val="35000"/>
      </a:schemeClr>
    </cs:fontRef>
    <cs:spPr>
      <a:noFill/>
      <a:ln w="9525" cap="flat" cmpd="sng" algn="ctr">
        <a:solidFill>
          <a:schemeClr val="tx1">
            <a:lumMod val="15000"/>
            <a:lumOff val="85000"/>
          </a:schemeClr>
        </a:solidFill>
        <a:round/>
      </a:ln>
    </cs:spPr>
    <cs:defRPr sz="900" kern="1200"/>
  </cs:dataTable>
  <cs:downBar>
    <cs:lnRef idx="0"/>
    <cs:fillRef idx="0"/>
    <cs:effectRef idx="0"/>
    <cs:fontRef idx="minor">
      <a:schemeClr val="dk1"/>
    </cs:fontRef>
    <cs:spPr>
      <a:solidFill>
        <a:schemeClr val="dk1">
          <a:lumMod val="65000"/>
          <a:lumOff val="35000"/>
        </a:schemeClr>
      </a:solidFill>
      <a:ln w="9525">
        <a:solidFill>
          <a:schemeClr val="tx1">
            <a:lumMod val="65000"/>
            <a:lumOff val="35000"/>
          </a:schemeClr>
        </a:solidFill>
      </a:ln>
    </cs:spPr>
  </cs:downBar>
  <cs:dropLine>
    <cs:lnRef idx="0"/>
    <cs:fillRef idx="0"/>
    <cs:effectRef idx="0"/>
    <cs:fontRef idx="minor">
      <a:schemeClr val="tx1"/>
    </cs:fontRef>
    <cs:spPr>
      <a:ln w="9525" cap="flat" cmpd="sng" algn="ctr">
        <a:solidFill>
          <a:schemeClr val="tx1">
            <a:lumMod val="35000"/>
            <a:lumOff val="65000"/>
          </a:schemeClr>
        </a:solidFill>
        <a:round/>
      </a:ln>
    </cs:spPr>
  </cs:dropLine>
  <cs:errorBar>
    <cs:lnRef idx="0"/>
    <cs:fillRef idx="0"/>
    <cs:effectRef idx="0"/>
    <cs:fontRef idx="minor">
      <a:schemeClr val="tx1"/>
    </cs:fontRef>
    <cs:spPr>
      <a:ln w="9525" cap="flat" cmpd="sng" algn="ctr">
        <a:solidFill>
          <a:schemeClr val="tx1">
            <a:lumMod val="65000"/>
            <a:lumOff val="35000"/>
          </a:schemeClr>
        </a:solidFill>
        <a:round/>
      </a:ln>
    </cs:spPr>
  </cs:errorBar>
  <cs:floor>
    <cs:lnRef idx="0"/>
    <cs:fillRef idx="0"/>
    <cs:effectRef idx="0"/>
    <cs:fontRef idx="minor">
      <a:schemeClr val="tx1"/>
    </cs:fontRef>
    <cs:spPr>
      <a:noFill/>
      <a:ln>
        <a:noFill/>
      </a:ln>
    </cs:spPr>
  </cs:floor>
  <cs:gridlineMajor>
    <cs:lnRef idx="0"/>
    <cs:fillRef idx="0"/>
    <cs:effectRef idx="0"/>
    <cs:fontRef idx="minor">
      <a:schemeClr val="tx1"/>
    </cs:fontRef>
    <cs:spPr>
      <a:ln w="9525" cap="flat" cmpd="sng" algn="ctr">
        <a:solidFill>
          <a:schemeClr val="tx1">
            <a:lumMod val="15000"/>
            <a:lumOff val="85000"/>
          </a:schemeClr>
        </a:solidFill>
        <a:round/>
      </a:ln>
    </cs:spPr>
  </cs:gridlineMajor>
  <cs:gridlineMinor>
    <cs:lnRef idx="0"/>
    <cs:fillRef idx="0"/>
    <cs:effectRef idx="0"/>
    <cs:fontRef idx="minor">
      <a:schemeClr val="tx1"/>
    </cs:fontRef>
    <cs:spPr>
      <a:ln w="9525" cap="flat" cmpd="sng" algn="ctr">
        <a:solidFill>
          <a:schemeClr val="tx1">
            <a:lumMod val="5000"/>
            <a:lumOff val="95000"/>
          </a:schemeClr>
        </a:solidFill>
        <a:round/>
      </a:ln>
    </cs:spPr>
  </cs:gridlineMinor>
  <cs:hiLoLine>
    <cs:lnRef idx="0"/>
    <cs:fillRef idx="0"/>
    <cs:effectRef idx="0"/>
    <cs:fontRef idx="minor">
      <a:schemeClr val="tx1"/>
    </cs:fontRef>
    <cs:spPr>
      <a:ln w="9525" cap="flat" cmpd="sng" algn="ctr">
        <a:solidFill>
          <a:schemeClr val="tx1">
            <a:lumMod val="75000"/>
            <a:lumOff val="25000"/>
          </a:schemeClr>
        </a:solidFill>
        <a:round/>
      </a:ln>
    </cs:spPr>
  </cs:hiLoLine>
  <cs:leaderLine>
    <cs:lnRef idx="0"/>
    <cs:fillRef idx="0"/>
    <cs:effectRef idx="0"/>
    <cs:fontRef idx="minor">
      <a:schemeClr val="tx1"/>
    </cs:fontRef>
    <cs:spPr>
      <a:ln w="9525" cap="flat" cmpd="sng" algn="ctr">
        <a:solidFill>
          <a:schemeClr val="tx1">
            <a:lumMod val="35000"/>
            <a:lumOff val="65000"/>
          </a:schemeClr>
        </a:solidFill>
        <a:round/>
      </a:ln>
    </cs:spPr>
  </cs:leaderLine>
  <cs:legend>
    <cs:lnRef idx="0"/>
    <cs:fillRef idx="0"/>
    <cs:effectRef idx="0"/>
    <cs:fontRef idx="minor">
      <a:schemeClr val="tx1">
        <a:lumMod val="65000"/>
        <a:lumOff val="35000"/>
      </a:schemeClr>
    </cs:fontRef>
    <cs:defRPr sz="900" kern="1200"/>
  </cs:legend>
  <cs:plotArea mods="allowNoFillOverride allowNoLineOverride">
    <cs:lnRef idx="0"/>
    <cs:fillRef idx="0"/>
    <cs:effectRef idx="0"/>
    <cs:fontRef idx="minor">
      <a:schemeClr val="tx1"/>
    </cs:fontRef>
  </cs:plotArea>
  <cs:plotArea3D mods="allowNoFillOverride allowNoLineOverride">
    <cs:lnRef idx="0"/>
    <cs:fillRef idx="0"/>
    <cs:effectRef idx="0"/>
    <cs:fontRef idx="minor">
      <a:schemeClr val="tx1"/>
    </cs:fontRef>
  </cs:plotArea3D>
  <cs:seriesAxis>
    <cs:lnRef idx="0"/>
    <cs:fillRef idx="0"/>
    <cs:effectRef idx="0"/>
    <cs:fontRef idx="minor">
      <a:schemeClr val="tx1">
        <a:lumMod val="65000"/>
        <a:lumOff val="35000"/>
      </a:schemeClr>
    </cs:fontRef>
    <cs:defRPr sz="900" kern="1200"/>
  </cs:seriesAxis>
  <cs:seriesLine>
    <cs:lnRef idx="0"/>
    <cs:fillRef idx="0"/>
    <cs:effectRef idx="0"/>
    <cs:fontRef idx="minor">
      <a:schemeClr val="tx1"/>
    </cs:fontRef>
    <cs:spPr>
      <a:ln w="9525" cap="flat" cmpd="sng" algn="ctr">
        <a:solidFill>
          <a:schemeClr val="tx1">
            <a:lumMod val="35000"/>
            <a:lumOff val="65000"/>
          </a:schemeClr>
        </a:solidFill>
        <a:round/>
      </a:ln>
    </cs:spPr>
  </cs:seriesLine>
  <cs:title>
    <cs:lnRef idx="0"/>
    <cs:fillRef idx="0"/>
    <cs:effectRef idx="0"/>
    <cs:fontRef idx="minor">
      <a:schemeClr val="tx1">
        <a:lumMod val="65000"/>
        <a:lumOff val="35000"/>
      </a:schemeClr>
    </cs:fontRef>
    <cs:defRPr sz="1400" b="0" kern="1200" spc="0" baseline="0"/>
  </cs:title>
  <cs:trendline>
    <cs:lnRef idx="0">
      <cs:styleClr val="auto"/>
    </cs:lnRef>
    <cs:fillRef idx="0"/>
    <cs:effectRef idx="0"/>
    <cs:fontRef idx="minor">
      <a:schemeClr val="tx1"/>
    </cs:fontRef>
    <cs:spPr>
      <a:ln w="19050" cap="rnd">
        <a:solidFill>
          <a:schemeClr val="phClr"/>
        </a:solidFill>
        <a:prstDash val="sysDot"/>
      </a:ln>
    </cs:spPr>
  </cs:trendline>
  <cs:trendlineLabel>
    <cs:lnRef idx="0"/>
    <cs:fillRef idx="0"/>
    <cs:effectRef idx="0"/>
    <cs:fontRef idx="minor">
      <a:schemeClr val="tx1">
        <a:lumMod val="65000"/>
        <a:lumOff val="35000"/>
      </a:schemeClr>
    </cs:fontRef>
    <cs:defRPr sz="900" kern="1200"/>
  </cs:trendlineLabel>
  <cs:upBar>
    <cs:lnRef idx="0"/>
    <cs:fillRef idx="0"/>
    <cs:effectRef idx="0"/>
    <cs:fontRef idx="minor">
      <a:schemeClr val="dk1"/>
    </cs:fontRef>
    <cs:spPr>
      <a:solidFill>
        <a:schemeClr val="lt1"/>
      </a:solidFill>
      <a:ln w="9525">
        <a:solidFill>
          <a:schemeClr val="tx1">
            <a:lumMod val="15000"/>
            <a:lumOff val="85000"/>
          </a:schemeClr>
        </a:solidFill>
      </a:ln>
    </cs:spPr>
  </cs:upBar>
  <cs:valueAxis>
    <cs:lnRef idx="0"/>
    <cs:fillRef idx="0"/>
    <cs:effectRef idx="0"/>
    <cs:fontRef idx="minor">
      <a:schemeClr val="tx1">
        <a:lumMod val="65000"/>
        <a:lumOff val="35000"/>
      </a:schemeClr>
    </cs:fontRef>
    <cs:defRPr sz="900" kern="1200"/>
  </cs:valueAxis>
  <cs:wall>
    <cs:lnRef idx="0"/>
    <cs:fillRef idx="0"/>
    <cs:effectRef idx="0"/>
    <cs:fontRef idx="minor">
      <a:schemeClr val="tx1"/>
    </cs:fontRef>
    <cs:spPr>
      <a:noFill/>
      <a:ln>
        <a:noFill/>
      </a:ln>
    </cs:spPr>
  </cs:wall>
</cs:chartStyle>
</file>

<file path=ppt/charts/style11.xml><?xml version="1.0" encoding="utf-8"?>
<cs:chartStyle xmlns:cs="http://schemas.microsoft.com/office/drawing/2012/chartStyle" xmlns:a="http://schemas.openxmlformats.org/drawingml/2006/main" id="227">
  <cs:axisTitle>
    <cs:lnRef idx="0"/>
    <cs:fillRef idx="0"/>
    <cs:effectRef idx="0"/>
    <cs:fontRef idx="minor">
      <a:schemeClr val="tx1">
        <a:lumMod val="65000"/>
        <a:lumOff val="35000"/>
      </a:schemeClr>
    </cs:fontRef>
    <cs:defRPr sz="1000" kern="1200"/>
  </cs:axisTitle>
  <cs:categoryAxis>
    <cs:lnRef idx="0"/>
    <cs:fillRef idx="0"/>
    <cs:effectRef idx="0"/>
    <cs:fontRef idx="minor">
      <a:schemeClr val="tx1">
        <a:lumMod val="65000"/>
        <a:lumOff val="35000"/>
      </a:schemeClr>
    </cs:fontRef>
    <cs:spPr>
      <a:ln w="9525" cap="flat" cmpd="sng" algn="ctr">
        <a:solidFill>
          <a:schemeClr val="tx1">
            <a:lumMod val="15000"/>
            <a:lumOff val="85000"/>
          </a:schemeClr>
        </a:solidFill>
        <a:round/>
      </a:ln>
    </cs:spPr>
    <cs:defRPr sz="900" kern="1200"/>
  </cs:categoryAxis>
  <cs:chartArea mods="allowNoFillOverride allowNoLineOverride">
    <cs:lnRef idx="0"/>
    <cs:fillRef idx="0"/>
    <cs:effectRef idx="0"/>
    <cs:fontRef idx="minor">
      <a:schemeClr val="tx1"/>
    </cs:fontRef>
    <cs:spPr>
      <a:solidFill>
        <a:schemeClr val="bg1"/>
      </a:solidFill>
      <a:ln w="9525" cap="flat" cmpd="sng" algn="ctr">
        <a:solidFill>
          <a:schemeClr val="tx1">
            <a:lumMod val="15000"/>
            <a:lumOff val="85000"/>
          </a:schemeClr>
        </a:solidFill>
        <a:round/>
      </a:ln>
    </cs:spPr>
    <cs:defRPr sz="1000" kern="1200"/>
  </cs:chartArea>
  <cs:dataLabel>
    <cs:lnRef idx="0"/>
    <cs:fillRef idx="0"/>
    <cs:effectRef idx="0"/>
    <cs:fontRef idx="minor">
      <a:schemeClr val="tx1">
        <a:lumMod val="75000"/>
        <a:lumOff val="25000"/>
      </a:schemeClr>
    </cs:fontRef>
    <cs:defRPr sz="900" kern="1200"/>
  </cs:dataLabel>
  <cs:dataLabelCallout>
    <cs:lnRef idx="0"/>
    <cs:fillRef idx="0"/>
    <cs:effectRef idx="0"/>
    <cs:fontRef idx="minor">
      <a:schemeClr val="dk1">
        <a:lumMod val="65000"/>
        <a:lumOff val="35000"/>
      </a:schemeClr>
    </cs:fontRef>
    <cs:spPr>
      <a:solidFill>
        <a:schemeClr val="lt1"/>
      </a:solidFill>
      <a:ln>
        <a:solidFill>
          <a:schemeClr val="dk1">
            <a:lumMod val="25000"/>
            <a:lumOff val="75000"/>
          </a:schemeClr>
        </a:solidFill>
      </a:ln>
    </cs:spPr>
    <cs:defRPr sz="900" kern="1200"/>
    <cs:bodyPr rot="0" spcFirstLastPara="1" vertOverflow="clip" horzOverflow="clip" vert="horz" wrap="square" lIns="36576" tIns="18288" rIns="36576" bIns="18288" anchor="ctr" anchorCtr="1">
      <a:spAutoFit/>
    </cs:bodyPr>
  </cs:dataLabelCallout>
  <cs:dataPoint>
    <cs:lnRef idx="0"/>
    <cs:fillRef idx="1">
      <cs:styleClr val="auto"/>
    </cs:fillRef>
    <cs:effectRef idx="0"/>
    <cs:fontRef idx="minor">
      <a:schemeClr val="tx1"/>
    </cs:fontRef>
    <cs:spPr>
      <a:solidFill>
        <a:schemeClr val="phClr"/>
      </a:solidFill>
    </cs:spPr>
  </cs:dataPoint>
  <cs:dataPoint3D>
    <cs:lnRef idx="0"/>
    <cs:fillRef idx="1">
      <cs:styleClr val="auto"/>
    </cs:fillRef>
    <cs:effectRef idx="0"/>
    <cs:fontRef idx="minor">
      <a:schemeClr val="tx1"/>
    </cs:fontRef>
    <cs:spPr>
      <a:solidFill>
        <a:schemeClr val="phClr"/>
      </a:solidFill>
    </cs:spPr>
  </cs:dataPoint3D>
  <cs:dataPointLine>
    <cs:lnRef idx="0">
      <cs:styleClr val="auto"/>
    </cs:lnRef>
    <cs:fillRef idx="1"/>
    <cs:effectRef idx="0"/>
    <cs:fontRef idx="minor">
      <a:schemeClr val="tx1"/>
    </cs:fontRef>
    <cs:spPr>
      <a:ln w="28575" cap="rnd">
        <a:solidFill>
          <a:schemeClr val="phClr"/>
        </a:solidFill>
        <a:round/>
      </a:ln>
    </cs:spPr>
  </cs:dataPointLine>
  <cs:dataPointMarker>
    <cs:lnRef idx="0">
      <cs:styleClr val="auto"/>
    </cs:lnRef>
    <cs:fillRef idx="1">
      <cs:styleClr val="auto"/>
    </cs:fillRef>
    <cs:effectRef idx="0"/>
    <cs:fontRef idx="minor">
      <a:schemeClr val="tx1"/>
    </cs:fontRef>
    <cs:spPr>
      <a:solidFill>
        <a:schemeClr val="phClr"/>
      </a:solidFill>
      <a:ln w="9525">
        <a:solidFill>
          <a:schemeClr val="phClr"/>
        </a:solidFill>
      </a:ln>
    </cs:spPr>
  </cs:dataPointMarker>
  <cs:dataPointMarkerLayout symbol="circle" size="5"/>
  <cs:dataPointWireframe>
    <cs:lnRef idx="0">
      <cs:styleClr val="auto"/>
    </cs:lnRef>
    <cs:fillRef idx="1"/>
    <cs:effectRef idx="0"/>
    <cs:fontRef idx="minor">
      <a:schemeClr val="tx1"/>
    </cs:fontRef>
    <cs:spPr>
      <a:ln w="9525" cap="rnd">
        <a:solidFill>
          <a:schemeClr val="phClr"/>
        </a:solidFill>
        <a:round/>
      </a:ln>
    </cs:spPr>
  </cs:dataPointWireframe>
  <cs:dataTable>
    <cs:lnRef idx="0"/>
    <cs:fillRef idx="0"/>
    <cs:effectRef idx="0"/>
    <cs:fontRef idx="minor">
      <a:schemeClr val="tx1">
        <a:lumMod val="65000"/>
        <a:lumOff val="35000"/>
      </a:schemeClr>
    </cs:fontRef>
    <cs:spPr>
      <a:noFill/>
      <a:ln w="9525" cap="flat" cmpd="sng" algn="ctr">
        <a:solidFill>
          <a:schemeClr val="tx1">
            <a:lumMod val="15000"/>
            <a:lumOff val="85000"/>
          </a:schemeClr>
        </a:solidFill>
        <a:round/>
      </a:ln>
    </cs:spPr>
    <cs:defRPr sz="900" kern="1200"/>
  </cs:dataTable>
  <cs:downBar>
    <cs:lnRef idx="0"/>
    <cs:fillRef idx="0"/>
    <cs:effectRef idx="0"/>
    <cs:fontRef idx="minor">
      <a:schemeClr val="dk1"/>
    </cs:fontRef>
    <cs:spPr>
      <a:solidFill>
        <a:schemeClr val="dk1">
          <a:lumMod val="65000"/>
          <a:lumOff val="35000"/>
        </a:schemeClr>
      </a:solidFill>
      <a:ln w="9525">
        <a:solidFill>
          <a:schemeClr val="tx1">
            <a:lumMod val="65000"/>
            <a:lumOff val="35000"/>
          </a:schemeClr>
        </a:solidFill>
      </a:ln>
    </cs:spPr>
  </cs:downBar>
  <cs:dropLine>
    <cs:lnRef idx="0"/>
    <cs:fillRef idx="0"/>
    <cs:effectRef idx="0"/>
    <cs:fontRef idx="minor">
      <a:schemeClr val="tx1"/>
    </cs:fontRef>
    <cs:spPr>
      <a:ln w="9525" cap="flat" cmpd="sng" algn="ctr">
        <a:solidFill>
          <a:schemeClr val="tx1">
            <a:lumMod val="35000"/>
            <a:lumOff val="65000"/>
          </a:schemeClr>
        </a:solidFill>
        <a:round/>
      </a:ln>
    </cs:spPr>
  </cs:dropLine>
  <cs:errorBar>
    <cs:lnRef idx="0"/>
    <cs:fillRef idx="0"/>
    <cs:effectRef idx="0"/>
    <cs:fontRef idx="minor">
      <a:schemeClr val="tx1"/>
    </cs:fontRef>
    <cs:spPr>
      <a:ln w="9525" cap="flat" cmpd="sng" algn="ctr">
        <a:solidFill>
          <a:schemeClr val="tx1">
            <a:lumMod val="65000"/>
            <a:lumOff val="35000"/>
          </a:schemeClr>
        </a:solidFill>
        <a:round/>
      </a:ln>
    </cs:spPr>
  </cs:errorBar>
  <cs:floor>
    <cs:lnRef idx="0"/>
    <cs:fillRef idx="0"/>
    <cs:effectRef idx="0"/>
    <cs:fontRef idx="minor">
      <a:schemeClr val="tx1"/>
    </cs:fontRef>
    <cs:spPr>
      <a:noFill/>
      <a:ln>
        <a:noFill/>
      </a:ln>
    </cs:spPr>
  </cs:floor>
  <cs:gridlineMajor>
    <cs:lnRef idx="0"/>
    <cs:fillRef idx="0"/>
    <cs:effectRef idx="0"/>
    <cs:fontRef idx="minor">
      <a:schemeClr val="tx1"/>
    </cs:fontRef>
    <cs:spPr>
      <a:ln w="9525" cap="flat" cmpd="sng" algn="ctr">
        <a:solidFill>
          <a:schemeClr val="tx1">
            <a:lumMod val="15000"/>
            <a:lumOff val="85000"/>
          </a:schemeClr>
        </a:solidFill>
        <a:round/>
      </a:ln>
    </cs:spPr>
  </cs:gridlineMajor>
  <cs:gridlineMinor>
    <cs:lnRef idx="0"/>
    <cs:fillRef idx="0"/>
    <cs:effectRef idx="0"/>
    <cs:fontRef idx="minor">
      <a:schemeClr val="tx1"/>
    </cs:fontRef>
    <cs:spPr>
      <a:ln w="9525" cap="flat" cmpd="sng" algn="ctr">
        <a:solidFill>
          <a:schemeClr val="tx1">
            <a:lumMod val="5000"/>
            <a:lumOff val="95000"/>
          </a:schemeClr>
        </a:solidFill>
        <a:round/>
      </a:ln>
    </cs:spPr>
  </cs:gridlineMinor>
  <cs:hiLoLine>
    <cs:lnRef idx="0"/>
    <cs:fillRef idx="0"/>
    <cs:effectRef idx="0"/>
    <cs:fontRef idx="minor">
      <a:schemeClr val="tx1"/>
    </cs:fontRef>
    <cs:spPr>
      <a:ln w="9525" cap="flat" cmpd="sng" algn="ctr">
        <a:solidFill>
          <a:schemeClr val="tx1">
            <a:lumMod val="75000"/>
            <a:lumOff val="25000"/>
          </a:schemeClr>
        </a:solidFill>
        <a:round/>
      </a:ln>
    </cs:spPr>
  </cs:hiLoLine>
  <cs:leaderLine>
    <cs:lnRef idx="0"/>
    <cs:fillRef idx="0"/>
    <cs:effectRef idx="0"/>
    <cs:fontRef idx="minor">
      <a:schemeClr val="tx1"/>
    </cs:fontRef>
    <cs:spPr>
      <a:ln w="9525" cap="flat" cmpd="sng" algn="ctr">
        <a:solidFill>
          <a:schemeClr val="tx1">
            <a:lumMod val="35000"/>
            <a:lumOff val="65000"/>
          </a:schemeClr>
        </a:solidFill>
        <a:round/>
      </a:ln>
    </cs:spPr>
  </cs:leaderLine>
  <cs:legend>
    <cs:lnRef idx="0"/>
    <cs:fillRef idx="0"/>
    <cs:effectRef idx="0"/>
    <cs:fontRef idx="minor">
      <a:schemeClr val="tx1">
        <a:lumMod val="65000"/>
        <a:lumOff val="35000"/>
      </a:schemeClr>
    </cs:fontRef>
    <cs:defRPr sz="900" kern="1200"/>
  </cs:legend>
  <cs:plotArea mods="allowNoFillOverride allowNoLineOverride">
    <cs:lnRef idx="0"/>
    <cs:fillRef idx="0"/>
    <cs:effectRef idx="0"/>
    <cs:fontRef idx="minor">
      <a:schemeClr val="tx1"/>
    </cs:fontRef>
  </cs:plotArea>
  <cs:plotArea3D mods="allowNoFillOverride allowNoLineOverride">
    <cs:lnRef idx="0"/>
    <cs:fillRef idx="0"/>
    <cs:effectRef idx="0"/>
    <cs:fontRef idx="minor">
      <a:schemeClr val="tx1"/>
    </cs:fontRef>
  </cs:plotArea3D>
  <cs:seriesAxis>
    <cs:lnRef idx="0"/>
    <cs:fillRef idx="0"/>
    <cs:effectRef idx="0"/>
    <cs:fontRef idx="minor">
      <a:schemeClr val="tx1">
        <a:lumMod val="65000"/>
        <a:lumOff val="35000"/>
      </a:schemeClr>
    </cs:fontRef>
    <cs:defRPr sz="900" kern="1200"/>
  </cs:seriesAxis>
  <cs:seriesLine>
    <cs:lnRef idx="0"/>
    <cs:fillRef idx="0"/>
    <cs:effectRef idx="0"/>
    <cs:fontRef idx="minor">
      <a:schemeClr val="tx1"/>
    </cs:fontRef>
    <cs:spPr>
      <a:ln w="9525" cap="flat" cmpd="sng" algn="ctr">
        <a:solidFill>
          <a:schemeClr val="tx1">
            <a:lumMod val="35000"/>
            <a:lumOff val="65000"/>
          </a:schemeClr>
        </a:solidFill>
        <a:round/>
      </a:ln>
    </cs:spPr>
  </cs:seriesLine>
  <cs:title>
    <cs:lnRef idx="0"/>
    <cs:fillRef idx="0"/>
    <cs:effectRef idx="0"/>
    <cs:fontRef idx="minor">
      <a:schemeClr val="tx1">
        <a:lumMod val="65000"/>
        <a:lumOff val="35000"/>
      </a:schemeClr>
    </cs:fontRef>
    <cs:defRPr sz="1400" b="0" kern="1200" spc="0" baseline="0"/>
  </cs:title>
  <cs:trendline>
    <cs:lnRef idx="0">
      <cs:styleClr val="auto"/>
    </cs:lnRef>
    <cs:fillRef idx="0"/>
    <cs:effectRef idx="0"/>
    <cs:fontRef idx="minor">
      <a:schemeClr val="tx1"/>
    </cs:fontRef>
    <cs:spPr>
      <a:ln w="19050" cap="rnd">
        <a:solidFill>
          <a:schemeClr val="phClr"/>
        </a:solidFill>
        <a:prstDash val="sysDot"/>
      </a:ln>
    </cs:spPr>
  </cs:trendline>
  <cs:trendlineLabel>
    <cs:lnRef idx="0"/>
    <cs:fillRef idx="0"/>
    <cs:effectRef idx="0"/>
    <cs:fontRef idx="minor">
      <a:schemeClr val="tx1">
        <a:lumMod val="65000"/>
        <a:lumOff val="35000"/>
      </a:schemeClr>
    </cs:fontRef>
    <cs:defRPr sz="900" kern="1200"/>
  </cs:trendlineLabel>
  <cs:upBar>
    <cs:lnRef idx="0"/>
    <cs:fillRef idx="0"/>
    <cs:effectRef idx="0"/>
    <cs:fontRef idx="minor">
      <a:schemeClr val="dk1"/>
    </cs:fontRef>
    <cs:spPr>
      <a:solidFill>
        <a:schemeClr val="lt1"/>
      </a:solidFill>
      <a:ln w="9525">
        <a:solidFill>
          <a:schemeClr val="tx1">
            <a:lumMod val="15000"/>
            <a:lumOff val="85000"/>
          </a:schemeClr>
        </a:solidFill>
      </a:ln>
    </cs:spPr>
  </cs:upBar>
  <cs:valueAxis>
    <cs:lnRef idx="0"/>
    <cs:fillRef idx="0"/>
    <cs:effectRef idx="0"/>
    <cs:fontRef idx="minor">
      <a:schemeClr val="tx1">
        <a:lumMod val="65000"/>
        <a:lumOff val="35000"/>
      </a:schemeClr>
    </cs:fontRef>
    <cs:defRPr sz="900" kern="1200"/>
  </cs:valueAxis>
  <cs:wall>
    <cs:lnRef idx="0"/>
    <cs:fillRef idx="0"/>
    <cs:effectRef idx="0"/>
    <cs:fontRef idx="minor">
      <a:schemeClr val="tx1"/>
    </cs:fontRef>
    <cs:spPr>
      <a:noFill/>
      <a:ln>
        <a:noFill/>
      </a:ln>
    </cs:spPr>
  </cs:wall>
</cs:chartStyle>
</file>

<file path=ppt/charts/style12.xml><?xml version="1.0" encoding="utf-8"?>
<cs:chartStyle xmlns:cs="http://schemas.microsoft.com/office/drawing/2012/chartStyle" xmlns:a="http://schemas.openxmlformats.org/drawingml/2006/main" id="227">
  <cs:axisTitle>
    <cs:lnRef idx="0"/>
    <cs:fillRef idx="0"/>
    <cs:effectRef idx="0"/>
    <cs:fontRef idx="minor">
      <a:schemeClr val="tx1">
        <a:lumMod val="65000"/>
        <a:lumOff val="35000"/>
      </a:schemeClr>
    </cs:fontRef>
    <cs:defRPr sz="1000" kern="1200"/>
  </cs:axisTitle>
  <cs:categoryAxis>
    <cs:lnRef idx="0"/>
    <cs:fillRef idx="0"/>
    <cs:effectRef idx="0"/>
    <cs:fontRef idx="minor">
      <a:schemeClr val="tx1">
        <a:lumMod val="65000"/>
        <a:lumOff val="35000"/>
      </a:schemeClr>
    </cs:fontRef>
    <cs:spPr>
      <a:ln w="9525" cap="flat" cmpd="sng" algn="ctr">
        <a:solidFill>
          <a:schemeClr val="tx1">
            <a:lumMod val="15000"/>
            <a:lumOff val="85000"/>
          </a:schemeClr>
        </a:solidFill>
        <a:round/>
      </a:ln>
    </cs:spPr>
    <cs:defRPr sz="900" kern="1200"/>
  </cs:categoryAxis>
  <cs:chartArea mods="allowNoFillOverride allowNoLineOverride">
    <cs:lnRef idx="0"/>
    <cs:fillRef idx="0"/>
    <cs:effectRef idx="0"/>
    <cs:fontRef idx="minor">
      <a:schemeClr val="tx1"/>
    </cs:fontRef>
    <cs:spPr>
      <a:solidFill>
        <a:schemeClr val="bg1"/>
      </a:solidFill>
      <a:ln w="9525" cap="flat" cmpd="sng" algn="ctr">
        <a:solidFill>
          <a:schemeClr val="tx1">
            <a:lumMod val="15000"/>
            <a:lumOff val="85000"/>
          </a:schemeClr>
        </a:solidFill>
        <a:round/>
      </a:ln>
    </cs:spPr>
    <cs:defRPr sz="1000" kern="1200"/>
  </cs:chartArea>
  <cs:dataLabel>
    <cs:lnRef idx="0"/>
    <cs:fillRef idx="0"/>
    <cs:effectRef idx="0"/>
    <cs:fontRef idx="minor">
      <a:schemeClr val="tx1">
        <a:lumMod val="75000"/>
        <a:lumOff val="25000"/>
      </a:schemeClr>
    </cs:fontRef>
    <cs:defRPr sz="900" kern="1200"/>
  </cs:dataLabel>
  <cs:dataLabelCallout>
    <cs:lnRef idx="0"/>
    <cs:fillRef idx="0"/>
    <cs:effectRef idx="0"/>
    <cs:fontRef idx="minor">
      <a:schemeClr val="dk1">
        <a:lumMod val="65000"/>
        <a:lumOff val="35000"/>
      </a:schemeClr>
    </cs:fontRef>
    <cs:spPr>
      <a:solidFill>
        <a:schemeClr val="lt1"/>
      </a:solidFill>
      <a:ln>
        <a:solidFill>
          <a:schemeClr val="dk1">
            <a:lumMod val="25000"/>
            <a:lumOff val="75000"/>
          </a:schemeClr>
        </a:solidFill>
      </a:ln>
    </cs:spPr>
    <cs:defRPr sz="900" kern="1200"/>
    <cs:bodyPr rot="0" spcFirstLastPara="1" vertOverflow="clip" horzOverflow="clip" vert="horz" wrap="square" lIns="36576" tIns="18288" rIns="36576" bIns="18288" anchor="ctr" anchorCtr="1">
      <a:spAutoFit/>
    </cs:bodyPr>
  </cs:dataLabelCallout>
  <cs:dataPoint>
    <cs:lnRef idx="0"/>
    <cs:fillRef idx="1">
      <cs:styleClr val="auto"/>
    </cs:fillRef>
    <cs:effectRef idx="0"/>
    <cs:fontRef idx="minor">
      <a:schemeClr val="tx1"/>
    </cs:fontRef>
    <cs:spPr>
      <a:solidFill>
        <a:schemeClr val="phClr"/>
      </a:solidFill>
    </cs:spPr>
  </cs:dataPoint>
  <cs:dataPoint3D>
    <cs:lnRef idx="0"/>
    <cs:fillRef idx="1">
      <cs:styleClr val="auto"/>
    </cs:fillRef>
    <cs:effectRef idx="0"/>
    <cs:fontRef idx="minor">
      <a:schemeClr val="tx1"/>
    </cs:fontRef>
    <cs:spPr>
      <a:solidFill>
        <a:schemeClr val="phClr"/>
      </a:solidFill>
    </cs:spPr>
  </cs:dataPoint3D>
  <cs:dataPointLine>
    <cs:lnRef idx="0">
      <cs:styleClr val="auto"/>
    </cs:lnRef>
    <cs:fillRef idx="1"/>
    <cs:effectRef idx="0"/>
    <cs:fontRef idx="minor">
      <a:schemeClr val="tx1"/>
    </cs:fontRef>
    <cs:spPr>
      <a:ln w="28575" cap="rnd">
        <a:solidFill>
          <a:schemeClr val="phClr"/>
        </a:solidFill>
        <a:round/>
      </a:ln>
    </cs:spPr>
  </cs:dataPointLine>
  <cs:dataPointMarker>
    <cs:lnRef idx="0">
      <cs:styleClr val="auto"/>
    </cs:lnRef>
    <cs:fillRef idx="1">
      <cs:styleClr val="auto"/>
    </cs:fillRef>
    <cs:effectRef idx="0"/>
    <cs:fontRef idx="minor">
      <a:schemeClr val="tx1"/>
    </cs:fontRef>
    <cs:spPr>
      <a:solidFill>
        <a:schemeClr val="phClr"/>
      </a:solidFill>
      <a:ln w="9525">
        <a:solidFill>
          <a:schemeClr val="phClr"/>
        </a:solidFill>
      </a:ln>
    </cs:spPr>
  </cs:dataPointMarker>
  <cs:dataPointMarkerLayout symbol="circle" size="5"/>
  <cs:dataPointWireframe>
    <cs:lnRef idx="0">
      <cs:styleClr val="auto"/>
    </cs:lnRef>
    <cs:fillRef idx="1"/>
    <cs:effectRef idx="0"/>
    <cs:fontRef idx="minor">
      <a:schemeClr val="tx1"/>
    </cs:fontRef>
    <cs:spPr>
      <a:ln w="9525" cap="rnd">
        <a:solidFill>
          <a:schemeClr val="phClr"/>
        </a:solidFill>
        <a:round/>
      </a:ln>
    </cs:spPr>
  </cs:dataPointWireframe>
  <cs:dataTable>
    <cs:lnRef idx="0"/>
    <cs:fillRef idx="0"/>
    <cs:effectRef idx="0"/>
    <cs:fontRef idx="minor">
      <a:schemeClr val="tx1">
        <a:lumMod val="65000"/>
        <a:lumOff val="35000"/>
      </a:schemeClr>
    </cs:fontRef>
    <cs:spPr>
      <a:noFill/>
      <a:ln w="9525" cap="flat" cmpd="sng" algn="ctr">
        <a:solidFill>
          <a:schemeClr val="tx1">
            <a:lumMod val="15000"/>
            <a:lumOff val="85000"/>
          </a:schemeClr>
        </a:solidFill>
        <a:round/>
      </a:ln>
    </cs:spPr>
    <cs:defRPr sz="900" kern="1200"/>
  </cs:dataTable>
  <cs:downBar>
    <cs:lnRef idx="0"/>
    <cs:fillRef idx="0"/>
    <cs:effectRef idx="0"/>
    <cs:fontRef idx="minor">
      <a:schemeClr val="dk1"/>
    </cs:fontRef>
    <cs:spPr>
      <a:solidFill>
        <a:schemeClr val="dk1">
          <a:lumMod val="65000"/>
          <a:lumOff val="35000"/>
        </a:schemeClr>
      </a:solidFill>
      <a:ln w="9525">
        <a:solidFill>
          <a:schemeClr val="tx1">
            <a:lumMod val="65000"/>
            <a:lumOff val="35000"/>
          </a:schemeClr>
        </a:solidFill>
      </a:ln>
    </cs:spPr>
  </cs:downBar>
  <cs:dropLine>
    <cs:lnRef idx="0"/>
    <cs:fillRef idx="0"/>
    <cs:effectRef idx="0"/>
    <cs:fontRef idx="minor">
      <a:schemeClr val="tx1"/>
    </cs:fontRef>
    <cs:spPr>
      <a:ln w="9525" cap="flat" cmpd="sng" algn="ctr">
        <a:solidFill>
          <a:schemeClr val="tx1">
            <a:lumMod val="35000"/>
            <a:lumOff val="65000"/>
          </a:schemeClr>
        </a:solidFill>
        <a:round/>
      </a:ln>
    </cs:spPr>
  </cs:dropLine>
  <cs:errorBar>
    <cs:lnRef idx="0"/>
    <cs:fillRef idx="0"/>
    <cs:effectRef idx="0"/>
    <cs:fontRef idx="minor">
      <a:schemeClr val="tx1"/>
    </cs:fontRef>
    <cs:spPr>
      <a:ln w="9525" cap="flat" cmpd="sng" algn="ctr">
        <a:solidFill>
          <a:schemeClr val="tx1">
            <a:lumMod val="65000"/>
            <a:lumOff val="35000"/>
          </a:schemeClr>
        </a:solidFill>
        <a:round/>
      </a:ln>
    </cs:spPr>
  </cs:errorBar>
  <cs:floor>
    <cs:lnRef idx="0"/>
    <cs:fillRef idx="0"/>
    <cs:effectRef idx="0"/>
    <cs:fontRef idx="minor">
      <a:schemeClr val="tx1"/>
    </cs:fontRef>
    <cs:spPr>
      <a:noFill/>
      <a:ln>
        <a:noFill/>
      </a:ln>
    </cs:spPr>
  </cs:floor>
  <cs:gridlineMajor>
    <cs:lnRef idx="0"/>
    <cs:fillRef idx="0"/>
    <cs:effectRef idx="0"/>
    <cs:fontRef idx="minor">
      <a:schemeClr val="tx1"/>
    </cs:fontRef>
    <cs:spPr>
      <a:ln w="9525" cap="flat" cmpd="sng" algn="ctr">
        <a:solidFill>
          <a:schemeClr val="tx1">
            <a:lumMod val="15000"/>
            <a:lumOff val="85000"/>
          </a:schemeClr>
        </a:solidFill>
        <a:round/>
      </a:ln>
    </cs:spPr>
  </cs:gridlineMajor>
  <cs:gridlineMinor>
    <cs:lnRef idx="0"/>
    <cs:fillRef idx="0"/>
    <cs:effectRef idx="0"/>
    <cs:fontRef idx="minor">
      <a:schemeClr val="tx1"/>
    </cs:fontRef>
    <cs:spPr>
      <a:ln w="9525" cap="flat" cmpd="sng" algn="ctr">
        <a:solidFill>
          <a:schemeClr val="tx1">
            <a:lumMod val="5000"/>
            <a:lumOff val="95000"/>
          </a:schemeClr>
        </a:solidFill>
        <a:round/>
      </a:ln>
    </cs:spPr>
  </cs:gridlineMinor>
  <cs:hiLoLine>
    <cs:lnRef idx="0"/>
    <cs:fillRef idx="0"/>
    <cs:effectRef idx="0"/>
    <cs:fontRef idx="minor">
      <a:schemeClr val="tx1"/>
    </cs:fontRef>
    <cs:spPr>
      <a:ln w="9525" cap="flat" cmpd="sng" algn="ctr">
        <a:solidFill>
          <a:schemeClr val="tx1">
            <a:lumMod val="75000"/>
            <a:lumOff val="25000"/>
          </a:schemeClr>
        </a:solidFill>
        <a:round/>
      </a:ln>
    </cs:spPr>
  </cs:hiLoLine>
  <cs:leaderLine>
    <cs:lnRef idx="0"/>
    <cs:fillRef idx="0"/>
    <cs:effectRef idx="0"/>
    <cs:fontRef idx="minor">
      <a:schemeClr val="tx1"/>
    </cs:fontRef>
    <cs:spPr>
      <a:ln w="9525" cap="flat" cmpd="sng" algn="ctr">
        <a:solidFill>
          <a:schemeClr val="tx1">
            <a:lumMod val="35000"/>
            <a:lumOff val="65000"/>
          </a:schemeClr>
        </a:solidFill>
        <a:round/>
      </a:ln>
    </cs:spPr>
  </cs:leaderLine>
  <cs:legend>
    <cs:lnRef idx="0"/>
    <cs:fillRef idx="0"/>
    <cs:effectRef idx="0"/>
    <cs:fontRef idx="minor">
      <a:schemeClr val="tx1">
        <a:lumMod val="65000"/>
        <a:lumOff val="35000"/>
      </a:schemeClr>
    </cs:fontRef>
    <cs:defRPr sz="900" kern="1200"/>
  </cs:legend>
  <cs:plotArea mods="allowNoFillOverride allowNoLineOverride">
    <cs:lnRef idx="0"/>
    <cs:fillRef idx="0"/>
    <cs:effectRef idx="0"/>
    <cs:fontRef idx="minor">
      <a:schemeClr val="tx1"/>
    </cs:fontRef>
  </cs:plotArea>
  <cs:plotArea3D mods="allowNoFillOverride allowNoLineOverride">
    <cs:lnRef idx="0"/>
    <cs:fillRef idx="0"/>
    <cs:effectRef idx="0"/>
    <cs:fontRef idx="minor">
      <a:schemeClr val="tx1"/>
    </cs:fontRef>
  </cs:plotArea3D>
  <cs:seriesAxis>
    <cs:lnRef idx="0"/>
    <cs:fillRef idx="0"/>
    <cs:effectRef idx="0"/>
    <cs:fontRef idx="minor">
      <a:schemeClr val="tx1">
        <a:lumMod val="65000"/>
        <a:lumOff val="35000"/>
      </a:schemeClr>
    </cs:fontRef>
    <cs:defRPr sz="900" kern="1200"/>
  </cs:seriesAxis>
  <cs:seriesLine>
    <cs:lnRef idx="0"/>
    <cs:fillRef idx="0"/>
    <cs:effectRef idx="0"/>
    <cs:fontRef idx="minor">
      <a:schemeClr val="tx1"/>
    </cs:fontRef>
    <cs:spPr>
      <a:ln w="9525" cap="flat" cmpd="sng" algn="ctr">
        <a:solidFill>
          <a:schemeClr val="tx1">
            <a:lumMod val="35000"/>
            <a:lumOff val="65000"/>
          </a:schemeClr>
        </a:solidFill>
        <a:round/>
      </a:ln>
    </cs:spPr>
  </cs:seriesLine>
  <cs:title>
    <cs:lnRef idx="0"/>
    <cs:fillRef idx="0"/>
    <cs:effectRef idx="0"/>
    <cs:fontRef idx="minor">
      <a:schemeClr val="tx1">
        <a:lumMod val="65000"/>
        <a:lumOff val="35000"/>
      </a:schemeClr>
    </cs:fontRef>
    <cs:defRPr sz="1400" b="0" kern="1200" spc="0" baseline="0"/>
  </cs:title>
  <cs:trendline>
    <cs:lnRef idx="0">
      <cs:styleClr val="auto"/>
    </cs:lnRef>
    <cs:fillRef idx="0"/>
    <cs:effectRef idx="0"/>
    <cs:fontRef idx="minor">
      <a:schemeClr val="tx1"/>
    </cs:fontRef>
    <cs:spPr>
      <a:ln w="19050" cap="rnd">
        <a:solidFill>
          <a:schemeClr val="phClr"/>
        </a:solidFill>
        <a:prstDash val="sysDot"/>
      </a:ln>
    </cs:spPr>
  </cs:trendline>
  <cs:trendlineLabel>
    <cs:lnRef idx="0"/>
    <cs:fillRef idx="0"/>
    <cs:effectRef idx="0"/>
    <cs:fontRef idx="minor">
      <a:schemeClr val="tx1">
        <a:lumMod val="65000"/>
        <a:lumOff val="35000"/>
      </a:schemeClr>
    </cs:fontRef>
    <cs:defRPr sz="900" kern="1200"/>
  </cs:trendlineLabel>
  <cs:upBar>
    <cs:lnRef idx="0"/>
    <cs:fillRef idx="0"/>
    <cs:effectRef idx="0"/>
    <cs:fontRef idx="minor">
      <a:schemeClr val="dk1"/>
    </cs:fontRef>
    <cs:spPr>
      <a:solidFill>
        <a:schemeClr val="lt1"/>
      </a:solidFill>
      <a:ln w="9525">
        <a:solidFill>
          <a:schemeClr val="tx1">
            <a:lumMod val="15000"/>
            <a:lumOff val="85000"/>
          </a:schemeClr>
        </a:solidFill>
      </a:ln>
    </cs:spPr>
  </cs:upBar>
  <cs:valueAxis>
    <cs:lnRef idx="0"/>
    <cs:fillRef idx="0"/>
    <cs:effectRef idx="0"/>
    <cs:fontRef idx="minor">
      <a:schemeClr val="tx1">
        <a:lumMod val="65000"/>
        <a:lumOff val="35000"/>
      </a:schemeClr>
    </cs:fontRef>
    <cs:defRPr sz="900" kern="1200"/>
  </cs:valueAxis>
  <cs:wall>
    <cs:lnRef idx="0"/>
    <cs:fillRef idx="0"/>
    <cs:effectRef idx="0"/>
    <cs:fontRef idx="minor">
      <a:schemeClr val="tx1"/>
    </cs:fontRef>
    <cs:spPr>
      <a:noFill/>
      <a:ln>
        <a:noFill/>
      </a:ln>
    </cs:spPr>
  </cs:wall>
</cs:chartStyle>
</file>

<file path=ppt/charts/style13.xml><?xml version="1.0" encoding="utf-8"?>
<cs:chartStyle xmlns:cs="http://schemas.microsoft.com/office/drawing/2012/chartStyle" xmlns:a="http://schemas.openxmlformats.org/drawingml/2006/main" id="227">
  <cs:axisTitle>
    <cs:lnRef idx="0"/>
    <cs:fillRef idx="0"/>
    <cs:effectRef idx="0"/>
    <cs:fontRef idx="minor">
      <a:schemeClr val="tx1">
        <a:lumMod val="65000"/>
        <a:lumOff val="35000"/>
      </a:schemeClr>
    </cs:fontRef>
    <cs:defRPr sz="1000" kern="1200"/>
  </cs:axisTitle>
  <cs:categoryAxis>
    <cs:lnRef idx="0"/>
    <cs:fillRef idx="0"/>
    <cs:effectRef idx="0"/>
    <cs:fontRef idx="minor">
      <a:schemeClr val="tx1">
        <a:lumMod val="65000"/>
        <a:lumOff val="35000"/>
      </a:schemeClr>
    </cs:fontRef>
    <cs:spPr>
      <a:ln w="9525" cap="flat" cmpd="sng" algn="ctr">
        <a:solidFill>
          <a:schemeClr val="tx1">
            <a:lumMod val="15000"/>
            <a:lumOff val="85000"/>
          </a:schemeClr>
        </a:solidFill>
        <a:round/>
      </a:ln>
    </cs:spPr>
    <cs:defRPr sz="900" kern="1200"/>
  </cs:categoryAxis>
  <cs:chartArea mods="allowNoFillOverride allowNoLineOverride">
    <cs:lnRef idx="0"/>
    <cs:fillRef idx="0"/>
    <cs:effectRef idx="0"/>
    <cs:fontRef idx="minor">
      <a:schemeClr val="tx1"/>
    </cs:fontRef>
    <cs:spPr>
      <a:solidFill>
        <a:schemeClr val="bg1"/>
      </a:solidFill>
      <a:ln w="9525" cap="flat" cmpd="sng" algn="ctr">
        <a:solidFill>
          <a:schemeClr val="tx1">
            <a:lumMod val="15000"/>
            <a:lumOff val="85000"/>
          </a:schemeClr>
        </a:solidFill>
        <a:round/>
      </a:ln>
    </cs:spPr>
    <cs:defRPr sz="1000" kern="1200"/>
  </cs:chartArea>
  <cs:dataLabel>
    <cs:lnRef idx="0"/>
    <cs:fillRef idx="0"/>
    <cs:effectRef idx="0"/>
    <cs:fontRef idx="minor">
      <a:schemeClr val="tx1">
        <a:lumMod val="75000"/>
        <a:lumOff val="25000"/>
      </a:schemeClr>
    </cs:fontRef>
    <cs:defRPr sz="900" kern="1200"/>
  </cs:dataLabel>
  <cs:dataLabelCallout>
    <cs:lnRef idx="0"/>
    <cs:fillRef idx="0"/>
    <cs:effectRef idx="0"/>
    <cs:fontRef idx="minor">
      <a:schemeClr val="dk1">
        <a:lumMod val="65000"/>
        <a:lumOff val="35000"/>
      </a:schemeClr>
    </cs:fontRef>
    <cs:spPr>
      <a:solidFill>
        <a:schemeClr val="lt1"/>
      </a:solidFill>
      <a:ln>
        <a:solidFill>
          <a:schemeClr val="dk1">
            <a:lumMod val="25000"/>
            <a:lumOff val="75000"/>
          </a:schemeClr>
        </a:solidFill>
      </a:ln>
    </cs:spPr>
    <cs:defRPr sz="900" kern="1200"/>
    <cs:bodyPr rot="0" spcFirstLastPara="1" vertOverflow="clip" horzOverflow="clip" vert="horz" wrap="square" lIns="36576" tIns="18288" rIns="36576" bIns="18288" anchor="ctr" anchorCtr="1">
      <a:spAutoFit/>
    </cs:bodyPr>
  </cs:dataLabelCallout>
  <cs:dataPoint>
    <cs:lnRef idx="0"/>
    <cs:fillRef idx="1">
      <cs:styleClr val="auto"/>
    </cs:fillRef>
    <cs:effectRef idx="0"/>
    <cs:fontRef idx="minor">
      <a:schemeClr val="tx1"/>
    </cs:fontRef>
    <cs:spPr>
      <a:solidFill>
        <a:schemeClr val="phClr"/>
      </a:solidFill>
    </cs:spPr>
  </cs:dataPoint>
  <cs:dataPoint3D>
    <cs:lnRef idx="0"/>
    <cs:fillRef idx="1">
      <cs:styleClr val="auto"/>
    </cs:fillRef>
    <cs:effectRef idx="0"/>
    <cs:fontRef idx="minor">
      <a:schemeClr val="tx1"/>
    </cs:fontRef>
    <cs:spPr>
      <a:solidFill>
        <a:schemeClr val="phClr"/>
      </a:solidFill>
    </cs:spPr>
  </cs:dataPoint3D>
  <cs:dataPointLine>
    <cs:lnRef idx="0">
      <cs:styleClr val="auto"/>
    </cs:lnRef>
    <cs:fillRef idx="1"/>
    <cs:effectRef idx="0"/>
    <cs:fontRef idx="minor">
      <a:schemeClr val="tx1"/>
    </cs:fontRef>
    <cs:spPr>
      <a:ln w="28575" cap="rnd">
        <a:solidFill>
          <a:schemeClr val="phClr"/>
        </a:solidFill>
        <a:round/>
      </a:ln>
    </cs:spPr>
  </cs:dataPointLine>
  <cs:dataPointMarker>
    <cs:lnRef idx="0">
      <cs:styleClr val="auto"/>
    </cs:lnRef>
    <cs:fillRef idx="1">
      <cs:styleClr val="auto"/>
    </cs:fillRef>
    <cs:effectRef idx="0"/>
    <cs:fontRef idx="minor">
      <a:schemeClr val="tx1"/>
    </cs:fontRef>
    <cs:spPr>
      <a:solidFill>
        <a:schemeClr val="phClr"/>
      </a:solidFill>
      <a:ln w="9525">
        <a:solidFill>
          <a:schemeClr val="phClr"/>
        </a:solidFill>
      </a:ln>
    </cs:spPr>
  </cs:dataPointMarker>
  <cs:dataPointMarkerLayout symbol="circle" size="5"/>
  <cs:dataPointWireframe>
    <cs:lnRef idx="0">
      <cs:styleClr val="auto"/>
    </cs:lnRef>
    <cs:fillRef idx="1"/>
    <cs:effectRef idx="0"/>
    <cs:fontRef idx="minor">
      <a:schemeClr val="tx1"/>
    </cs:fontRef>
    <cs:spPr>
      <a:ln w="9525" cap="rnd">
        <a:solidFill>
          <a:schemeClr val="phClr"/>
        </a:solidFill>
        <a:round/>
      </a:ln>
    </cs:spPr>
  </cs:dataPointWireframe>
  <cs:dataTable>
    <cs:lnRef idx="0"/>
    <cs:fillRef idx="0"/>
    <cs:effectRef idx="0"/>
    <cs:fontRef idx="minor">
      <a:schemeClr val="tx1">
        <a:lumMod val="65000"/>
        <a:lumOff val="35000"/>
      </a:schemeClr>
    </cs:fontRef>
    <cs:spPr>
      <a:noFill/>
      <a:ln w="9525" cap="flat" cmpd="sng" algn="ctr">
        <a:solidFill>
          <a:schemeClr val="tx1">
            <a:lumMod val="15000"/>
            <a:lumOff val="85000"/>
          </a:schemeClr>
        </a:solidFill>
        <a:round/>
      </a:ln>
    </cs:spPr>
    <cs:defRPr sz="900" kern="1200"/>
  </cs:dataTable>
  <cs:downBar>
    <cs:lnRef idx="0"/>
    <cs:fillRef idx="0"/>
    <cs:effectRef idx="0"/>
    <cs:fontRef idx="minor">
      <a:schemeClr val="dk1"/>
    </cs:fontRef>
    <cs:spPr>
      <a:solidFill>
        <a:schemeClr val="dk1">
          <a:lumMod val="65000"/>
          <a:lumOff val="35000"/>
        </a:schemeClr>
      </a:solidFill>
      <a:ln w="9525">
        <a:solidFill>
          <a:schemeClr val="tx1">
            <a:lumMod val="65000"/>
            <a:lumOff val="35000"/>
          </a:schemeClr>
        </a:solidFill>
      </a:ln>
    </cs:spPr>
  </cs:downBar>
  <cs:dropLine>
    <cs:lnRef idx="0"/>
    <cs:fillRef idx="0"/>
    <cs:effectRef idx="0"/>
    <cs:fontRef idx="minor">
      <a:schemeClr val="tx1"/>
    </cs:fontRef>
    <cs:spPr>
      <a:ln w="9525" cap="flat" cmpd="sng" algn="ctr">
        <a:solidFill>
          <a:schemeClr val="tx1">
            <a:lumMod val="35000"/>
            <a:lumOff val="65000"/>
          </a:schemeClr>
        </a:solidFill>
        <a:round/>
      </a:ln>
    </cs:spPr>
  </cs:dropLine>
  <cs:errorBar>
    <cs:lnRef idx="0"/>
    <cs:fillRef idx="0"/>
    <cs:effectRef idx="0"/>
    <cs:fontRef idx="minor">
      <a:schemeClr val="tx1"/>
    </cs:fontRef>
    <cs:spPr>
      <a:ln w="9525" cap="flat" cmpd="sng" algn="ctr">
        <a:solidFill>
          <a:schemeClr val="tx1">
            <a:lumMod val="65000"/>
            <a:lumOff val="35000"/>
          </a:schemeClr>
        </a:solidFill>
        <a:round/>
      </a:ln>
    </cs:spPr>
  </cs:errorBar>
  <cs:floor>
    <cs:lnRef idx="0"/>
    <cs:fillRef idx="0"/>
    <cs:effectRef idx="0"/>
    <cs:fontRef idx="minor">
      <a:schemeClr val="tx1"/>
    </cs:fontRef>
    <cs:spPr>
      <a:noFill/>
      <a:ln>
        <a:noFill/>
      </a:ln>
    </cs:spPr>
  </cs:floor>
  <cs:gridlineMajor>
    <cs:lnRef idx="0"/>
    <cs:fillRef idx="0"/>
    <cs:effectRef idx="0"/>
    <cs:fontRef idx="minor">
      <a:schemeClr val="tx1"/>
    </cs:fontRef>
    <cs:spPr>
      <a:ln w="9525" cap="flat" cmpd="sng" algn="ctr">
        <a:solidFill>
          <a:schemeClr val="tx1">
            <a:lumMod val="15000"/>
            <a:lumOff val="85000"/>
          </a:schemeClr>
        </a:solidFill>
        <a:round/>
      </a:ln>
    </cs:spPr>
  </cs:gridlineMajor>
  <cs:gridlineMinor>
    <cs:lnRef idx="0"/>
    <cs:fillRef idx="0"/>
    <cs:effectRef idx="0"/>
    <cs:fontRef idx="minor">
      <a:schemeClr val="tx1"/>
    </cs:fontRef>
    <cs:spPr>
      <a:ln w="9525" cap="flat" cmpd="sng" algn="ctr">
        <a:solidFill>
          <a:schemeClr val="tx1">
            <a:lumMod val="5000"/>
            <a:lumOff val="95000"/>
          </a:schemeClr>
        </a:solidFill>
        <a:round/>
      </a:ln>
    </cs:spPr>
  </cs:gridlineMinor>
  <cs:hiLoLine>
    <cs:lnRef idx="0"/>
    <cs:fillRef idx="0"/>
    <cs:effectRef idx="0"/>
    <cs:fontRef idx="minor">
      <a:schemeClr val="tx1"/>
    </cs:fontRef>
    <cs:spPr>
      <a:ln w="9525" cap="flat" cmpd="sng" algn="ctr">
        <a:solidFill>
          <a:schemeClr val="tx1">
            <a:lumMod val="75000"/>
            <a:lumOff val="25000"/>
          </a:schemeClr>
        </a:solidFill>
        <a:round/>
      </a:ln>
    </cs:spPr>
  </cs:hiLoLine>
  <cs:leaderLine>
    <cs:lnRef idx="0"/>
    <cs:fillRef idx="0"/>
    <cs:effectRef idx="0"/>
    <cs:fontRef idx="minor">
      <a:schemeClr val="tx1"/>
    </cs:fontRef>
    <cs:spPr>
      <a:ln w="9525" cap="flat" cmpd="sng" algn="ctr">
        <a:solidFill>
          <a:schemeClr val="tx1">
            <a:lumMod val="35000"/>
            <a:lumOff val="65000"/>
          </a:schemeClr>
        </a:solidFill>
        <a:round/>
      </a:ln>
    </cs:spPr>
  </cs:leaderLine>
  <cs:legend>
    <cs:lnRef idx="0"/>
    <cs:fillRef idx="0"/>
    <cs:effectRef idx="0"/>
    <cs:fontRef idx="minor">
      <a:schemeClr val="tx1">
        <a:lumMod val="65000"/>
        <a:lumOff val="35000"/>
      </a:schemeClr>
    </cs:fontRef>
    <cs:defRPr sz="900" kern="1200"/>
  </cs:legend>
  <cs:plotArea mods="allowNoFillOverride allowNoLineOverride">
    <cs:lnRef idx="0"/>
    <cs:fillRef idx="0"/>
    <cs:effectRef idx="0"/>
    <cs:fontRef idx="minor">
      <a:schemeClr val="tx1"/>
    </cs:fontRef>
  </cs:plotArea>
  <cs:plotArea3D mods="allowNoFillOverride allowNoLineOverride">
    <cs:lnRef idx="0"/>
    <cs:fillRef idx="0"/>
    <cs:effectRef idx="0"/>
    <cs:fontRef idx="minor">
      <a:schemeClr val="tx1"/>
    </cs:fontRef>
  </cs:plotArea3D>
  <cs:seriesAxis>
    <cs:lnRef idx="0"/>
    <cs:fillRef idx="0"/>
    <cs:effectRef idx="0"/>
    <cs:fontRef idx="minor">
      <a:schemeClr val="tx1">
        <a:lumMod val="65000"/>
        <a:lumOff val="35000"/>
      </a:schemeClr>
    </cs:fontRef>
    <cs:defRPr sz="900" kern="1200"/>
  </cs:seriesAxis>
  <cs:seriesLine>
    <cs:lnRef idx="0"/>
    <cs:fillRef idx="0"/>
    <cs:effectRef idx="0"/>
    <cs:fontRef idx="minor">
      <a:schemeClr val="tx1"/>
    </cs:fontRef>
    <cs:spPr>
      <a:ln w="9525" cap="flat" cmpd="sng" algn="ctr">
        <a:solidFill>
          <a:schemeClr val="tx1">
            <a:lumMod val="35000"/>
            <a:lumOff val="65000"/>
          </a:schemeClr>
        </a:solidFill>
        <a:round/>
      </a:ln>
    </cs:spPr>
  </cs:seriesLine>
  <cs:title>
    <cs:lnRef idx="0"/>
    <cs:fillRef idx="0"/>
    <cs:effectRef idx="0"/>
    <cs:fontRef idx="minor">
      <a:schemeClr val="tx1">
        <a:lumMod val="65000"/>
        <a:lumOff val="35000"/>
      </a:schemeClr>
    </cs:fontRef>
    <cs:defRPr sz="1400" b="0" kern="1200" spc="0" baseline="0"/>
  </cs:title>
  <cs:trendline>
    <cs:lnRef idx="0">
      <cs:styleClr val="auto"/>
    </cs:lnRef>
    <cs:fillRef idx="0"/>
    <cs:effectRef idx="0"/>
    <cs:fontRef idx="minor">
      <a:schemeClr val="tx1"/>
    </cs:fontRef>
    <cs:spPr>
      <a:ln w="19050" cap="rnd">
        <a:solidFill>
          <a:schemeClr val="phClr"/>
        </a:solidFill>
        <a:prstDash val="sysDot"/>
      </a:ln>
    </cs:spPr>
  </cs:trendline>
  <cs:trendlineLabel>
    <cs:lnRef idx="0"/>
    <cs:fillRef idx="0"/>
    <cs:effectRef idx="0"/>
    <cs:fontRef idx="minor">
      <a:schemeClr val="tx1">
        <a:lumMod val="65000"/>
        <a:lumOff val="35000"/>
      </a:schemeClr>
    </cs:fontRef>
    <cs:defRPr sz="900" kern="1200"/>
  </cs:trendlineLabel>
  <cs:upBar>
    <cs:lnRef idx="0"/>
    <cs:fillRef idx="0"/>
    <cs:effectRef idx="0"/>
    <cs:fontRef idx="minor">
      <a:schemeClr val="dk1"/>
    </cs:fontRef>
    <cs:spPr>
      <a:solidFill>
        <a:schemeClr val="lt1"/>
      </a:solidFill>
      <a:ln w="9525">
        <a:solidFill>
          <a:schemeClr val="tx1">
            <a:lumMod val="15000"/>
            <a:lumOff val="85000"/>
          </a:schemeClr>
        </a:solidFill>
      </a:ln>
    </cs:spPr>
  </cs:upBar>
  <cs:valueAxis>
    <cs:lnRef idx="0"/>
    <cs:fillRef idx="0"/>
    <cs:effectRef idx="0"/>
    <cs:fontRef idx="minor">
      <a:schemeClr val="tx1">
        <a:lumMod val="65000"/>
        <a:lumOff val="35000"/>
      </a:schemeClr>
    </cs:fontRef>
    <cs:defRPr sz="900" kern="1200"/>
  </cs:valueAxis>
  <cs:wall>
    <cs:lnRef idx="0"/>
    <cs:fillRef idx="0"/>
    <cs:effectRef idx="0"/>
    <cs:fontRef idx="minor">
      <a:schemeClr val="tx1"/>
    </cs:fontRef>
    <cs:spPr>
      <a:noFill/>
      <a:ln>
        <a:noFill/>
      </a:ln>
    </cs:spPr>
  </cs:wall>
</cs:chartStyle>
</file>

<file path=ppt/drawings/drawing1.xml><?xml version="1.0" encoding="utf-8"?>
<c:userShapes xmlns:c="http://schemas.openxmlformats.org/drawingml/2006/chart">
  <cdr:relSizeAnchor xmlns:cdr="http://schemas.openxmlformats.org/drawingml/2006/chartDrawing">
    <cdr:from>
      <cdr:x>0.65398</cdr:x>
      <cdr:y>0</cdr:y>
    </cdr:from>
    <cdr:to>
      <cdr:x>0.65796</cdr:x>
      <cdr:y>0.73684</cdr:y>
    </cdr:to>
    <cdr:cxnSp macro="">
      <cdr:nvCxnSpPr>
        <cdr:cNvPr id="2" name="Straight Connector 1">
          <a:extLst xmlns:a="http://schemas.openxmlformats.org/drawingml/2006/main">
            <a:ext uri="{FF2B5EF4-FFF2-40B4-BE49-F238E27FC236}">
              <a16:creationId xmlns:a16="http://schemas.microsoft.com/office/drawing/2014/main" id="{7CD668FD-3B73-2F0F-D4B2-A89170E2FADC}"/>
            </a:ext>
          </a:extLst>
        </cdr:cNvPr>
        <cdr:cNvCxnSpPr/>
      </cdr:nvCxnSpPr>
      <cdr:spPr>
        <a:xfrm xmlns:a="http://schemas.openxmlformats.org/drawingml/2006/main" flipH="1" flipV="1">
          <a:off x="3757423" y="-1773976"/>
          <a:ext cx="22860" cy="2453640"/>
        </a:xfrm>
        <a:prstGeom xmlns:a="http://schemas.openxmlformats.org/drawingml/2006/main" prst="line">
          <a:avLst/>
        </a:prstGeom>
        <a:ln xmlns:a="http://schemas.openxmlformats.org/drawingml/2006/main">
          <a:prstDash val="lgDash"/>
        </a:ln>
      </cdr:spPr>
      <cdr:style>
        <a:lnRef xmlns:a="http://schemas.openxmlformats.org/drawingml/2006/main" idx="1">
          <a:schemeClr val="accent1"/>
        </a:lnRef>
        <a:fillRef xmlns:a="http://schemas.openxmlformats.org/drawingml/2006/main" idx="0">
          <a:schemeClr val="accent1"/>
        </a:fillRef>
        <a:effectRef xmlns:a="http://schemas.openxmlformats.org/drawingml/2006/main" idx="0">
          <a:schemeClr val="accent1"/>
        </a:effectRef>
        <a:fontRef xmlns:a="http://schemas.openxmlformats.org/drawingml/2006/main" idx="minor">
          <a:schemeClr val="tx1"/>
        </a:fontRef>
      </cdr:style>
    </cdr:cxnSp>
  </cdr:relSizeAnchor>
</c:userShapes>
</file>

<file path=ppt/drawings/drawing2.xml><?xml version="1.0" encoding="utf-8"?>
<c:userShapes xmlns:c="http://schemas.openxmlformats.org/drawingml/2006/chart">
  <cdr:relSizeAnchor xmlns:cdr="http://schemas.openxmlformats.org/drawingml/2006/chartDrawing">
    <cdr:from>
      <cdr:x>0.62062</cdr:x>
      <cdr:y>0</cdr:y>
    </cdr:from>
    <cdr:to>
      <cdr:x>0.62062</cdr:x>
      <cdr:y>0.68005</cdr:y>
    </cdr:to>
    <cdr:cxnSp macro="">
      <cdr:nvCxnSpPr>
        <cdr:cNvPr id="2" name="Straight Connector 1">
          <a:extLst xmlns:a="http://schemas.openxmlformats.org/drawingml/2006/main">
            <a:ext uri="{FF2B5EF4-FFF2-40B4-BE49-F238E27FC236}">
              <a16:creationId xmlns:a16="http://schemas.microsoft.com/office/drawing/2014/main" id="{78DB3115-C903-15EC-EF58-17771A767866}"/>
            </a:ext>
          </a:extLst>
        </cdr:cNvPr>
        <cdr:cNvCxnSpPr/>
      </cdr:nvCxnSpPr>
      <cdr:spPr>
        <a:xfrm xmlns:a="http://schemas.openxmlformats.org/drawingml/2006/main" flipV="1">
          <a:off x="2841005" y="0"/>
          <a:ext cx="0" cy="1828800"/>
        </a:xfrm>
        <a:prstGeom xmlns:a="http://schemas.openxmlformats.org/drawingml/2006/main" prst="line">
          <a:avLst/>
        </a:prstGeom>
        <a:ln xmlns:a="http://schemas.openxmlformats.org/drawingml/2006/main">
          <a:prstDash val="dash"/>
        </a:ln>
      </cdr:spPr>
      <cdr:style>
        <a:lnRef xmlns:a="http://schemas.openxmlformats.org/drawingml/2006/main" idx="1">
          <a:schemeClr val="accent1"/>
        </a:lnRef>
        <a:fillRef xmlns:a="http://schemas.openxmlformats.org/drawingml/2006/main" idx="0">
          <a:schemeClr val="accent1"/>
        </a:fillRef>
        <a:effectRef xmlns:a="http://schemas.openxmlformats.org/drawingml/2006/main" idx="0">
          <a:schemeClr val="accent1"/>
        </a:effectRef>
        <a:fontRef xmlns:a="http://schemas.openxmlformats.org/drawingml/2006/main" idx="minor">
          <a:schemeClr val="tx1"/>
        </a:fontRef>
      </cdr:style>
    </cdr:cxnSp>
  </cdr:relSizeAnchor>
</c:userShapes>
</file>

<file path=ppt/drawings/drawing3.xml><?xml version="1.0" encoding="utf-8"?>
<c:userShapes xmlns:c="http://schemas.openxmlformats.org/drawingml/2006/chart">
  <cdr:relSizeAnchor xmlns:cdr="http://schemas.openxmlformats.org/drawingml/2006/chartDrawing">
    <cdr:from>
      <cdr:x>0.60406</cdr:x>
      <cdr:y>0.04434</cdr:y>
    </cdr:from>
    <cdr:to>
      <cdr:x>0.60787</cdr:x>
      <cdr:y>0.76173</cdr:y>
    </cdr:to>
    <cdr:cxnSp macro="">
      <cdr:nvCxnSpPr>
        <cdr:cNvPr id="2" name="Straight Connector 1">
          <a:extLst xmlns:a="http://schemas.openxmlformats.org/drawingml/2006/main">
            <a:ext uri="{FF2B5EF4-FFF2-40B4-BE49-F238E27FC236}">
              <a16:creationId xmlns:a16="http://schemas.microsoft.com/office/drawing/2014/main" id="{888A3698-B164-154A-7BB3-0FEFA75FDA1D}"/>
            </a:ext>
          </a:extLst>
        </cdr:cNvPr>
        <cdr:cNvCxnSpPr/>
      </cdr:nvCxnSpPr>
      <cdr:spPr>
        <a:xfrm xmlns:a="http://schemas.openxmlformats.org/drawingml/2006/main" flipH="1" flipV="1">
          <a:off x="3627134" y="139870"/>
          <a:ext cx="22860" cy="2263140"/>
        </a:xfrm>
        <a:prstGeom xmlns:a="http://schemas.openxmlformats.org/drawingml/2006/main" prst="line">
          <a:avLst/>
        </a:prstGeom>
        <a:ln xmlns:a="http://schemas.openxmlformats.org/drawingml/2006/main">
          <a:prstDash val="lgDash"/>
        </a:ln>
      </cdr:spPr>
      <cdr:style>
        <a:lnRef xmlns:a="http://schemas.openxmlformats.org/drawingml/2006/main" idx="1">
          <a:schemeClr val="accent1"/>
        </a:lnRef>
        <a:fillRef xmlns:a="http://schemas.openxmlformats.org/drawingml/2006/main" idx="0">
          <a:schemeClr val="accent1"/>
        </a:fillRef>
        <a:effectRef xmlns:a="http://schemas.openxmlformats.org/drawingml/2006/main" idx="0">
          <a:schemeClr val="accent1"/>
        </a:effectRef>
        <a:fontRef xmlns:a="http://schemas.openxmlformats.org/drawingml/2006/main" idx="minor">
          <a:schemeClr val="tx1"/>
        </a:fontRef>
      </cdr:style>
    </cdr:cxnSp>
  </cdr:relSizeAnchor>
</c:userShap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type="obj" preserve="1">
  <p:cSld name="Title Slide">
    <p:spTree>
      <p:nvGrpSpPr>
        <p:cNvPr id="1" name=""/>
        <p:cNvGrpSpPr/>
        <p:nvPr/>
      </p:nvGrpSpPr>
      <p:grpSpPr>
        <a:xfrm>
          <a:off x="0" y="0"/>
          <a:ext cx="0" cy="0"/>
          <a:chOff x="0" y="0"/>
          <a:chExt cx="0" cy="0"/>
        </a:xfrm>
      </p:grpSpPr>
      <p:sp>
        <p:nvSpPr>
          <p:cNvPr id="2" name="Holder 2"/>
          <p:cNvSpPr>
            <a:spLocks noGrp="1"/>
          </p:cNvSpPr>
          <p:nvPr>
            <p:ph type="ctrTitle"/>
          </p:nvPr>
        </p:nvSpPr>
        <p:spPr>
          <a:xfrm>
            <a:off x="567213" y="3314954"/>
            <a:ext cx="6428422" cy="2245614"/>
          </a:xfrm>
          <a:prstGeom prst="rect">
            <a:avLst/>
          </a:prstGeom>
        </p:spPr>
        <p:txBody>
          <a:bodyPr wrap="square" lIns="0" tIns="0" rIns="0" bIns="0">
            <a:spAutoFit/>
          </a:bodyPr>
          <a:lstStyle>
            <a:lvl1pPr>
              <a:defRPr sz="2400" b="0" i="0">
                <a:solidFill>
                  <a:schemeClr val="bg1"/>
                </a:solidFill>
                <a:latin typeface="Times New Roman"/>
                <a:cs typeface="Times New Roman"/>
              </a:defRPr>
            </a:lvl1pPr>
          </a:lstStyle>
          <a:p>
            <a:endParaRPr/>
          </a:p>
        </p:txBody>
      </p:sp>
      <p:sp>
        <p:nvSpPr>
          <p:cNvPr id="3" name="Holder 3"/>
          <p:cNvSpPr>
            <a:spLocks noGrp="1"/>
          </p:cNvSpPr>
          <p:nvPr>
            <p:ph type="subTitle" idx="4"/>
          </p:nvPr>
        </p:nvSpPr>
        <p:spPr>
          <a:xfrm>
            <a:off x="1134427" y="5988304"/>
            <a:ext cx="5293995" cy="2673350"/>
          </a:xfrm>
          <a:prstGeom prst="rect">
            <a:avLst/>
          </a:prstGeom>
        </p:spPr>
        <p:txBody>
          <a:bodyPr wrap="square" lIns="0" tIns="0" rIns="0" bIns="0">
            <a:spAutoFit/>
          </a:bodyPr>
          <a:lstStyle>
            <a:lvl1pPr>
              <a:defRPr/>
            </a:lvl1pPr>
          </a:lstStyle>
          <a:p>
            <a:endParaRPr/>
          </a:p>
        </p:txBody>
      </p:sp>
      <p:sp>
        <p:nvSpPr>
          <p:cNvPr id="4" name="Holder 4"/>
          <p:cNvSpPr>
            <a:spLocks noGrp="1"/>
          </p:cNvSpPr>
          <p:nvPr>
            <p:ph type="ftr" sz="quarter" idx="5"/>
          </p:nvPr>
        </p:nvSpPr>
        <p:spPr/>
        <p:txBody>
          <a:bodyPr lIns="0" tIns="0" rIns="0" bIns="0"/>
          <a:lstStyle>
            <a:lvl1pPr algn="ctr">
              <a:defRPr>
                <a:solidFill>
                  <a:schemeClr val="tx1">
                    <a:tint val="75000"/>
                  </a:schemeClr>
                </a:solidFill>
              </a:defRPr>
            </a:lvl1pPr>
          </a:lstStyle>
          <a:p>
            <a:endParaRPr/>
          </a:p>
        </p:txBody>
      </p:sp>
      <p:sp>
        <p:nvSpPr>
          <p:cNvPr id="5" name="Holder 5"/>
          <p:cNvSpPr>
            <a:spLocks noGrp="1"/>
          </p:cNvSpPr>
          <p:nvPr>
            <p:ph type="dt" sz="half" idx="6"/>
          </p:nvPr>
        </p:nvSpPr>
        <p:spPr/>
        <p:txBody>
          <a:bodyPr lIns="0" tIns="0" rIns="0" bIns="0"/>
          <a:lstStyle>
            <a:lvl1pPr algn="l">
              <a:defRPr>
                <a:solidFill>
                  <a:schemeClr val="tx1">
                    <a:tint val="75000"/>
                  </a:schemeClr>
                </a:solidFill>
              </a:defRPr>
            </a:lvl1pPr>
          </a:lstStyle>
          <a:p>
            <a:fld id="{1D8BD707-D9CF-40AE-B4C6-C98DA3205C09}" type="datetimeFigureOut">
              <a:rPr lang="en-US"/>
              <a:t>10/16/2024</a:t>
            </a:fld>
            <a:endParaRPr lang="en-US"/>
          </a:p>
        </p:txBody>
      </p:sp>
      <p:sp>
        <p:nvSpPr>
          <p:cNvPr id="6" name="Holder 6"/>
          <p:cNvSpPr>
            <a:spLocks noGrp="1"/>
          </p:cNvSpPr>
          <p:nvPr>
            <p:ph type="sldNum" sz="quarter" idx="7"/>
          </p:nvPr>
        </p:nvSpPr>
        <p:spPr/>
        <p:txBody>
          <a:bodyPr lIns="0" tIns="0" rIns="0" bIns="0"/>
          <a:lstStyle>
            <a:lvl1pPr>
              <a:defRPr sz="1100" b="0" i="0">
                <a:solidFill>
                  <a:schemeClr val="tx1"/>
                </a:solidFill>
                <a:latin typeface="Trebuchet MS"/>
                <a:cs typeface="Trebuchet MS"/>
              </a:defRPr>
            </a:lvl1pPr>
          </a:lstStyle>
          <a:p>
            <a:pPr marL="52069">
              <a:lnSpc>
                <a:spcPct val="100000"/>
              </a:lnSpc>
              <a:spcBef>
                <a:spcPts val="35"/>
              </a:spcBef>
            </a:pPr>
            <a:fld id="{81D60167-4931-47E6-BA6A-407CBD079E47}" type="slidenum">
              <a:rPr spc="-50" dirty="0"/>
              <a:t>‹#›</a:t>
            </a:fld>
            <a:endParaRPr spc="-50" dirty="0"/>
          </a:p>
        </p:txBody>
      </p:sp>
    </p:spTree>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Holder 2"/>
          <p:cNvSpPr>
            <a:spLocks noGrp="1"/>
          </p:cNvSpPr>
          <p:nvPr>
            <p:ph type="title"/>
          </p:nvPr>
        </p:nvSpPr>
        <p:spPr/>
        <p:txBody>
          <a:bodyPr lIns="0" tIns="0" rIns="0" bIns="0"/>
          <a:lstStyle>
            <a:lvl1pPr>
              <a:defRPr sz="2400" b="0" i="0">
                <a:solidFill>
                  <a:schemeClr val="bg1"/>
                </a:solidFill>
                <a:latin typeface="Times New Roman"/>
                <a:cs typeface="Times New Roman"/>
              </a:defRPr>
            </a:lvl1pPr>
          </a:lstStyle>
          <a:p>
            <a:endParaRPr/>
          </a:p>
        </p:txBody>
      </p:sp>
      <p:sp>
        <p:nvSpPr>
          <p:cNvPr id="3" name="Holder 3"/>
          <p:cNvSpPr>
            <a:spLocks noGrp="1"/>
          </p:cNvSpPr>
          <p:nvPr>
            <p:ph type="body" idx="1"/>
          </p:nvPr>
        </p:nvSpPr>
        <p:spPr/>
        <p:txBody>
          <a:bodyPr lIns="0" tIns="0" rIns="0" bIns="0"/>
          <a:lstStyle>
            <a:lvl1pPr>
              <a:defRPr/>
            </a:lvl1pPr>
          </a:lstStyle>
          <a:p>
            <a:endParaRPr/>
          </a:p>
        </p:txBody>
      </p:sp>
      <p:sp>
        <p:nvSpPr>
          <p:cNvPr id="4" name="Holder 4"/>
          <p:cNvSpPr>
            <a:spLocks noGrp="1"/>
          </p:cNvSpPr>
          <p:nvPr>
            <p:ph type="ftr" sz="quarter" idx="5"/>
          </p:nvPr>
        </p:nvSpPr>
        <p:spPr/>
        <p:txBody>
          <a:bodyPr lIns="0" tIns="0" rIns="0" bIns="0"/>
          <a:lstStyle>
            <a:lvl1pPr algn="ctr">
              <a:defRPr>
                <a:solidFill>
                  <a:schemeClr val="tx1">
                    <a:tint val="75000"/>
                  </a:schemeClr>
                </a:solidFill>
              </a:defRPr>
            </a:lvl1pPr>
          </a:lstStyle>
          <a:p>
            <a:endParaRPr/>
          </a:p>
        </p:txBody>
      </p:sp>
      <p:sp>
        <p:nvSpPr>
          <p:cNvPr id="5" name="Holder 5"/>
          <p:cNvSpPr>
            <a:spLocks noGrp="1"/>
          </p:cNvSpPr>
          <p:nvPr>
            <p:ph type="dt" sz="half" idx="6"/>
          </p:nvPr>
        </p:nvSpPr>
        <p:spPr/>
        <p:txBody>
          <a:bodyPr lIns="0" tIns="0" rIns="0" bIns="0"/>
          <a:lstStyle>
            <a:lvl1pPr algn="l">
              <a:defRPr>
                <a:solidFill>
                  <a:schemeClr val="tx1">
                    <a:tint val="75000"/>
                  </a:schemeClr>
                </a:solidFill>
              </a:defRPr>
            </a:lvl1pPr>
          </a:lstStyle>
          <a:p>
            <a:fld id="{1D8BD707-D9CF-40AE-B4C6-C98DA3205C09}" type="datetimeFigureOut">
              <a:rPr lang="en-US"/>
              <a:t>10/16/2024</a:t>
            </a:fld>
            <a:endParaRPr lang="en-US"/>
          </a:p>
        </p:txBody>
      </p:sp>
      <p:sp>
        <p:nvSpPr>
          <p:cNvPr id="6" name="Holder 6"/>
          <p:cNvSpPr>
            <a:spLocks noGrp="1"/>
          </p:cNvSpPr>
          <p:nvPr>
            <p:ph type="sldNum" sz="quarter" idx="7"/>
          </p:nvPr>
        </p:nvSpPr>
        <p:spPr/>
        <p:txBody>
          <a:bodyPr lIns="0" tIns="0" rIns="0" bIns="0"/>
          <a:lstStyle>
            <a:lvl1pPr>
              <a:defRPr sz="1100" b="0" i="0">
                <a:solidFill>
                  <a:schemeClr val="tx1"/>
                </a:solidFill>
                <a:latin typeface="Trebuchet MS"/>
                <a:cs typeface="Trebuchet MS"/>
              </a:defRPr>
            </a:lvl1pPr>
          </a:lstStyle>
          <a:p>
            <a:pPr marL="52069">
              <a:lnSpc>
                <a:spcPct val="100000"/>
              </a:lnSpc>
              <a:spcBef>
                <a:spcPts val="35"/>
              </a:spcBef>
            </a:pPr>
            <a:fld id="{81D60167-4931-47E6-BA6A-407CBD079E47}" type="slidenum">
              <a:rPr spc="-50" dirty="0"/>
              <a:t>‹#›</a:t>
            </a:fld>
            <a:endParaRPr spc="-50" dirty="0"/>
          </a:p>
        </p:txBody>
      </p:sp>
    </p:spTree>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obj" preserve="1">
  <p:cSld name="Two Content">
    <p:spTree>
      <p:nvGrpSpPr>
        <p:cNvPr id="1" name=""/>
        <p:cNvGrpSpPr/>
        <p:nvPr/>
      </p:nvGrpSpPr>
      <p:grpSpPr>
        <a:xfrm>
          <a:off x="0" y="0"/>
          <a:ext cx="0" cy="0"/>
          <a:chOff x="0" y="0"/>
          <a:chExt cx="0" cy="0"/>
        </a:xfrm>
      </p:grpSpPr>
      <p:sp>
        <p:nvSpPr>
          <p:cNvPr id="2" name="Holder 2"/>
          <p:cNvSpPr>
            <a:spLocks noGrp="1"/>
          </p:cNvSpPr>
          <p:nvPr>
            <p:ph type="title"/>
          </p:nvPr>
        </p:nvSpPr>
        <p:spPr/>
        <p:txBody>
          <a:bodyPr lIns="0" tIns="0" rIns="0" bIns="0"/>
          <a:lstStyle>
            <a:lvl1pPr>
              <a:defRPr sz="2400" b="0" i="0">
                <a:solidFill>
                  <a:schemeClr val="bg1"/>
                </a:solidFill>
                <a:latin typeface="Times New Roman"/>
                <a:cs typeface="Times New Roman"/>
              </a:defRPr>
            </a:lvl1pPr>
          </a:lstStyle>
          <a:p>
            <a:endParaRPr/>
          </a:p>
        </p:txBody>
      </p:sp>
      <p:sp>
        <p:nvSpPr>
          <p:cNvPr id="3" name="Holder 3"/>
          <p:cNvSpPr>
            <a:spLocks noGrp="1"/>
          </p:cNvSpPr>
          <p:nvPr>
            <p:ph sz="half" idx="2"/>
          </p:nvPr>
        </p:nvSpPr>
        <p:spPr>
          <a:xfrm>
            <a:off x="378142" y="2459482"/>
            <a:ext cx="3289839" cy="7057644"/>
          </a:xfrm>
          <a:prstGeom prst="rect">
            <a:avLst/>
          </a:prstGeom>
        </p:spPr>
        <p:txBody>
          <a:bodyPr wrap="square" lIns="0" tIns="0" rIns="0" bIns="0">
            <a:spAutoFit/>
          </a:bodyPr>
          <a:lstStyle>
            <a:lvl1pPr>
              <a:defRPr/>
            </a:lvl1pPr>
          </a:lstStyle>
          <a:p>
            <a:endParaRPr/>
          </a:p>
        </p:txBody>
      </p:sp>
      <p:sp>
        <p:nvSpPr>
          <p:cNvPr id="4" name="Holder 4"/>
          <p:cNvSpPr>
            <a:spLocks noGrp="1"/>
          </p:cNvSpPr>
          <p:nvPr>
            <p:ph sz="half" idx="3"/>
          </p:nvPr>
        </p:nvSpPr>
        <p:spPr>
          <a:xfrm>
            <a:off x="3894867" y="2459482"/>
            <a:ext cx="3289839" cy="7057644"/>
          </a:xfrm>
          <a:prstGeom prst="rect">
            <a:avLst/>
          </a:prstGeom>
        </p:spPr>
        <p:txBody>
          <a:bodyPr wrap="square" lIns="0" tIns="0" rIns="0" bIns="0">
            <a:spAutoFit/>
          </a:bodyPr>
          <a:lstStyle>
            <a:lvl1pPr>
              <a:defRPr/>
            </a:lvl1pPr>
          </a:lstStyle>
          <a:p>
            <a:endParaRPr/>
          </a:p>
        </p:txBody>
      </p:sp>
      <p:sp>
        <p:nvSpPr>
          <p:cNvPr id="5" name="Holder 5"/>
          <p:cNvSpPr>
            <a:spLocks noGrp="1"/>
          </p:cNvSpPr>
          <p:nvPr>
            <p:ph type="ftr" sz="quarter" idx="5"/>
          </p:nvPr>
        </p:nvSpPr>
        <p:spPr/>
        <p:txBody>
          <a:bodyPr lIns="0" tIns="0" rIns="0" bIns="0"/>
          <a:lstStyle>
            <a:lvl1pPr algn="ctr">
              <a:defRPr>
                <a:solidFill>
                  <a:schemeClr val="tx1">
                    <a:tint val="75000"/>
                  </a:schemeClr>
                </a:solidFill>
              </a:defRPr>
            </a:lvl1pPr>
          </a:lstStyle>
          <a:p>
            <a:endParaRPr/>
          </a:p>
        </p:txBody>
      </p:sp>
      <p:sp>
        <p:nvSpPr>
          <p:cNvPr id="6" name="Holder 6"/>
          <p:cNvSpPr>
            <a:spLocks noGrp="1"/>
          </p:cNvSpPr>
          <p:nvPr>
            <p:ph type="dt" sz="half" idx="6"/>
          </p:nvPr>
        </p:nvSpPr>
        <p:spPr/>
        <p:txBody>
          <a:bodyPr lIns="0" tIns="0" rIns="0" bIns="0"/>
          <a:lstStyle>
            <a:lvl1pPr algn="l">
              <a:defRPr>
                <a:solidFill>
                  <a:schemeClr val="tx1">
                    <a:tint val="75000"/>
                  </a:schemeClr>
                </a:solidFill>
              </a:defRPr>
            </a:lvl1pPr>
          </a:lstStyle>
          <a:p>
            <a:fld id="{1D8BD707-D9CF-40AE-B4C6-C98DA3205C09}" type="datetimeFigureOut">
              <a:rPr lang="en-US"/>
              <a:t>10/16/2024</a:t>
            </a:fld>
            <a:endParaRPr lang="en-US"/>
          </a:p>
        </p:txBody>
      </p:sp>
      <p:sp>
        <p:nvSpPr>
          <p:cNvPr id="7" name="Holder 7"/>
          <p:cNvSpPr>
            <a:spLocks noGrp="1"/>
          </p:cNvSpPr>
          <p:nvPr>
            <p:ph type="sldNum" sz="quarter" idx="7"/>
          </p:nvPr>
        </p:nvSpPr>
        <p:spPr/>
        <p:txBody>
          <a:bodyPr lIns="0" tIns="0" rIns="0" bIns="0"/>
          <a:lstStyle>
            <a:lvl1pPr>
              <a:defRPr sz="1100" b="0" i="0">
                <a:solidFill>
                  <a:schemeClr val="tx1"/>
                </a:solidFill>
                <a:latin typeface="Trebuchet MS"/>
                <a:cs typeface="Trebuchet MS"/>
              </a:defRPr>
            </a:lvl1pPr>
          </a:lstStyle>
          <a:p>
            <a:pPr marL="52069">
              <a:lnSpc>
                <a:spcPct val="100000"/>
              </a:lnSpc>
              <a:spcBef>
                <a:spcPts val="35"/>
              </a:spcBef>
            </a:pPr>
            <a:fld id="{81D60167-4931-47E6-BA6A-407CBD079E47}" type="slidenum">
              <a:rPr spc="-50" dirty="0"/>
              <a:t>‹#›</a:t>
            </a:fld>
            <a:endParaRPr spc="-50" dirty="0"/>
          </a:p>
        </p:txBody>
      </p:sp>
    </p:spTree>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obj" preserve="1">
  <p:cSld name="Title Only">
    <p:spTree>
      <p:nvGrpSpPr>
        <p:cNvPr id="1" name=""/>
        <p:cNvGrpSpPr/>
        <p:nvPr/>
      </p:nvGrpSpPr>
      <p:grpSpPr>
        <a:xfrm>
          <a:off x="0" y="0"/>
          <a:ext cx="0" cy="0"/>
          <a:chOff x="0" y="0"/>
          <a:chExt cx="0" cy="0"/>
        </a:xfrm>
      </p:grpSpPr>
      <p:sp>
        <p:nvSpPr>
          <p:cNvPr id="2" name="Holder 2"/>
          <p:cNvSpPr>
            <a:spLocks noGrp="1"/>
          </p:cNvSpPr>
          <p:nvPr>
            <p:ph type="title"/>
          </p:nvPr>
        </p:nvSpPr>
        <p:spPr/>
        <p:txBody>
          <a:bodyPr lIns="0" tIns="0" rIns="0" bIns="0"/>
          <a:lstStyle>
            <a:lvl1pPr>
              <a:defRPr sz="2400" b="0" i="0">
                <a:solidFill>
                  <a:schemeClr val="bg1"/>
                </a:solidFill>
                <a:latin typeface="Times New Roman"/>
                <a:cs typeface="Times New Roman"/>
              </a:defRPr>
            </a:lvl1pPr>
          </a:lstStyle>
          <a:p>
            <a:endParaRPr/>
          </a:p>
        </p:txBody>
      </p:sp>
      <p:sp>
        <p:nvSpPr>
          <p:cNvPr id="3" name="Holder 3"/>
          <p:cNvSpPr>
            <a:spLocks noGrp="1"/>
          </p:cNvSpPr>
          <p:nvPr>
            <p:ph type="ftr" sz="quarter" idx="5"/>
          </p:nvPr>
        </p:nvSpPr>
        <p:spPr/>
        <p:txBody>
          <a:bodyPr lIns="0" tIns="0" rIns="0" bIns="0"/>
          <a:lstStyle>
            <a:lvl1pPr algn="ctr">
              <a:defRPr>
                <a:solidFill>
                  <a:schemeClr val="tx1">
                    <a:tint val="75000"/>
                  </a:schemeClr>
                </a:solidFill>
              </a:defRPr>
            </a:lvl1pPr>
          </a:lstStyle>
          <a:p>
            <a:endParaRPr/>
          </a:p>
        </p:txBody>
      </p:sp>
      <p:sp>
        <p:nvSpPr>
          <p:cNvPr id="4" name="Holder 4"/>
          <p:cNvSpPr>
            <a:spLocks noGrp="1"/>
          </p:cNvSpPr>
          <p:nvPr>
            <p:ph type="dt" sz="half" idx="6"/>
          </p:nvPr>
        </p:nvSpPr>
        <p:spPr/>
        <p:txBody>
          <a:bodyPr lIns="0" tIns="0" rIns="0" bIns="0"/>
          <a:lstStyle>
            <a:lvl1pPr algn="l">
              <a:defRPr>
                <a:solidFill>
                  <a:schemeClr val="tx1">
                    <a:tint val="75000"/>
                  </a:schemeClr>
                </a:solidFill>
              </a:defRPr>
            </a:lvl1pPr>
          </a:lstStyle>
          <a:p>
            <a:fld id="{1D8BD707-D9CF-40AE-B4C6-C98DA3205C09}" type="datetimeFigureOut">
              <a:rPr lang="en-US"/>
              <a:t>10/16/2024</a:t>
            </a:fld>
            <a:endParaRPr lang="en-US"/>
          </a:p>
        </p:txBody>
      </p:sp>
      <p:sp>
        <p:nvSpPr>
          <p:cNvPr id="5" name="Holder 5"/>
          <p:cNvSpPr>
            <a:spLocks noGrp="1"/>
          </p:cNvSpPr>
          <p:nvPr>
            <p:ph type="sldNum" sz="quarter" idx="7"/>
          </p:nvPr>
        </p:nvSpPr>
        <p:spPr/>
        <p:txBody>
          <a:bodyPr lIns="0" tIns="0" rIns="0" bIns="0"/>
          <a:lstStyle>
            <a:lvl1pPr>
              <a:defRPr sz="1100" b="0" i="0">
                <a:solidFill>
                  <a:schemeClr val="tx1"/>
                </a:solidFill>
                <a:latin typeface="Trebuchet MS"/>
                <a:cs typeface="Trebuchet MS"/>
              </a:defRPr>
            </a:lvl1pPr>
          </a:lstStyle>
          <a:p>
            <a:pPr marL="52069">
              <a:lnSpc>
                <a:spcPct val="100000"/>
              </a:lnSpc>
              <a:spcBef>
                <a:spcPts val="35"/>
              </a:spcBef>
            </a:pPr>
            <a:fld id="{81D60167-4931-47E6-BA6A-407CBD079E47}" type="slidenum">
              <a:rPr spc="-50" dirty="0"/>
              <a:t>‹#›</a:t>
            </a:fld>
            <a:endParaRPr spc="-50" dirty="0"/>
          </a:p>
        </p:txBody>
      </p:sp>
    </p:spTree>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obj" preserve="1">
  <p:cSld name="Blank">
    <p:spTree>
      <p:nvGrpSpPr>
        <p:cNvPr id="1" name=""/>
        <p:cNvGrpSpPr/>
        <p:nvPr/>
      </p:nvGrpSpPr>
      <p:grpSpPr>
        <a:xfrm>
          <a:off x="0" y="0"/>
          <a:ext cx="0" cy="0"/>
          <a:chOff x="0" y="0"/>
          <a:chExt cx="0" cy="0"/>
        </a:xfrm>
      </p:grpSpPr>
      <p:sp>
        <p:nvSpPr>
          <p:cNvPr id="2" name="Holder 2"/>
          <p:cNvSpPr>
            <a:spLocks noGrp="1"/>
          </p:cNvSpPr>
          <p:nvPr>
            <p:ph type="ftr" sz="quarter" idx="5"/>
          </p:nvPr>
        </p:nvSpPr>
        <p:spPr/>
        <p:txBody>
          <a:bodyPr lIns="0" tIns="0" rIns="0" bIns="0"/>
          <a:lstStyle>
            <a:lvl1pPr algn="ctr">
              <a:defRPr>
                <a:solidFill>
                  <a:schemeClr val="tx1">
                    <a:tint val="75000"/>
                  </a:schemeClr>
                </a:solidFill>
              </a:defRPr>
            </a:lvl1pPr>
          </a:lstStyle>
          <a:p>
            <a:endParaRPr/>
          </a:p>
        </p:txBody>
      </p:sp>
      <p:sp>
        <p:nvSpPr>
          <p:cNvPr id="3" name="Holder 3"/>
          <p:cNvSpPr>
            <a:spLocks noGrp="1"/>
          </p:cNvSpPr>
          <p:nvPr>
            <p:ph type="dt" sz="half" idx="6"/>
          </p:nvPr>
        </p:nvSpPr>
        <p:spPr/>
        <p:txBody>
          <a:bodyPr lIns="0" tIns="0" rIns="0" bIns="0"/>
          <a:lstStyle>
            <a:lvl1pPr algn="l">
              <a:defRPr>
                <a:solidFill>
                  <a:schemeClr val="tx1">
                    <a:tint val="75000"/>
                  </a:schemeClr>
                </a:solidFill>
              </a:defRPr>
            </a:lvl1pPr>
          </a:lstStyle>
          <a:p>
            <a:fld id="{1D8BD707-D9CF-40AE-B4C6-C98DA3205C09}" type="datetimeFigureOut">
              <a:rPr lang="en-US"/>
              <a:t>10/16/2024</a:t>
            </a:fld>
            <a:endParaRPr lang="en-US"/>
          </a:p>
        </p:txBody>
      </p:sp>
      <p:sp>
        <p:nvSpPr>
          <p:cNvPr id="4" name="Holder 4"/>
          <p:cNvSpPr>
            <a:spLocks noGrp="1"/>
          </p:cNvSpPr>
          <p:nvPr>
            <p:ph type="sldNum" sz="quarter" idx="7"/>
          </p:nvPr>
        </p:nvSpPr>
        <p:spPr/>
        <p:txBody>
          <a:bodyPr lIns="0" tIns="0" rIns="0" bIns="0"/>
          <a:lstStyle>
            <a:lvl1pPr>
              <a:defRPr sz="1100" b="0" i="0">
                <a:solidFill>
                  <a:schemeClr val="tx1"/>
                </a:solidFill>
                <a:latin typeface="Trebuchet MS"/>
                <a:cs typeface="Trebuchet MS"/>
              </a:defRPr>
            </a:lvl1pPr>
          </a:lstStyle>
          <a:p>
            <a:pPr marL="52069">
              <a:lnSpc>
                <a:spcPct val="100000"/>
              </a:lnSpc>
              <a:spcBef>
                <a:spcPts val="35"/>
              </a:spcBef>
            </a:pPr>
            <a:fld id="{81D60167-4931-47E6-BA6A-407CBD079E47}" type="slidenum">
              <a:rPr spc="-50" dirty="0"/>
              <a:t>‹#›</a:t>
            </a:fld>
            <a:endParaRPr spc="-50" dirty="0"/>
          </a:p>
        </p:txBody>
      </p:sp>
    </p:spTree>
  </p:cSld>
  <p:clrMapOvr>
    <a:masterClrMapping/>
  </p:clrMapOvr>
</p:sldLayout>
</file>

<file path=ppt/slideMasters/_rels/slideMaster1.xml.rels><?xml version="1.0" encoding="UTF-8" standalone="yes"?>
<Relationships xmlns="http://schemas.openxmlformats.org/package/2006/relationships"><Relationship Id="rId3" Type="http://schemas.openxmlformats.org/officeDocument/2006/relationships/slideLayout" Target="../slideLayouts/slideLayout3.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theme" Target="../theme/theme1.xml"/><Relationship Id="rId5" Type="http://schemas.openxmlformats.org/officeDocument/2006/relationships/slideLayout" Target="../slideLayouts/slideLayout5.xml"/><Relationship Id="rId4" Type="http://schemas.openxmlformats.org/officeDocument/2006/relationships/slideLayout" Target="../slideLayouts/slideLayout4.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2" name="Holder 2"/>
          <p:cNvSpPr>
            <a:spLocks noGrp="1"/>
          </p:cNvSpPr>
          <p:nvPr>
            <p:ph type="title"/>
          </p:nvPr>
        </p:nvSpPr>
        <p:spPr>
          <a:xfrm>
            <a:off x="1026972" y="194817"/>
            <a:ext cx="1269364" cy="391159"/>
          </a:xfrm>
          <a:prstGeom prst="rect">
            <a:avLst/>
          </a:prstGeom>
        </p:spPr>
        <p:txBody>
          <a:bodyPr wrap="square" lIns="0" tIns="0" rIns="0" bIns="0">
            <a:spAutoFit/>
          </a:bodyPr>
          <a:lstStyle>
            <a:lvl1pPr>
              <a:defRPr sz="2400" b="0" i="0">
                <a:solidFill>
                  <a:schemeClr val="bg1"/>
                </a:solidFill>
                <a:latin typeface="Times New Roman"/>
                <a:cs typeface="Times New Roman"/>
              </a:defRPr>
            </a:lvl1pPr>
          </a:lstStyle>
          <a:p>
            <a:endParaRPr/>
          </a:p>
        </p:txBody>
      </p:sp>
      <p:sp>
        <p:nvSpPr>
          <p:cNvPr id="3" name="Holder 3"/>
          <p:cNvSpPr>
            <a:spLocks noGrp="1"/>
          </p:cNvSpPr>
          <p:nvPr>
            <p:ph type="body" idx="1"/>
          </p:nvPr>
        </p:nvSpPr>
        <p:spPr>
          <a:xfrm>
            <a:off x="378142" y="2459482"/>
            <a:ext cx="6806565" cy="7057644"/>
          </a:xfrm>
          <a:prstGeom prst="rect">
            <a:avLst/>
          </a:prstGeom>
        </p:spPr>
        <p:txBody>
          <a:bodyPr wrap="square" lIns="0" tIns="0" rIns="0" bIns="0">
            <a:spAutoFit/>
          </a:bodyPr>
          <a:lstStyle>
            <a:lvl1pPr>
              <a:defRPr/>
            </a:lvl1pPr>
          </a:lstStyle>
          <a:p>
            <a:endParaRPr/>
          </a:p>
        </p:txBody>
      </p:sp>
      <p:sp>
        <p:nvSpPr>
          <p:cNvPr id="4" name="Holder 4"/>
          <p:cNvSpPr>
            <a:spLocks noGrp="1"/>
          </p:cNvSpPr>
          <p:nvPr>
            <p:ph type="ftr" sz="quarter" idx="5"/>
          </p:nvPr>
        </p:nvSpPr>
        <p:spPr>
          <a:xfrm>
            <a:off x="2571369" y="9944862"/>
            <a:ext cx="2420112" cy="534670"/>
          </a:xfrm>
          <a:prstGeom prst="rect">
            <a:avLst/>
          </a:prstGeom>
        </p:spPr>
        <p:txBody>
          <a:bodyPr wrap="square" lIns="0" tIns="0" rIns="0" bIns="0">
            <a:spAutoFit/>
          </a:bodyPr>
          <a:lstStyle>
            <a:lvl1pPr algn="ctr">
              <a:defRPr>
                <a:solidFill>
                  <a:schemeClr val="tx1">
                    <a:tint val="75000"/>
                  </a:schemeClr>
                </a:solidFill>
              </a:defRPr>
            </a:lvl1pPr>
          </a:lstStyle>
          <a:p>
            <a:endParaRPr/>
          </a:p>
        </p:txBody>
      </p:sp>
      <p:sp>
        <p:nvSpPr>
          <p:cNvPr id="5" name="Holder 5"/>
          <p:cNvSpPr>
            <a:spLocks noGrp="1"/>
          </p:cNvSpPr>
          <p:nvPr>
            <p:ph type="dt" sz="half" idx="6"/>
          </p:nvPr>
        </p:nvSpPr>
        <p:spPr>
          <a:xfrm>
            <a:off x="378142" y="9944862"/>
            <a:ext cx="1739455" cy="534670"/>
          </a:xfrm>
          <a:prstGeom prst="rect">
            <a:avLst/>
          </a:prstGeom>
        </p:spPr>
        <p:txBody>
          <a:bodyPr wrap="square" lIns="0" tIns="0" rIns="0" bIns="0">
            <a:spAutoFit/>
          </a:bodyPr>
          <a:lstStyle>
            <a:lvl1pPr algn="l">
              <a:defRPr>
                <a:solidFill>
                  <a:schemeClr val="tx1">
                    <a:tint val="75000"/>
                  </a:schemeClr>
                </a:solidFill>
              </a:defRPr>
            </a:lvl1pPr>
          </a:lstStyle>
          <a:p>
            <a:fld id="{1D8BD707-D9CF-40AE-B4C6-C98DA3205C09}" type="datetimeFigureOut">
              <a:rPr lang="en-US"/>
              <a:t>10/16/2024</a:t>
            </a:fld>
            <a:endParaRPr lang="en-US"/>
          </a:p>
        </p:txBody>
      </p:sp>
      <p:sp>
        <p:nvSpPr>
          <p:cNvPr id="6" name="Holder 6"/>
          <p:cNvSpPr>
            <a:spLocks noGrp="1"/>
          </p:cNvSpPr>
          <p:nvPr>
            <p:ph type="sldNum" sz="quarter" idx="7"/>
          </p:nvPr>
        </p:nvSpPr>
        <p:spPr>
          <a:xfrm>
            <a:off x="3655567" y="9889665"/>
            <a:ext cx="216535" cy="196850"/>
          </a:xfrm>
          <a:prstGeom prst="rect">
            <a:avLst/>
          </a:prstGeom>
        </p:spPr>
        <p:txBody>
          <a:bodyPr wrap="square" lIns="0" tIns="0" rIns="0" bIns="0">
            <a:spAutoFit/>
          </a:bodyPr>
          <a:lstStyle>
            <a:lvl1pPr>
              <a:defRPr sz="1100" b="0" i="0">
                <a:solidFill>
                  <a:schemeClr val="tx1"/>
                </a:solidFill>
                <a:latin typeface="Trebuchet MS"/>
                <a:cs typeface="Trebuchet MS"/>
              </a:defRPr>
            </a:lvl1pPr>
          </a:lstStyle>
          <a:p>
            <a:pPr marL="52069">
              <a:lnSpc>
                <a:spcPct val="100000"/>
              </a:lnSpc>
              <a:spcBef>
                <a:spcPts val="35"/>
              </a:spcBef>
            </a:pPr>
            <a:fld id="{81D60167-4931-47E6-BA6A-407CBD079E47}" type="slidenum">
              <a:rPr spc="-50" dirty="0"/>
              <a:t>‹#›</a:t>
            </a:fld>
            <a:endParaRPr spc="-50" dirty="0"/>
          </a:p>
        </p:txBody>
      </p:sp>
    </p:spTree>
  </p:cSld>
  <p:clrMap bg1="lt1" tx1="dk1" bg2="lt2" tx2="dk2" accent1="accent1" accent2="accent2" accent3="accent3" accent4="accent4" accent5="accent5" accent6="accent6" hlink="hlink" folHlink="folHlink"/>
  <p:sldLayoutIdLst>
    <p:sldLayoutId id="2147483661" r:id="rId1"/>
    <p:sldLayoutId id="2147483662" r:id="rId2"/>
    <p:sldLayoutId id="2147483663" r:id="rId3"/>
    <p:sldLayoutId id="2147483664" r:id="rId4"/>
    <p:sldLayoutId id="2147483665" r:id="rId5"/>
  </p:sldLayoutIdLst>
  <p:txStyles>
    <p:titleStyle>
      <a:lvl1pPr>
        <a:defRPr>
          <a:latin typeface="+mj-lt"/>
          <a:ea typeface="+mj-ea"/>
          <a:cs typeface="+mj-cs"/>
        </a:defRPr>
      </a:lvl1pPr>
    </p:titleStyle>
    <p:bodyStyle>
      <a:lvl1pPr marL="0">
        <a:defRPr>
          <a:latin typeface="+mn-lt"/>
          <a:ea typeface="+mn-ea"/>
          <a:cs typeface="+mn-cs"/>
        </a:defRPr>
      </a:lvl1pPr>
      <a:lvl2pPr marL="457200">
        <a:defRPr>
          <a:latin typeface="+mn-lt"/>
          <a:ea typeface="+mn-ea"/>
          <a:cs typeface="+mn-cs"/>
        </a:defRPr>
      </a:lvl2pPr>
      <a:lvl3pPr marL="914400">
        <a:defRPr>
          <a:latin typeface="+mn-lt"/>
          <a:ea typeface="+mn-ea"/>
          <a:cs typeface="+mn-cs"/>
        </a:defRPr>
      </a:lvl3pPr>
      <a:lvl4pPr marL="1371600">
        <a:defRPr>
          <a:latin typeface="+mn-lt"/>
          <a:ea typeface="+mn-ea"/>
          <a:cs typeface="+mn-cs"/>
        </a:defRPr>
      </a:lvl4pPr>
      <a:lvl5pPr marL="1828800">
        <a:defRPr>
          <a:latin typeface="+mn-lt"/>
          <a:ea typeface="+mn-ea"/>
          <a:cs typeface="+mn-cs"/>
        </a:defRPr>
      </a:lvl5pPr>
      <a:lvl6pPr marL="2286000">
        <a:defRPr>
          <a:latin typeface="+mn-lt"/>
          <a:ea typeface="+mn-ea"/>
          <a:cs typeface="+mn-cs"/>
        </a:defRPr>
      </a:lvl6pPr>
      <a:lvl7pPr marL="2743200">
        <a:defRPr>
          <a:latin typeface="+mn-lt"/>
          <a:ea typeface="+mn-ea"/>
          <a:cs typeface="+mn-cs"/>
        </a:defRPr>
      </a:lvl7pPr>
      <a:lvl8pPr marL="3200400">
        <a:defRPr>
          <a:latin typeface="+mn-lt"/>
          <a:ea typeface="+mn-ea"/>
          <a:cs typeface="+mn-cs"/>
        </a:defRPr>
      </a:lvl8pPr>
      <a:lvl9pPr marL="3657600">
        <a:defRPr>
          <a:latin typeface="+mn-lt"/>
          <a:ea typeface="+mn-ea"/>
          <a:cs typeface="+mn-cs"/>
        </a:defRPr>
      </a:lvl9pPr>
    </p:bodyStyle>
    <p:otherStyle>
      <a:lvl1pPr marL="0">
        <a:defRPr>
          <a:latin typeface="+mn-lt"/>
          <a:ea typeface="+mn-ea"/>
          <a:cs typeface="+mn-cs"/>
        </a:defRPr>
      </a:lvl1pPr>
      <a:lvl2pPr marL="457200">
        <a:defRPr>
          <a:latin typeface="+mn-lt"/>
          <a:ea typeface="+mn-ea"/>
          <a:cs typeface="+mn-cs"/>
        </a:defRPr>
      </a:lvl2pPr>
      <a:lvl3pPr marL="914400">
        <a:defRPr>
          <a:latin typeface="+mn-lt"/>
          <a:ea typeface="+mn-ea"/>
          <a:cs typeface="+mn-cs"/>
        </a:defRPr>
      </a:lvl3pPr>
      <a:lvl4pPr marL="1371600">
        <a:defRPr>
          <a:latin typeface="+mn-lt"/>
          <a:ea typeface="+mn-ea"/>
          <a:cs typeface="+mn-cs"/>
        </a:defRPr>
      </a:lvl4pPr>
      <a:lvl5pPr marL="1828800">
        <a:defRPr>
          <a:latin typeface="+mn-lt"/>
          <a:ea typeface="+mn-ea"/>
          <a:cs typeface="+mn-cs"/>
        </a:defRPr>
      </a:lvl5pPr>
      <a:lvl6pPr marL="2286000">
        <a:defRPr>
          <a:latin typeface="+mn-lt"/>
          <a:ea typeface="+mn-ea"/>
          <a:cs typeface="+mn-cs"/>
        </a:defRPr>
      </a:lvl6pPr>
      <a:lvl7pPr marL="2743200">
        <a:defRPr>
          <a:latin typeface="+mn-lt"/>
          <a:ea typeface="+mn-ea"/>
          <a:cs typeface="+mn-cs"/>
        </a:defRPr>
      </a:lvl7pPr>
      <a:lvl8pPr marL="3200400">
        <a:defRPr>
          <a:latin typeface="+mn-lt"/>
          <a:ea typeface="+mn-ea"/>
          <a:cs typeface="+mn-cs"/>
        </a:defRPr>
      </a:lvl8pPr>
      <a:lvl9pPr marL="3657600">
        <a:defRPr>
          <a:latin typeface="+mn-lt"/>
          <a:ea typeface="+mn-ea"/>
          <a:cs typeface="+mn-cs"/>
        </a:defRPr>
      </a:lvl9pPr>
    </p:otherStyle>
  </p:txStyles>
</p:sldMaster>
</file>

<file path=ppt/slides/_rels/slide1.xml.rels><?xml version="1.0" encoding="UTF-8" standalone="yes"?>
<Relationships xmlns="http://schemas.openxmlformats.org/package/2006/relationships"><Relationship Id="rId3" Type="http://schemas.openxmlformats.org/officeDocument/2006/relationships/image" Target="../media/image1.jpg"/><Relationship Id="rId2" Type="http://schemas.openxmlformats.org/officeDocument/2006/relationships/hyperlink" Target="https://cslsottawa-my.sharepoint.com/personal/inezhillel_cslsottawa_onmicrosoft_com/Documents/info%40csls.ca" TargetMode="External"/><Relationship Id="rId1" Type="http://schemas.openxmlformats.org/officeDocument/2006/relationships/slideLayout" Target="../slideLayouts/slideLayout2.xml"/></Relationships>
</file>

<file path=ppt/slides/_rels/slide2.xml.rels><?xml version="1.0" encoding="UTF-8" standalone="yes"?>
<Relationships xmlns="http://schemas.openxmlformats.org/package/2006/relationships"><Relationship Id="rId1" Type="http://schemas.openxmlformats.org/officeDocument/2006/relationships/slideLayout" Target="../slideLayouts/slideLayout5.xml"/></Relationships>
</file>

<file path=ppt/slides/_rels/slide3.xml.rels><?xml version="1.0" encoding="UTF-8" standalone="yes"?>
<Relationships xmlns="http://schemas.openxmlformats.org/package/2006/relationships"><Relationship Id="rId1" Type="http://schemas.openxmlformats.org/officeDocument/2006/relationships/slideLayout" Target="../slideLayouts/slideLayout5.xml"/></Relationships>
</file>

<file path=ppt/slides/_rels/slide4.xml.rels><?xml version="1.0" encoding="UTF-8" standalone="yes"?>
<Relationships xmlns="http://schemas.openxmlformats.org/package/2006/relationships"><Relationship Id="rId2" Type="http://schemas.openxmlformats.org/officeDocument/2006/relationships/chart" Target="../charts/chart1.xml"/><Relationship Id="rId1" Type="http://schemas.openxmlformats.org/officeDocument/2006/relationships/slideLayout" Target="../slideLayouts/slideLayout5.xml"/></Relationships>
</file>

<file path=ppt/slides/_rels/slide5.xml.rels><?xml version="1.0" encoding="UTF-8" standalone="yes"?>
<Relationships xmlns="http://schemas.openxmlformats.org/package/2006/relationships"><Relationship Id="rId2" Type="http://schemas.openxmlformats.org/officeDocument/2006/relationships/chart" Target="../charts/chart2.xml"/><Relationship Id="rId1" Type="http://schemas.openxmlformats.org/officeDocument/2006/relationships/slideLayout" Target="../slideLayouts/slideLayout5.xml"/></Relationships>
</file>

<file path=ppt/slides/_rels/slide6.xml.rels><?xml version="1.0" encoding="UTF-8" standalone="yes"?>
<Relationships xmlns="http://schemas.openxmlformats.org/package/2006/relationships"><Relationship Id="rId2" Type="http://schemas.openxmlformats.org/officeDocument/2006/relationships/chart" Target="../charts/chart3.xml"/><Relationship Id="rId1" Type="http://schemas.openxmlformats.org/officeDocument/2006/relationships/slideLayout" Target="../slideLayouts/slideLayout5.xml"/></Relationships>
</file>

<file path=ppt/slides/_rels/slide7.xml.rels><?xml version="1.0" encoding="UTF-8" standalone="yes"?>
<Relationships xmlns="http://schemas.openxmlformats.org/package/2006/relationships"><Relationship Id="rId2" Type="http://schemas.openxmlformats.org/officeDocument/2006/relationships/chart" Target="../charts/chart4.xml"/><Relationship Id="rId1" Type="http://schemas.openxmlformats.org/officeDocument/2006/relationships/slideLayout" Target="../slideLayouts/slideLayout5.xml"/></Relationships>
</file>

<file path=ppt/slides/_rels/slide8.xml.rels><?xml version="1.0" encoding="UTF-8" standalone="yes"?>
<Relationships xmlns="http://schemas.openxmlformats.org/package/2006/relationships"><Relationship Id="rId3" Type="http://schemas.openxmlformats.org/officeDocument/2006/relationships/chart" Target="../charts/chart6.xml"/><Relationship Id="rId2" Type="http://schemas.openxmlformats.org/officeDocument/2006/relationships/chart" Target="../charts/chart5.xml"/><Relationship Id="rId1" Type="http://schemas.openxmlformats.org/officeDocument/2006/relationships/slideLayout" Target="../slideLayouts/slideLayout5.xml"/></Relationships>
</file>

<file path=ppt/slides/_rels/slide9.xml.rels><?xml version="1.0" encoding="UTF-8" standalone="yes"?>
<Relationships xmlns="http://schemas.openxmlformats.org/package/2006/relationships"><Relationship Id="rId2" Type="http://schemas.openxmlformats.org/officeDocument/2006/relationships/chart" Target="../charts/chart7.xml"/><Relationship Id="rId1" Type="http://schemas.openxmlformats.org/officeDocument/2006/relationships/slideLayout" Target="../slideLayouts/slideLayout5.xml"/></Relationships>
</file>

<file path=ppt/slides/_rels/slide10.xml.rels><?xml version="1.0" encoding="UTF-8" standalone="yes"?>
<Relationships xmlns="http://schemas.openxmlformats.org/package/2006/relationships"><Relationship Id="rId1" Type="http://schemas.openxmlformats.org/officeDocument/2006/relationships/slideLayout" Target="../slideLayouts/slideLayout5.xml"/></Relationships>
</file>

<file path=ppt/slides/_rels/slide11.xml.rels><?xml version="1.0" encoding="UTF-8" standalone="yes"?>
<Relationships xmlns="http://schemas.openxmlformats.org/package/2006/relationships"><Relationship Id="rId1" Type="http://schemas.openxmlformats.org/officeDocument/2006/relationships/slideLayout" Target="../slideLayouts/slideLayout5.xml"/></Relationships>
</file>

<file path=ppt/slides/_rels/slide12.xml.rels><?xml version="1.0" encoding="UTF-8" standalone="yes"?>
<Relationships xmlns="http://schemas.openxmlformats.org/package/2006/relationships"><Relationship Id="rId3" Type="http://schemas.openxmlformats.org/officeDocument/2006/relationships/chart" Target="../charts/chart9.xml"/><Relationship Id="rId2" Type="http://schemas.openxmlformats.org/officeDocument/2006/relationships/chart" Target="../charts/chart8.xml"/><Relationship Id="rId1" Type="http://schemas.openxmlformats.org/officeDocument/2006/relationships/slideLayout" Target="../slideLayouts/slideLayout5.xml"/></Relationships>
</file>

<file path=ppt/slides/_rels/slide13.xml.rels><?xml version="1.0" encoding="UTF-8" standalone="yes"?>
<Relationships xmlns="http://schemas.openxmlformats.org/package/2006/relationships"><Relationship Id="rId1" Type="http://schemas.openxmlformats.org/officeDocument/2006/relationships/slideLayout" Target="../slideLayouts/slideLayout5.xml"/></Relationships>
</file>

<file path=ppt/slides/_rels/slide14.xml.rels><?xml version="1.0" encoding="UTF-8" standalone="yes"?>
<Relationships xmlns="http://schemas.openxmlformats.org/package/2006/relationships"><Relationship Id="rId1" Type="http://schemas.openxmlformats.org/officeDocument/2006/relationships/slideLayout" Target="../slideLayouts/slideLayout5.xml"/></Relationships>
</file>

<file path=ppt/slides/_rels/slide15.xml.rels><?xml version="1.0" encoding="UTF-8" standalone="yes"?>
<Relationships xmlns="http://schemas.openxmlformats.org/package/2006/relationships"><Relationship Id="rId2" Type="http://schemas.openxmlformats.org/officeDocument/2006/relationships/chart" Target="../charts/chart10.xml"/><Relationship Id="rId1" Type="http://schemas.openxmlformats.org/officeDocument/2006/relationships/slideLayout" Target="../slideLayouts/slideLayout5.xml"/></Relationships>
</file>

<file path=ppt/slides/_rels/slide16.xml.rels><?xml version="1.0" encoding="UTF-8" standalone="yes"?>
<Relationships xmlns="http://schemas.openxmlformats.org/package/2006/relationships"><Relationship Id="rId3" Type="http://schemas.openxmlformats.org/officeDocument/2006/relationships/chart" Target="../charts/chart12.xml"/><Relationship Id="rId2" Type="http://schemas.openxmlformats.org/officeDocument/2006/relationships/chart" Target="../charts/chart11.xml"/><Relationship Id="rId1" Type="http://schemas.openxmlformats.org/officeDocument/2006/relationships/slideLayout" Target="../slideLayouts/slideLayout5.xml"/></Relationships>
</file>

<file path=ppt/slides/_rels/slide17.xml.rels><?xml version="1.0" encoding="UTF-8" standalone="yes"?>
<Relationships xmlns="http://schemas.openxmlformats.org/package/2006/relationships"><Relationship Id="rId2" Type="http://schemas.openxmlformats.org/officeDocument/2006/relationships/chart" Target="../charts/chart13.xml"/><Relationship Id="rId1" Type="http://schemas.openxmlformats.org/officeDocument/2006/relationships/slideLayout" Target="../slideLayouts/slideLayout5.xml"/></Relationships>
</file>

<file path=ppt/slides/slide1.xml><?xml version="1.0" encoding="utf-8"?>
<p:sld xmlns:a="http://schemas.openxmlformats.org/drawingml/2006/main" xmlns:r="http://schemas.openxmlformats.org/officeDocument/2006/relationships" xmlns:p="http://schemas.openxmlformats.org/presentationml/2006/main" showMasterSp="0">
  <p:cSld>
    <p:spTree>
      <p:nvGrpSpPr>
        <p:cNvPr id="1" name=""/>
        <p:cNvGrpSpPr/>
        <p:nvPr/>
      </p:nvGrpSpPr>
      <p:grpSpPr>
        <a:xfrm>
          <a:off x="0" y="0"/>
          <a:ext cx="0" cy="0"/>
          <a:chOff x="0" y="0"/>
          <a:chExt cx="0" cy="0"/>
        </a:xfrm>
      </p:grpSpPr>
      <p:graphicFrame>
        <p:nvGraphicFramePr>
          <p:cNvPr id="2" name="object 2"/>
          <p:cNvGraphicFramePr>
            <a:graphicFrameLocks noGrp="1"/>
          </p:cNvGraphicFramePr>
          <p:nvPr>
            <p:extLst>
              <p:ext uri="{D42A27DB-BD31-4B8C-83A1-F6EECF244321}">
                <p14:modId xmlns:p14="http://schemas.microsoft.com/office/powerpoint/2010/main" val="280110576"/>
              </p:ext>
            </p:extLst>
          </p:nvPr>
        </p:nvGraphicFramePr>
        <p:xfrm>
          <a:off x="310895" y="3702025"/>
          <a:ext cx="6858000" cy="1527175"/>
        </p:xfrm>
        <a:graphic>
          <a:graphicData uri="http://schemas.openxmlformats.org/drawingml/2006/table">
            <a:tbl>
              <a:tblPr firstRow="1" bandRow="1">
                <a:tableStyleId>{2D5ABB26-0587-4C30-8999-92F81FD0307C}</a:tableStyleId>
              </a:tblPr>
              <a:tblGrid>
                <a:gridCol w="2086885">
                  <a:extLst>
                    <a:ext uri="{9D8B030D-6E8A-4147-A177-3AD203B41FA5}">
                      <a16:colId xmlns:a16="http://schemas.microsoft.com/office/drawing/2014/main" val="20000"/>
                    </a:ext>
                  </a:extLst>
                </a:gridCol>
                <a:gridCol w="4771115">
                  <a:extLst>
                    <a:ext uri="{9D8B030D-6E8A-4147-A177-3AD203B41FA5}">
                      <a16:colId xmlns:a16="http://schemas.microsoft.com/office/drawing/2014/main" val="20001"/>
                    </a:ext>
                  </a:extLst>
                </a:gridCol>
              </a:tblGrid>
              <a:tr h="1527175">
                <a:tc>
                  <a:txBody>
                    <a:bodyPr/>
                    <a:lstStyle/>
                    <a:p>
                      <a:pPr marL="228600" marR="434340">
                        <a:lnSpc>
                          <a:spcPct val="101699"/>
                        </a:lnSpc>
                        <a:spcBef>
                          <a:spcPts val="980"/>
                        </a:spcBef>
                      </a:pPr>
                      <a:r>
                        <a:rPr sz="1600" spc="-10" dirty="0">
                          <a:solidFill>
                            <a:srgbClr val="FFFFFF"/>
                          </a:solidFill>
                          <a:latin typeface="Trebuchet MS"/>
                          <a:cs typeface="Trebuchet MS"/>
                        </a:rPr>
                        <a:t>CENTRE </a:t>
                      </a:r>
                      <a:r>
                        <a:rPr sz="1600" dirty="0">
                          <a:solidFill>
                            <a:srgbClr val="FFFFFF"/>
                          </a:solidFill>
                          <a:latin typeface="Trebuchet MS"/>
                          <a:cs typeface="Trebuchet MS"/>
                        </a:rPr>
                        <a:t>FOR</a:t>
                      </a:r>
                      <a:r>
                        <a:rPr sz="1600" spc="-75" dirty="0">
                          <a:solidFill>
                            <a:srgbClr val="FFFFFF"/>
                          </a:solidFill>
                          <a:latin typeface="Trebuchet MS"/>
                          <a:cs typeface="Trebuchet MS"/>
                        </a:rPr>
                        <a:t> </a:t>
                      </a:r>
                      <a:r>
                        <a:rPr sz="1600" spc="-25" dirty="0">
                          <a:solidFill>
                            <a:srgbClr val="FFFFFF"/>
                          </a:solidFill>
                          <a:latin typeface="Trebuchet MS"/>
                          <a:cs typeface="Trebuchet MS"/>
                        </a:rPr>
                        <a:t>THE </a:t>
                      </a:r>
                      <a:r>
                        <a:rPr sz="1600" dirty="0">
                          <a:solidFill>
                            <a:srgbClr val="FFFFFF"/>
                          </a:solidFill>
                          <a:latin typeface="Trebuchet MS"/>
                          <a:cs typeface="Trebuchet MS"/>
                        </a:rPr>
                        <a:t>STUDY</a:t>
                      </a:r>
                      <a:r>
                        <a:rPr sz="1600" spc="-204" dirty="0">
                          <a:solidFill>
                            <a:srgbClr val="FFFFFF"/>
                          </a:solidFill>
                          <a:latin typeface="Trebuchet MS"/>
                          <a:cs typeface="Trebuchet MS"/>
                        </a:rPr>
                        <a:t> </a:t>
                      </a:r>
                      <a:r>
                        <a:rPr sz="1600" spc="-25" dirty="0">
                          <a:solidFill>
                            <a:srgbClr val="FFFFFF"/>
                          </a:solidFill>
                          <a:latin typeface="Trebuchet MS"/>
                          <a:cs typeface="Trebuchet MS"/>
                        </a:rPr>
                        <a:t>OF </a:t>
                      </a:r>
                      <a:r>
                        <a:rPr sz="1600" spc="-10" dirty="0">
                          <a:solidFill>
                            <a:srgbClr val="FFFFFF"/>
                          </a:solidFill>
                          <a:latin typeface="Trebuchet MS"/>
                          <a:cs typeface="Trebuchet MS"/>
                        </a:rPr>
                        <a:t>LIVING</a:t>
                      </a:r>
                      <a:endParaRPr sz="1600">
                        <a:latin typeface="Trebuchet MS"/>
                        <a:cs typeface="Trebuchet MS"/>
                      </a:endParaRPr>
                    </a:p>
                    <a:p>
                      <a:pPr marL="228600">
                        <a:lnSpc>
                          <a:spcPct val="100000"/>
                        </a:lnSpc>
                        <a:spcBef>
                          <a:spcPts val="50"/>
                        </a:spcBef>
                      </a:pPr>
                      <a:r>
                        <a:rPr sz="1600" spc="-10" dirty="0">
                          <a:solidFill>
                            <a:srgbClr val="FFFFFF"/>
                          </a:solidFill>
                          <a:latin typeface="Trebuchet MS"/>
                          <a:cs typeface="Trebuchet MS"/>
                        </a:rPr>
                        <a:t>STANDARDS</a:t>
                      </a:r>
                      <a:endParaRPr sz="1600">
                        <a:latin typeface="Trebuchet MS"/>
                        <a:cs typeface="Trebuchet MS"/>
                      </a:endParaRPr>
                    </a:p>
                  </a:txBody>
                  <a:tcPr marL="0" marR="0" marT="124460" marB="0">
                    <a:solidFill>
                      <a:srgbClr val="000000"/>
                    </a:solidFill>
                  </a:tcPr>
                </a:tc>
                <a:tc>
                  <a:txBody>
                    <a:bodyPr/>
                    <a:lstStyle/>
                    <a:p>
                      <a:pPr marL="618490" marR="612140" indent="73025">
                        <a:lnSpc>
                          <a:spcPts val="1850"/>
                        </a:lnSpc>
                        <a:spcBef>
                          <a:spcPts val="5"/>
                        </a:spcBef>
                      </a:pPr>
                      <a:r>
                        <a:rPr lang="en-US" sz="1600" b="1" dirty="0">
                          <a:latin typeface="Times New Roman"/>
                          <a:cs typeface="Times New Roman"/>
                        </a:rPr>
                        <a:t>Diagnosing and Explaining  Canada’s Post-2014 Stagnation in Manufacturing Productivity Growth: Ten Stylized Factors </a:t>
                      </a:r>
                      <a:endParaRPr sz="1600" dirty="0">
                        <a:latin typeface="Times New Roman"/>
                        <a:cs typeface="Times New Roman"/>
                      </a:endParaRPr>
                    </a:p>
                  </a:txBody>
                  <a:tcPr marL="0" marR="0" marT="160020" marB="0">
                    <a:solidFill>
                      <a:srgbClr val="4471C4"/>
                    </a:solidFill>
                  </a:tcPr>
                </a:tc>
                <a:extLst>
                  <a:ext uri="{0D108BD9-81ED-4DB2-BD59-A6C34878D82A}">
                    <a16:rowId xmlns:a16="http://schemas.microsoft.com/office/drawing/2014/main" val="10000"/>
                  </a:ext>
                </a:extLst>
              </a:tr>
            </a:tbl>
          </a:graphicData>
        </a:graphic>
      </p:graphicFrame>
      <p:sp>
        <p:nvSpPr>
          <p:cNvPr id="3" name="object 3"/>
          <p:cNvSpPr/>
          <p:nvPr/>
        </p:nvSpPr>
        <p:spPr>
          <a:xfrm>
            <a:off x="0" y="-51"/>
            <a:ext cx="3326765" cy="732155"/>
          </a:xfrm>
          <a:custGeom>
            <a:avLst/>
            <a:gdLst/>
            <a:ahLst/>
            <a:cxnLst/>
            <a:rect l="l" t="t" r="r" b="b"/>
            <a:pathLst>
              <a:path w="3326765" h="732155">
                <a:moveTo>
                  <a:pt x="3326638" y="0"/>
                </a:moveTo>
                <a:lnTo>
                  <a:pt x="0" y="0"/>
                </a:lnTo>
                <a:lnTo>
                  <a:pt x="0" y="731824"/>
                </a:lnTo>
                <a:lnTo>
                  <a:pt x="3326638" y="731824"/>
                </a:lnTo>
                <a:lnTo>
                  <a:pt x="3326638" y="0"/>
                </a:lnTo>
                <a:close/>
              </a:path>
            </a:pathLst>
          </a:custGeom>
          <a:solidFill>
            <a:srgbClr val="4471C4"/>
          </a:solidFill>
        </p:spPr>
        <p:txBody>
          <a:bodyPr wrap="square" lIns="0" tIns="0" rIns="0" bIns="0" rtlCol="0"/>
          <a:lstStyle/>
          <a:p>
            <a:endParaRPr/>
          </a:p>
        </p:txBody>
      </p:sp>
      <p:sp>
        <p:nvSpPr>
          <p:cNvPr id="4" name="object 4"/>
          <p:cNvSpPr txBox="1">
            <a:spLocks noGrp="1"/>
          </p:cNvSpPr>
          <p:nvPr>
            <p:ph type="title"/>
          </p:nvPr>
        </p:nvSpPr>
        <p:spPr>
          <a:xfrm>
            <a:off x="654050" y="174948"/>
            <a:ext cx="1836878" cy="382156"/>
          </a:xfrm>
          <a:prstGeom prst="rect">
            <a:avLst/>
          </a:prstGeom>
        </p:spPr>
        <p:txBody>
          <a:bodyPr vert="horz" wrap="square" lIns="0" tIns="12700" rIns="0" bIns="0" rtlCol="0">
            <a:spAutoFit/>
          </a:bodyPr>
          <a:lstStyle/>
          <a:p>
            <a:pPr marL="12700">
              <a:lnSpc>
                <a:spcPct val="100000"/>
              </a:lnSpc>
              <a:spcBef>
                <a:spcPts val="100"/>
              </a:spcBef>
            </a:pPr>
            <a:r>
              <a:rPr lang="en-CA" dirty="0"/>
              <a:t>October</a:t>
            </a:r>
            <a:r>
              <a:rPr spc="-55" dirty="0"/>
              <a:t> </a:t>
            </a:r>
            <a:r>
              <a:rPr spc="-20" dirty="0"/>
              <a:t>2024</a:t>
            </a:r>
          </a:p>
        </p:txBody>
      </p:sp>
      <p:sp>
        <p:nvSpPr>
          <p:cNvPr id="5" name="object 5"/>
          <p:cNvSpPr txBox="1"/>
          <p:nvPr/>
        </p:nvSpPr>
        <p:spPr>
          <a:xfrm>
            <a:off x="2101850" y="5393949"/>
            <a:ext cx="3815715" cy="2953373"/>
          </a:xfrm>
          <a:prstGeom prst="rect">
            <a:avLst/>
          </a:prstGeom>
        </p:spPr>
        <p:txBody>
          <a:bodyPr vert="horz" wrap="square" lIns="0" tIns="11430" rIns="0" bIns="0" rtlCol="0">
            <a:spAutoFit/>
          </a:bodyPr>
          <a:lstStyle/>
          <a:p>
            <a:pPr algn="ctr">
              <a:lnSpc>
                <a:spcPct val="100000"/>
              </a:lnSpc>
              <a:spcBef>
                <a:spcPts val="90"/>
              </a:spcBef>
            </a:pPr>
            <a:endParaRPr lang="en-US" sz="1400" dirty="0">
              <a:latin typeface="Times New Roman"/>
              <a:cs typeface="Times New Roman"/>
            </a:endParaRPr>
          </a:p>
          <a:p>
            <a:pPr algn="ctr">
              <a:lnSpc>
                <a:spcPct val="100000"/>
              </a:lnSpc>
              <a:spcBef>
                <a:spcPts val="90"/>
              </a:spcBef>
            </a:pPr>
            <a:r>
              <a:rPr lang="en-US" sz="1400" dirty="0">
                <a:latin typeface="Times New Roman"/>
                <a:cs typeface="Times New Roman"/>
              </a:rPr>
              <a:t>Andrew Sharpe</a:t>
            </a:r>
          </a:p>
          <a:p>
            <a:pPr algn="ctr">
              <a:spcBef>
                <a:spcPts val="90"/>
              </a:spcBef>
            </a:pPr>
            <a:r>
              <a:rPr lang="en-US" sz="1400" dirty="0">
                <a:latin typeface="Times New Roman"/>
                <a:cs typeface="Times New Roman"/>
              </a:rPr>
              <a:t>Centre</a:t>
            </a:r>
            <a:r>
              <a:rPr lang="en-US" sz="1400" spc="-15" dirty="0">
                <a:latin typeface="Times New Roman"/>
                <a:cs typeface="Times New Roman"/>
              </a:rPr>
              <a:t> </a:t>
            </a:r>
            <a:r>
              <a:rPr lang="en-US" sz="1400" dirty="0">
                <a:latin typeface="Times New Roman"/>
                <a:cs typeface="Times New Roman"/>
              </a:rPr>
              <a:t>for</a:t>
            </a:r>
            <a:r>
              <a:rPr lang="en-US" sz="1400" spc="-25" dirty="0">
                <a:latin typeface="Times New Roman"/>
                <a:cs typeface="Times New Roman"/>
              </a:rPr>
              <a:t> </a:t>
            </a:r>
            <a:r>
              <a:rPr lang="en-US" sz="1400" dirty="0">
                <a:latin typeface="Times New Roman"/>
                <a:cs typeface="Times New Roman"/>
              </a:rPr>
              <a:t>the</a:t>
            </a:r>
            <a:r>
              <a:rPr lang="en-US" sz="1400" spc="-10" dirty="0">
                <a:latin typeface="Times New Roman"/>
                <a:cs typeface="Times New Roman"/>
              </a:rPr>
              <a:t> </a:t>
            </a:r>
            <a:r>
              <a:rPr lang="en-US" sz="1400" dirty="0">
                <a:latin typeface="Times New Roman"/>
                <a:cs typeface="Times New Roman"/>
              </a:rPr>
              <a:t>Study</a:t>
            </a:r>
            <a:r>
              <a:rPr lang="en-US" sz="1400" spc="-35" dirty="0">
                <a:latin typeface="Times New Roman"/>
                <a:cs typeface="Times New Roman"/>
              </a:rPr>
              <a:t> </a:t>
            </a:r>
            <a:r>
              <a:rPr lang="en-US" sz="1400" dirty="0">
                <a:latin typeface="Times New Roman"/>
                <a:cs typeface="Times New Roman"/>
              </a:rPr>
              <a:t>of</a:t>
            </a:r>
            <a:r>
              <a:rPr lang="en-US" sz="1400" spc="-20" dirty="0">
                <a:latin typeface="Times New Roman"/>
                <a:cs typeface="Times New Roman"/>
              </a:rPr>
              <a:t> </a:t>
            </a:r>
            <a:r>
              <a:rPr lang="en-US" sz="1400" dirty="0">
                <a:latin typeface="Times New Roman"/>
                <a:cs typeface="Times New Roman"/>
              </a:rPr>
              <a:t>Living</a:t>
            </a:r>
            <a:r>
              <a:rPr lang="en-US" sz="1400" spc="-30" dirty="0">
                <a:latin typeface="Times New Roman"/>
                <a:cs typeface="Times New Roman"/>
              </a:rPr>
              <a:t> </a:t>
            </a:r>
            <a:r>
              <a:rPr lang="en-US" sz="1400" spc="-10" dirty="0">
                <a:latin typeface="Times New Roman"/>
                <a:cs typeface="Times New Roman"/>
              </a:rPr>
              <a:t>Standards</a:t>
            </a:r>
            <a:endParaRPr lang="en-US" sz="1400" dirty="0">
              <a:latin typeface="Times New Roman"/>
              <a:cs typeface="Times New Roman"/>
            </a:endParaRPr>
          </a:p>
          <a:p>
            <a:pPr algn="ctr">
              <a:lnSpc>
                <a:spcPct val="100000"/>
              </a:lnSpc>
              <a:spcBef>
                <a:spcPts val="90"/>
              </a:spcBef>
            </a:pPr>
            <a:endParaRPr lang="en-US" sz="1400" dirty="0">
              <a:latin typeface="Times New Roman"/>
              <a:cs typeface="Times New Roman"/>
            </a:endParaRPr>
          </a:p>
          <a:p>
            <a:pPr algn="ctr">
              <a:lnSpc>
                <a:spcPct val="100000"/>
              </a:lnSpc>
              <a:spcBef>
                <a:spcPts val="90"/>
              </a:spcBef>
            </a:pPr>
            <a:endParaRPr lang="en-US" sz="1400" dirty="0">
              <a:latin typeface="Times New Roman"/>
              <a:cs typeface="Times New Roman"/>
            </a:endParaRPr>
          </a:p>
          <a:p>
            <a:pPr algn="ctr">
              <a:lnSpc>
                <a:spcPct val="100000"/>
              </a:lnSpc>
              <a:spcBef>
                <a:spcPts val="90"/>
              </a:spcBef>
            </a:pPr>
            <a:r>
              <a:rPr lang="en-US" sz="1400" dirty="0">
                <a:latin typeface="Times New Roman"/>
                <a:cs typeface="Times New Roman"/>
              </a:rPr>
              <a:t>Presentation at Canada’s Productivity Summit</a:t>
            </a:r>
          </a:p>
          <a:p>
            <a:pPr algn="ctr">
              <a:lnSpc>
                <a:spcPct val="100000"/>
              </a:lnSpc>
              <a:spcBef>
                <a:spcPts val="90"/>
              </a:spcBef>
            </a:pPr>
            <a:endParaRPr lang="en-US" sz="1400" dirty="0">
              <a:latin typeface="Times New Roman"/>
              <a:cs typeface="Times New Roman"/>
            </a:endParaRPr>
          </a:p>
          <a:p>
            <a:pPr algn="ctr">
              <a:lnSpc>
                <a:spcPct val="100000"/>
              </a:lnSpc>
              <a:spcBef>
                <a:spcPts val="90"/>
              </a:spcBef>
            </a:pPr>
            <a:r>
              <a:rPr lang="en-US" sz="1400" dirty="0">
                <a:latin typeface="Times New Roman"/>
                <a:cs typeface="Times New Roman"/>
              </a:rPr>
              <a:t>Session 17: Canada’s Manufacturing Sector: Driving Innovation </a:t>
            </a:r>
          </a:p>
          <a:p>
            <a:pPr algn="ctr">
              <a:lnSpc>
                <a:spcPct val="100000"/>
              </a:lnSpc>
              <a:spcBef>
                <a:spcPts val="90"/>
              </a:spcBef>
            </a:pPr>
            <a:endParaRPr lang="en-US" sz="1400" dirty="0">
              <a:latin typeface="Times New Roman"/>
              <a:cs typeface="Times New Roman"/>
            </a:endParaRPr>
          </a:p>
          <a:p>
            <a:pPr algn="ctr">
              <a:lnSpc>
                <a:spcPct val="100000"/>
              </a:lnSpc>
              <a:spcBef>
                <a:spcPts val="90"/>
              </a:spcBef>
            </a:pPr>
            <a:r>
              <a:rPr lang="en-US" sz="1400" dirty="0">
                <a:latin typeface="Times New Roman"/>
                <a:cs typeface="Times New Roman"/>
              </a:rPr>
              <a:t>October 16-17, 2024 </a:t>
            </a:r>
          </a:p>
          <a:p>
            <a:pPr algn="ctr">
              <a:lnSpc>
                <a:spcPct val="100000"/>
              </a:lnSpc>
              <a:spcBef>
                <a:spcPts val="90"/>
              </a:spcBef>
            </a:pPr>
            <a:endParaRPr lang="en-US" sz="1400" dirty="0">
              <a:latin typeface="Times New Roman"/>
              <a:cs typeface="Times New Roman"/>
            </a:endParaRPr>
          </a:p>
          <a:p>
            <a:pPr algn="ctr">
              <a:lnSpc>
                <a:spcPct val="100000"/>
              </a:lnSpc>
              <a:spcBef>
                <a:spcPts val="90"/>
              </a:spcBef>
            </a:pPr>
            <a:r>
              <a:rPr lang="en-US" sz="1400" dirty="0">
                <a:latin typeface="Times New Roman"/>
                <a:cs typeface="Times New Roman"/>
              </a:rPr>
              <a:t> Calgary, Alberta</a:t>
            </a:r>
          </a:p>
        </p:txBody>
      </p:sp>
      <p:sp>
        <p:nvSpPr>
          <p:cNvPr id="6" name="object 6"/>
          <p:cNvSpPr txBox="1"/>
          <p:nvPr/>
        </p:nvSpPr>
        <p:spPr>
          <a:xfrm>
            <a:off x="2643377" y="2043861"/>
            <a:ext cx="2194560" cy="995680"/>
          </a:xfrm>
          <a:prstGeom prst="rect">
            <a:avLst/>
          </a:prstGeom>
        </p:spPr>
        <p:txBody>
          <a:bodyPr vert="horz" wrap="square" lIns="0" tIns="12700" rIns="0" bIns="0" rtlCol="0">
            <a:spAutoFit/>
          </a:bodyPr>
          <a:lstStyle/>
          <a:p>
            <a:pPr marL="113030" marR="5080" indent="-100965">
              <a:lnSpc>
                <a:spcPct val="151500"/>
              </a:lnSpc>
              <a:spcBef>
                <a:spcPts val="100"/>
              </a:spcBef>
            </a:pPr>
            <a:r>
              <a:rPr sz="1400" dirty="0">
                <a:latin typeface="Times New Roman"/>
                <a:cs typeface="Times New Roman"/>
              </a:rPr>
              <a:t>170</a:t>
            </a:r>
            <a:r>
              <a:rPr sz="1400" spc="-50" dirty="0">
                <a:latin typeface="Times New Roman"/>
                <a:cs typeface="Times New Roman"/>
              </a:rPr>
              <a:t> </a:t>
            </a:r>
            <a:r>
              <a:rPr sz="1400" spc="-10" dirty="0">
                <a:latin typeface="Times New Roman"/>
                <a:cs typeface="Times New Roman"/>
              </a:rPr>
              <a:t>Laurier</a:t>
            </a:r>
            <a:r>
              <a:rPr sz="1400" spc="-95" dirty="0">
                <a:latin typeface="Times New Roman"/>
                <a:cs typeface="Times New Roman"/>
              </a:rPr>
              <a:t> </a:t>
            </a:r>
            <a:r>
              <a:rPr sz="1400" spc="-10" dirty="0">
                <a:latin typeface="Times New Roman"/>
                <a:cs typeface="Times New Roman"/>
              </a:rPr>
              <a:t>Avenue, </a:t>
            </a:r>
            <a:r>
              <a:rPr sz="1400" dirty="0">
                <a:latin typeface="Times New Roman"/>
                <a:cs typeface="Times New Roman"/>
              </a:rPr>
              <a:t>Suite</a:t>
            </a:r>
            <a:r>
              <a:rPr sz="1400" spc="-20" dirty="0">
                <a:latin typeface="Times New Roman"/>
                <a:cs typeface="Times New Roman"/>
              </a:rPr>
              <a:t> </a:t>
            </a:r>
            <a:r>
              <a:rPr sz="1400" spc="-25" dirty="0">
                <a:latin typeface="Times New Roman"/>
                <a:cs typeface="Times New Roman"/>
              </a:rPr>
              <a:t>604 </a:t>
            </a:r>
            <a:r>
              <a:rPr sz="1400" dirty="0">
                <a:latin typeface="Times New Roman"/>
                <a:cs typeface="Times New Roman"/>
              </a:rPr>
              <a:t>Ottawa,</a:t>
            </a:r>
            <a:r>
              <a:rPr sz="1400" spc="-40" dirty="0">
                <a:latin typeface="Times New Roman"/>
                <a:cs typeface="Times New Roman"/>
              </a:rPr>
              <a:t> </a:t>
            </a:r>
            <a:r>
              <a:rPr sz="1400" dirty="0">
                <a:latin typeface="Times New Roman"/>
                <a:cs typeface="Times New Roman"/>
              </a:rPr>
              <a:t>Ontario</a:t>
            </a:r>
            <a:r>
              <a:rPr sz="1400" spc="-50" dirty="0">
                <a:latin typeface="Times New Roman"/>
                <a:cs typeface="Times New Roman"/>
              </a:rPr>
              <a:t> </a:t>
            </a:r>
            <a:r>
              <a:rPr sz="1400" dirty="0">
                <a:latin typeface="Times New Roman"/>
                <a:cs typeface="Times New Roman"/>
              </a:rPr>
              <a:t>K1P</a:t>
            </a:r>
            <a:r>
              <a:rPr sz="1400" spc="-85" dirty="0">
                <a:latin typeface="Times New Roman"/>
                <a:cs typeface="Times New Roman"/>
              </a:rPr>
              <a:t> </a:t>
            </a:r>
            <a:r>
              <a:rPr sz="1400" spc="-25" dirty="0">
                <a:latin typeface="Times New Roman"/>
                <a:cs typeface="Times New Roman"/>
              </a:rPr>
              <a:t>5V5 </a:t>
            </a:r>
            <a:r>
              <a:rPr sz="1400" spc="-10" dirty="0">
                <a:latin typeface="Times New Roman"/>
                <a:cs typeface="Times New Roman"/>
              </a:rPr>
              <a:t>613-233-</a:t>
            </a:r>
            <a:r>
              <a:rPr sz="1400" dirty="0">
                <a:latin typeface="Times New Roman"/>
                <a:cs typeface="Times New Roman"/>
              </a:rPr>
              <a:t>8891</a:t>
            </a:r>
            <a:r>
              <a:rPr sz="1400" spc="25" dirty="0">
                <a:latin typeface="Times New Roman"/>
                <a:cs typeface="Times New Roman"/>
              </a:rPr>
              <a:t> </a:t>
            </a:r>
            <a:r>
              <a:rPr sz="1400" u="sng" spc="-10" dirty="0">
                <a:solidFill>
                  <a:srgbClr val="467885"/>
                </a:solidFill>
                <a:uFill>
                  <a:solidFill>
                    <a:srgbClr val="467885"/>
                  </a:solidFill>
                </a:uFill>
                <a:latin typeface="Times New Roman"/>
                <a:cs typeface="Times New Roman"/>
                <a:hlinkClick r:id="rId2"/>
              </a:rPr>
              <a:t>info@csls.ca</a:t>
            </a:r>
            <a:endParaRPr sz="1400">
              <a:latin typeface="Times New Roman"/>
              <a:cs typeface="Times New Roman"/>
            </a:endParaRPr>
          </a:p>
        </p:txBody>
      </p:sp>
      <p:pic>
        <p:nvPicPr>
          <p:cNvPr id="7" name="object 7"/>
          <p:cNvPicPr/>
          <p:nvPr/>
        </p:nvPicPr>
        <p:blipFill>
          <a:blip r:embed="rId3" cstate="print"/>
          <a:stretch>
            <a:fillRect/>
          </a:stretch>
        </p:blipFill>
        <p:spPr>
          <a:xfrm>
            <a:off x="3095125" y="1271269"/>
            <a:ext cx="1302277" cy="807084"/>
          </a:xfrm>
          <a:prstGeom prst="rect">
            <a:avLst/>
          </a:prstGeom>
        </p:spPr>
      </p:pic>
      <p:sp>
        <p:nvSpPr>
          <p:cNvPr id="8" name="object 8"/>
          <p:cNvSpPr txBox="1">
            <a:spLocks noGrp="1"/>
          </p:cNvSpPr>
          <p:nvPr>
            <p:ph type="sldNum" sz="quarter" idx="7"/>
          </p:nvPr>
        </p:nvSpPr>
        <p:spPr>
          <a:prstGeom prst="rect">
            <a:avLst/>
          </a:prstGeom>
        </p:spPr>
        <p:txBody>
          <a:bodyPr vert="horz" wrap="square" lIns="0" tIns="4445" rIns="0" bIns="0" rtlCol="0">
            <a:spAutoFit/>
          </a:bodyPr>
          <a:lstStyle/>
          <a:p>
            <a:pPr marL="52069">
              <a:lnSpc>
                <a:spcPct val="100000"/>
              </a:lnSpc>
              <a:spcBef>
                <a:spcPts val="35"/>
              </a:spcBef>
            </a:pPr>
            <a:fld id="{81D60167-4931-47E6-BA6A-407CBD079E47}" type="slidenum">
              <a:rPr spc="-50" dirty="0"/>
              <a:t>1</a:t>
            </a:fld>
            <a:endParaRPr spc="-50" dirty="0"/>
          </a:p>
        </p:txBody>
      </p:sp>
    </p:spTree>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showMasterSp="0">
  <p:cSld>
    <p:spTree>
      <p:nvGrpSpPr>
        <p:cNvPr id="1" name=""/>
        <p:cNvGrpSpPr/>
        <p:nvPr/>
      </p:nvGrpSpPr>
      <p:grpSpPr>
        <a:xfrm>
          <a:off x="0" y="0"/>
          <a:ext cx="0" cy="0"/>
          <a:chOff x="0" y="0"/>
          <a:chExt cx="0" cy="0"/>
        </a:xfrm>
      </p:grpSpPr>
      <p:sp>
        <p:nvSpPr>
          <p:cNvPr id="3" name="object 3"/>
          <p:cNvSpPr txBox="1">
            <a:spLocks noGrp="1"/>
          </p:cNvSpPr>
          <p:nvPr>
            <p:ph type="sldNum" sz="quarter" idx="7"/>
          </p:nvPr>
        </p:nvSpPr>
        <p:spPr>
          <a:prstGeom prst="rect">
            <a:avLst/>
          </a:prstGeom>
        </p:spPr>
        <p:txBody>
          <a:bodyPr vert="horz" wrap="square" lIns="0" tIns="4445" rIns="0" bIns="0" rtlCol="0">
            <a:spAutoFit/>
          </a:bodyPr>
          <a:lstStyle/>
          <a:p>
            <a:pPr marL="12700">
              <a:lnSpc>
                <a:spcPct val="100000"/>
              </a:lnSpc>
              <a:spcBef>
                <a:spcPts val="35"/>
              </a:spcBef>
            </a:pPr>
            <a:r>
              <a:rPr spc="-25" dirty="0"/>
              <a:t>19</a:t>
            </a:r>
          </a:p>
        </p:txBody>
      </p:sp>
      <p:sp>
        <p:nvSpPr>
          <p:cNvPr id="2" name="object 2"/>
          <p:cNvSpPr txBox="1"/>
          <p:nvPr/>
        </p:nvSpPr>
        <p:spPr>
          <a:xfrm>
            <a:off x="196850" y="393700"/>
            <a:ext cx="7162800" cy="10125849"/>
          </a:xfrm>
          <a:prstGeom prst="rect">
            <a:avLst/>
          </a:prstGeom>
        </p:spPr>
        <p:txBody>
          <a:bodyPr vert="horz" wrap="square" lIns="0" tIns="11430" rIns="0" bIns="0" rtlCol="0">
            <a:spAutoFit/>
          </a:bodyPr>
          <a:lstStyle/>
          <a:p>
            <a:pPr>
              <a:lnSpc>
                <a:spcPct val="107000"/>
              </a:lnSpc>
              <a:spcAft>
                <a:spcPts val="800"/>
              </a:spcAft>
            </a:pPr>
            <a:r>
              <a:rPr lang="en-US" sz="1800" b="1" kern="100" dirty="0">
                <a:effectLst/>
                <a:latin typeface="Times New Roman" panose="02020603050405020304" pitchFamily="18" charset="0"/>
                <a:ea typeface="Aptos" panose="020B0004020202020204" pitchFamily="34" charset="0"/>
                <a:cs typeface="Arial" panose="020B0604020202020204" pitchFamily="34" charset="0"/>
              </a:rPr>
              <a:t>Diagnosing and Explaining  Canada’s Post-2014 </a:t>
            </a:r>
            <a:r>
              <a:rPr lang="en-US" sz="1800" b="1" kern="100" dirty="0" err="1">
                <a:effectLst/>
                <a:latin typeface="Times New Roman" panose="02020603050405020304" pitchFamily="18" charset="0"/>
                <a:ea typeface="Aptos" panose="020B0004020202020204" pitchFamily="34" charset="0"/>
                <a:cs typeface="Arial" panose="020B0604020202020204" pitchFamily="34" charset="0"/>
              </a:rPr>
              <a:t>Stagntion</a:t>
            </a:r>
            <a:r>
              <a:rPr lang="en-US" sz="1800" b="1" kern="100" dirty="0">
                <a:effectLst/>
                <a:latin typeface="Times New Roman" panose="02020603050405020304" pitchFamily="18" charset="0"/>
                <a:ea typeface="Aptos" panose="020B0004020202020204" pitchFamily="34" charset="0"/>
                <a:cs typeface="Arial" panose="020B0604020202020204" pitchFamily="34" charset="0"/>
              </a:rPr>
              <a:t> in Manufacturing Productivity Growth: Ten Stylized Factors </a:t>
            </a:r>
            <a:endParaRPr lang="en-CA" sz="1800" kern="100" dirty="0">
              <a:effectLst/>
              <a:latin typeface="Aptos" panose="020B0004020202020204" pitchFamily="34" charset="0"/>
              <a:ea typeface="Aptos" panose="020B0004020202020204" pitchFamily="34" charset="0"/>
              <a:cs typeface="Arial" panose="020B0604020202020204" pitchFamily="34" charset="0"/>
            </a:endParaRPr>
          </a:p>
          <a:p>
            <a:pPr>
              <a:lnSpc>
                <a:spcPct val="107000"/>
              </a:lnSpc>
              <a:spcAft>
                <a:spcPts val="800"/>
              </a:spcAft>
            </a:pPr>
            <a:r>
              <a:rPr lang="en-US" sz="1800" kern="100" dirty="0">
                <a:effectLst/>
                <a:latin typeface="Times New Roman" panose="02020603050405020304" pitchFamily="18" charset="0"/>
                <a:ea typeface="Aptos" panose="020B0004020202020204" pitchFamily="34" charset="0"/>
                <a:cs typeface="Arial" panose="020B0604020202020204" pitchFamily="34" charset="0"/>
              </a:rPr>
              <a:t> </a:t>
            </a:r>
            <a:endParaRPr lang="en-CA" sz="1800" kern="100" dirty="0">
              <a:effectLst/>
              <a:latin typeface="Aptos" panose="020B0004020202020204" pitchFamily="34" charset="0"/>
              <a:ea typeface="Aptos" panose="020B0004020202020204" pitchFamily="34" charset="0"/>
              <a:cs typeface="Arial" panose="020B0604020202020204" pitchFamily="34" charset="0"/>
            </a:endParaRPr>
          </a:p>
          <a:p>
            <a:pPr>
              <a:lnSpc>
                <a:spcPct val="107000"/>
              </a:lnSpc>
              <a:spcAft>
                <a:spcPts val="800"/>
              </a:spcAft>
            </a:pPr>
            <a:r>
              <a:rPr lang="en-US" sz="1800" kern="100" dirty="0">
                <a:effectLst/>
                <a:latin typeface="Times New Roman" panose="02020603050405020304" pitchFamily="18" charset="0"/>
                <a:ea typeface="Aptos" panose="020B0004020202020204" pitchFamily="34" charset="0"/>
                <a:cs typeface="Arial" panose="020B0604020202020204" pitchFamily="34" charset="0"/>
              </a:rPr>
              <a:t>The objective of this presentation is to shed light on the nature of the stagnation of manufacturing productivity growth since 2014.  It looks at trends in different measures of manufacturing productivity, from both historical and international perspectives, by manufacturing sector and by province , by sources of growth and by productivity driver     </a:t>
            </a:r>
          </a:p>
          <a:p>
            <a:pPr>
              <a:lnSpc>
                <a:spcPct val="107000"/>
              </a:lnSpc>
              <a:spcAft>
                <a:spcPts val="800"/>
              </a:spcAft>
            </a:pPr>
            <a:endParaRPr lang="en-US" kern="100" dirty="0">
              <a:latin typeface="Times New Roman" panose="02020603050405020304" pitchFamily="18" charset="0"/>
              <a:ea typeface="Aptos" panose="020B0004020202020204" pitchFamily="34" charset="0"/>
              <a:cs typeface="Arial" panose="020B0604020202020204" pitchFamily="34" charset="0"/>
            </a:endParaRPr>
          </a:p>
          <a:p>
            <a:pPr>
              <a:lnSpc>
                <a:spcPct val="107000"/>
              </a:lnSpc>
              <a:spcAft>
                <a:spcPts val="800"/>
              </a:spcAft>
            </a:pPr>
            <a:r>
              <a:rPr lang="en-US" sz="1800" kern="100" dirty="0">
                <a:effectLst/>
                <a:latin typeface="Times New Roman" panose="02020603050405020304" pitchFamily="18" charset="0"/>
                <a:ea typeface="Aptos" panose="020B0004020202020204" pitchFamily="34" charset="0"/>
                <a:cs typeface="Arial" panose="020B0604020202020204" pitchFamily="34" charset="0"/>
              </a:rPr>
              <a:t>The following ten stylized factors capture key features of this development </a:t>
            </a:r>
            <a:endParaRPr lang="en-CA" sz="1800" kern="100" dirty="0">
              <a:effectLst/>
              <a:latin typeface="Aptos" panose="020B0004020202020204" pitchFamily="34" charset="0"/>
              <a:ea typeface="Aptos" panose="020B0004020202020204" pitchFamily="34" charset="0"/>
              <a:cs typeface="Arial" panose="020B0604020202020204" pitchFamily="34" charset="0"/>
            </a:endParaRPr>
          </a:p>
          <a:p>
            <a:pPr>
              <a:lnSpc>
                <a:spcPct val="107000"/>
              </a:lnSpc>
              <a:spcAft>
                <a:spcPts val="800"/>
              </a:spcAft>
            </a:pPr>
            <a:r>
              <a:rPr lang="en-US" sz="1800" kern="100" dirty="0">
                <a:effectLst/>
                <a:latin typeface="Times New Roman" panose="02020603050405020304" pitchFamily="18" charset="0"/>
                <a:ea typeface="Aptos" panose="020B0004020202020204" pitchFamily="34" charset="0"/>
                <a:cs typeface="Arial" panose="020B0604020202020204" pitchFamily="34" charset="0"/>
              </a:rPr>
              <a:t> </a:t>
            </a:r>
            <a:endParaRPr lang="en-CA" sz="1800" kern="100" dirty="0">
              <a:effectLst/>
              <a:latin typeface="Aptos" panose="020B0004020202020204" pitchFamily="34" charset="0"/>
              <a:ea typeface="Aptos" panose="020B0004020202020204" pitchFamily="34" charset="0"/>
              <a:cs typeface="Arial" panose="020B0604020202020204" pitchFamily="34" charset="0"/>
            </a:endParaRPr>
          </a:p>
          <a:p>
            <a:pPr marL="342900" lvl="0" indent="-342900">
              <a:lnSpc>
                <a:spcPct val="107000"/>
              </a:lnSpc>
              <a:buFont typeface="+mj-lt"/>
              <a:buAutoNum type="arabicParenR"/>
            </a:pPr>
            <a:r>
              <a:rPr lang="en-US" sz="1800" kern="100" dirty="0">
                <a:effectLst/>
                <a:latin typeface="Times New Roman" panose="02020603050405020304" pitchFamily="18" charset="0"/>
                <a:ea typeface="Aptos" panose="020B0004020202020204" pitchFamily="34" charset="0"/>
                <a:cs typeface="Arial" panose="020B0604020202020204" pitchFamily="34" charset="0"/>
              </a:rPr>
              <a:t>The post-2014 productivity growth stagnation in manufacturing has affected both labour productivity and multifactor or total factor productivity</a:t>
            </a:r>
            <a:endParaRPr lang="en-CA" sz="1800" kern="100" dirty="0">
              <a:effectLst/>
              <a:latin typeface="Aptos" panose="020B0004020202020204" pitchFamily="34" charset="0"/>
              <a:ea typeface="Aptos" panose="020B0004020202020204" pitchFamily="34" charset="0"/>
              <a:cs typeface="Arial" panose="020B0604020202020204" pitchFamily="34" charset="0"/>
            </a:endParaRPr>
          </a:p>
          <a:p>
            <a:pPr marL="457200">
              <a:lnSpc>
                <a:spcPct val="107000"/>
              </a:lnSpc>
            </a:pPr>
            <a:r>
              <a:rPr lang="en-US" sz="1800" kern="100" dirty="0">
                <a:effectLst/>
                <a:latin typeface="Times New Roman" panose="02020603050405020304" pitchFamily="18" charset="0"/>
                <a:ea typeface="Aptos" panose="020B0004020202020204" pitchFamily="34" charset="0"/>
                <a:cs typeface="Arial" panose="020B0604020202020204" pitchFamily="34" charset="0"/>
              </a:rPr>
              <a:t> </a:t>
            </a:r>
            <a:endParaRPr lang="en-CA" sz="1800" kern="100" dirty="0">
              <a:effectLst/>
              <a:latin typeface="Aptos" panose="020B0004020202020204" pitchFamily="34" charset="0"/>
              <a:ea typeface="Aptos" panose="020B0004020202020204" pitchFamily="34" charset="0"/>
              <a:cs typeface="Arial" panose="020B0604020202020204" pitchFamily="34" charset="0"/>
            </a:endParaRPr>
          </a:p>
          <a:p>
            <a:pPr marL="358775" lvl="0" indent="-358775">
              <a:lnSpc>
                <a:spcPct val="107000"/>
              </a:lnSpc>
            </a:pPr>
            <a:r>
              <a:rPr lang="en-US" sz="1800" kern="100" dirty="0">
                <a:effectLst/>
                <a:latin typeface="Times New Roman" panose="02020603050405020304" pitchFamily="18" charset="0"/>
                <a:ea typeface="Aptos" panose="020B0004020202020204" pitchFamily="34" charset="0"/>
                <a:cs typeface="Arial" panose="020B0604020202020204" pitchFamily="34" charset="0"/>
              </a:rPr>
              <a:t>2)  The stagnation is the culmination of a slowdown in manufacturing     productivity  growth that started in the 1970s.</a:t>
            </a:r>
            <a:endParaRPr lang="en-CA" sz="1800" kern="100" dirty="0">
              <a:effectLst/>
              <a:latin typeface="Aptos" panose="020B0004020202020204" pitchFamily="34" charset="0"/>
              <a:ea typeface="Aptos" panose="020B0004020202020204" pitchFamily="34" charset="0"/>
              <a:cs typeface="Arial" panose="020B0604020202020204" pitchFamily="34" charset="0"/>
            </a:endParaRPr>
          </a:p>
          <a:p>
            <a:pPr marL="457200">
              <a:lnSpc>
                <a:spcPct val="107000"/>
              </a:lnSpc>
            </a:pPr>
            <a:r>
              <a:rPr lang="en-US" sz="1800" kern="100" dirty="0">
                <a:effectLst/>
                <a:latin typeface="Times New Roman" panose="02020603050405020304" pitchFamily="18" charset="0"/>
                <a:ea typeface="Aptos" panose="020B0004020202020204" pitchFamily="34" charset="0"/>
                <a:cs typeface="Arial" panose="020B0604020202020204" pitchFamily="34" charset="0"/>
              </a:rPr>
              <a:t> </a:t>
            </a:r>
            <a:endParaRPr lang="en-CA" sz="1800" kern="100" dirty="0">
              <a:effectLst/>
              <a:latin typeface="Aptos" panose="020B0004020202020204" pitchFamily="34" charset="0"/>
              <a:ea typeface="Aptos" panose="020B0004020202020204" pitchFamily="34" charset="0"/>
              <a:cs typeface="Arial" panose="020B0604020202020204" pitchFamily="34" charset="0"/>
            </a:endParaRPr>
          </a:p>
          <a:p>
            <a:pPr marL="266700" lvl="0" indent="-266700">
              <a:lnSpc>
                <a:spcPct val="107000"/>
              </a:lnSpc>
            </a:pPr>
            <a:r>
              <a:rPr lang="en-US" sz="1800" kern="100" dirty="0">
                <a:effectLst/>
                <a:latin typeface="Times New Roman" panose="02020603050405020304" pitchFamily="18" charset="0"/>
                <a:ea typeface="Aptos" panose="020B0004020202020204" pitchFamily="34" charset="0"/>
                <a:cs typeface="Arial" panose="020B0604020202020204" pitchFamily="34" charset="0"/>
              </a:rPr>
              <a:t>3)  The United States also has experienced a fall-off in manufacturing productivity growth since 2014, even greater than Canada </a:t>
            </a:r>
            <a:endParaRPr lang="en-CA" sz="1800" kern="100" dirty="0">
              <a:effectLst/>
              <a:latin typeface="Aptos" panose="020B0004020202020204" pitchFamily="34" charset="0"/>
              <a:ea typeface="Aptos" panose="020B0004020202020204" pitchFamily="34" charset="0"/>
              <a:cs typeface="Arial" panose="020B0604020202020204" pitchFamily="34" charset="0"/>
            </a:endParaRPr>
          </a:p>
          <a:p>
            <a:pPr marL="457200">
              <a:lnSpc>
                <a:spcPct val="107000"/>
              </a:lnSpc>
            </a:pPr>
            <a:r>
              <a:rPr lang="en-US" sz="1800" kern="100" dirty="0">
                <a:effectLst/>
                <a:latin typeface="Times New Roman" panose="02020603050405020304" pitchFamily="18" charset="0"/>
                <a:ea typeface="Aptos" panose="020B0004020202020204" pitchFamily="34" charset="0"/>
                <a:cs typeface="Arial" panose="020B0604020202020204" pitchFamily="34" charset="0"/>
              </a:rPr>
              <a:t> </a:t>
            </a:r>
            <a:endParaRPr lang="en-CA" sz="1800" kern="100" dirty="0">
              <a:effectLst/>
              <a:latin typeface="Aptos" panose="020B0004020202020204" pitchFamily="34" charset="0"/>
              <a:ea typeface="Aptos" panose="020B0004020202020204" pitchFamily="34" charset="0"/>
              <a:cs typeface="Arial" panose="020B0604020202020204" pitchFamily="34" charset="0"/>
            </a:endParaRPr>
          </a:p>
          <a:p>
            <a:pPr marL="266700" lvl="0" indent="-266700">
              <a:lnSpc>
                <a:spcPct val="107000"/>
              </a:lnSpc>
            </a:pPr>
            <a:r>
              <a:rPr lang="en-US" kern="100" dirty="0">
                <a:latin typeface="Times New Roman" panose="02020603050405020304" pitchFamily="18" charset="0"/>
                <a:ea typeface="Aptos" panose="020B0004020202020204" pitchFamily="34" charset="0"/>
                <a:cs typeface="Arial" panose="020B0604020202020204" pitchFamily="34" charset="0"/>
              </a:rPr>
              <a:t>4)  </a:t>
            </a:r>
            <a:r>
              <a:rPr lang="en-US" sz="1800" kern="100" dirty="0">
                <a:effectLst/>
                <a:latin typeface="Times New Roman" panose="02020603050405020304" pitchFamily="18" charset="0"/>
                <a:ea typeface="Aptos" panose="020B0004020202020204" pitchFamily="34" charset="0"/>
                <a:cs typeface="Arial" panose="020B0604020202020204" pitchFamily="34" charset="0"/>
              </a:rPr>
              <a:t>The post-2014 manufacturing productivity growth slowdown has taken place in eight of the 10 provinces and in the four largest provinces. </a:t>
            </a:r>
            <a:endParaRPr lang="en-CA" sz="1800" kern="100" dirty="0">
              <a:effectLst/>
              <a:latin typeface="Aptos" panose="020B0004020202020204" pitchFamily="34" charset="0"/>
              <a:ea typeface="Aptos" panose="020B0004020202020204" pitchFamily="34" charset="0"/>
              <a:cs typeface="Arial" panose="020B0604020202020204" pitchFamily="34" charset="0"/>
            </a:endParaRPr>
          </a:p>
          <a:p>
            <a:pPr marL="457200">
              <a:lnSpc>
                <a:spcPct val="107000"/>
              </a:lnSpc>
              <a:spcAft>
                <a:spcPts val="800"/>
              </a:spcAft>
            </a:pPr>
            <a:r>
              <a:rPr lang="en-US" sz="1800" kern="100" dirty="0">
                <a:effectLst/>
                <a:latin typeface="Times New Roman" panose="02020603050405020304" pitchFamily="18" charset="0"/>
                <a:ea typeface="Aptos" panose="020B0004020202020204" pitchFamily="34" charset="0"/>
                <a:cs typeface="Arial" panose="020B0604020202020204" pitchFamily="34" charset="0"/>
              </a:rPr>
              <a:t> </a:t>
            </a:r>
            <a:endParaRPr lang="en-CA" sz="1800" kern="100" dirty="0">
              <a:effectLst/>
              <a:latin typeface="Aptos" panose="020B0004020202020204" pitchFamily="34" charset="0"/>
              <a:ea typeface="Aptos" panose="020B0004020202020204" pitchFamily="34" charset="0"/>
              <a:cs typeface="Arial" panose="020B0604020202020204" pitchFamily="34" charset="0"/>
            </a:endParaRPr>
          </a:p>
          <a:p>
            <a:pPr marL="457200">
              <a:lnSpc>
                <a:spcPct val="107000"/>
              </a:lnSpc>
            </a:pPr>
            <a:r>
              <a:rPr lang="en-US" sz="1800" kern="100" dirty="0">
                <a:effectLst/>
                <a:latin typeface="Times New Roman" panose="02020603050405020304" pitchFamily="18" charset="0"/>
                <a:ea typeface="Aptos" panose="020B0004020202020204" pitchFamily="34" charset="0"/>
                <a:cs typeface="Arial" panose="020B0604020202020204" pitchFamily="34" charset="0"/>
              </a:rPr>
              <a:t> </a:t>
            </a:r>
            <a:endParaRPr lang="en-CA" sz="1800" kern="100" dirty="0">
              <a:effectLst/>
              <a:latin typeface="Aptos" panose="020B0004020202020204" pitchFamily="34" charset="0"/>
              <a:ea typeface="Aptos" panose="020B0004020202020204" pitchFamily="34" charset="0"/>
              <a:cs typeface="Arial" panose="020B0604020202020204" pitchFamily="34" charset="0"/>
            </a:endParaRPr>
          </a:p>
          <a:p>
            <a:pPr marL="358775" lvl="0" indent="-358775">
              <a:lnSpc>
                <a:spcPct val="107000"/>
              </a:lnSpc>
              <a:spcAft>
                <a:spcPts val="800"/>
              </a:spcAft>
            </a:pPr>
            <a:r>
              <a:rPr lang="en-US" sz="1800" kern="100" dirty="0">
                <a:effectLst/>
                <a:latin typeface="Times New Roman" panose="02020603050405020304" pitchFamily="18" charset="0"/>
                <a:ea typeface="Aptos" panose="020B0004020202020204" pitchFamily="34" charset="0"/>
                <a:cs typeface="Arial" panose="020B0604020202020204" pitchFamily="34" charset="0"/>
              </a:rPr>
              <a:t>5)  The productivity slowdown has, however, not affected all manufacturing industries equally, with 8 of 19  industries actually experienced a pick-up in labour productivity growth after 2014</a:t>
            </a:r>
            <a:endParaRPr lang="en-CA" sz="1800" kern="100" dirty="0">
              <a:effectLst/>
              <a:latin typeface="Aptos" panose="020B0004020202020204" pitchFamily="34" charset="0"/>
              <a:ea typeface="Aptos" panose="020B0004020202020204" pitchFamily="34" charset="0"/>
              <a:cs typeface="Arial" panose="020B0604020202020204" pitchFamily="34" charset="0"/>
            </a:endParaRPr>
          </a:p>
          <a:p>
            <a:pPr>
              <a:lnSpc>
                <a:spcPct val="107000"/>
              </a:lnSpc>
              <a:spcAft>
                <a:spcPts val="800"/>
              </a:spcAft>
            </a:pPr>
            <a:endParaRPr lang="en-CA" sz="1800" kern="100" dirty="0">
              <a:effectLst/>
              <a:latin typeface="Aptos" panose="020B0004020202020204" pitchFamily="34" charset="0"/>
              <a:ea typeface="Aptos" panose="020B0004020202020204" pitchFamily="34" charset="0"/>
              <a:cs typeface="Arial" panose="020B0604020202020204" pitchFamily="34" charset="0"/>
            </a:endParaRPr>
          </a:p>
          <a:p>
            <a:pPr>
              <a:lnSpc>
                <a:spcPct val="107000"/>
              </a:lnSpc>
              <a:spcAft>
                <a:spcPts val="800"/>
              </a:spcAft>
            </a:pPr>
            <a:r>
              <a:rPr lang="en-US" sz="1800" kern="100" dirty="0">
                <a:effectLst/>
                <a:latin typeface="Times New Roman" panose="02020603050405020304" pitchFamily="18" charset="0"/>
                <a:ea typeface="Aptos" panose="020B0004020202020204" pitchFamily="34" charset="0"/>
                <a:cs typeface="Arial" panose="020B0604020202020204" pitchFamily="34" charset="0"/>
              </a:rPr>
              <a:t> </a:t>
            </a:r>
            <a:endParaRPr lang="en-CA" sz="1800" kern="100" dirty="0">
              <a:effectLst/>
              <a:latin typeface="Aptos" panose="020B0004020202020204" pitchFamily="34" charset="0"/>
              <a:ea typeface="Aptos" panose="020B0004020202020204" pitchFamily="34" charset="0"/>
              <a:cs typeface="Arial" panose="020B0604020202020204" pitchFamily="34" charset="0"/>
            </a:endParaRPr>
          </a:p>
          <a:p>
            <a:pPr marL="12700">
              <a:lnSpc>
                <a:spcPct val="100000"/>
              </a:lnSpc>
              <a:spcBef>
                <a:spcPts val="90"/>
              </a:spcBef>
            </a:pPr>
            <a:endParaRPr sz="1200" dirty="0">
              <a:latin typeface="Times New Roman"/>
              <a:cs typeface="Times New Roman"/>
            </a:endParaRPr>
          </a:p>
        </p:txBody>
      </p:sp>
    </p:spTree>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showMasterSp="0">
  <p:cSld>
    <p:spTree>
      <p:nvGrpSpPr>
        <p:cNvPr id="1" name="">
          <a:extLst>
            <a:ext uri="{FF2B5EF4-FFF2-40B4-BE49-F238E27FC236}">
              <a16:creationId xmlns:a16="http://schemas.microsoft.com/office/drawing/2014/main" id="{08E5B32B-E156-5BC4-CA41-15639E55CA7E}"/>
            </a:ext>
          </a:extLst>
        </p:cNvPr>
        <p:cNvGrpSpPr/>
        <p:nvPr/>
      </p:nvGrpSpPr>
      <p:grpSpPr>
        <a:xfrm>
          <a:off x="0" y="0"/>
          <a:ext cx="0" cy="0"/>
          <a:chOff x="0" y="0"/>
          <a:chExt cx="0" cy="0"/>
        </a:xfrm>
      </p:grpSpPr>
      <p:sp>
        <p:nvSpPr>
          <p:cNvPr id="3" name="object 3">
            <a:extLst>
              <a:ext uri="{FF2B5EF4-FFF2-40B4-BE49-F238E27FC236}">
                <a16:creationId xmlns:a16="http://schemas.microsoft.com/office/drawing/2014/main" id="{74879857-0BE8-41C7-8E66-BEECEB3FCE22}"/>
              </a:ext>
            </a:extLst>
          </p:cNvPr>
          <p:cNvSpPr txBox="1">
            <a:spLocks noGrp="1"/>
          </p:cNvSpPr>
          <p:nvPr>
            <p:ph type="sldNum" sz="quarter" idx="7"/>
          </p:nvPr>
        </p:nvSpPr>
        <p:spPr>
          <a:prstGeom prst="rect">
            <a:avLst/>
          </a:prstGeom>
        </p:spPr>
        <p:txBody>
          <a:bodyPr vert="horz" wrap="square" lIns="0" tIns="4445" rIns="0" bIns="0" rtlCol="0">
            <a:spAutoFit/>
          </a:bodyPr>
          <a:lstStyle/>
          <a:p>
            <a:pPr marL="12700">
              <a:lnSpc>
                <a:spcPct val="100000"/>
              </a:lnSpc>
              <a:spcBef>
                <a:spcPts val="35"/>
              </a:spcBef>
            </a:pPr>
            <a:r>
              <a:rPr spc="-25" dirty="0"/>
              <a:t>19</a:t>
            </a:r>
          </a:p>
        </p:txBody>
      </p:sp>
      <p:sp>
        <p:nvSpPr>
          <p:cNvPr id="2" name="object 2">
            <a:extLst>
              <a:ext uri="{FF2B5EF4-FFF2-40B4-BE49-F238E27FC236}">
                <a16:creationId xmlns:a16="http://schemas.microsoft.com/office/drawing/2014/main" id="{D82DE1DD-C554-ED75-7F76-5AE1F936D39E}"/>
              </a:ext>
            </a:extLst>
          </p:cNvPr>
          <p:cNvSpPr txBox="1"/>
          <p:nvPr/>
        </p:nvSpPr>
        <p:spPr>
          <a:xfrm>
            <a:off x="196850" y="393700"/>
            <a:ext cx="7162800" cy="8814977"/>
          </a:xfrm>
          <a:prstGeom prst="rect">
            <a:avLst/>
          </a:prstGeom>
        </p:spPr>
        <p:txBody>
          <a:bodyPr vert="horz" wrap="square" lIns="0" tIns="11430" rIns="0" bIns="0" rtlCol="0">
            <a:spAutoFit/>
          </a:bodyPr>
          <a:lstStyle/>
          <a:p>
            <a:pPr marL="358775" lvl="0" indent="-358775" rtl="0">
              <a:lnSpc>
                <a:spcPct val="107000"/>
              </a:lnSpc>
            </a:pPr>
            <a:r>
              <a:rPr lang="en-US" sz="1800" kern="100" dirty="0">
                <a:effectLst/>
                <a:latin typeface="Times New Roman" panose="02020603050405020304" pitchFamily="18" charset="0"/>
                <a:ea typeface="Aptos" panose="020B0004020202020204" pitchFamily="34" charset="0"/>
                <a:cs typeface="Arial" panose="020B0604020202020204" pitchFamily="34" charset="0"/>
              </a:rPr>
              <a:t>6) The manufacturing industries experiencing the largest post-2014 labour productivity slowdown were paper, wood products, transportation equipment and primary metals </a:t>
            </a:r>
            <a:endParaRPr lang="en-CA" sz="1800" kern="100" dirty="0">
              <a:effectLst/>
              <a:latin typeface="Aptos" panose="020B0004020202020204" pitchFamily="34" charset="0"/>
              <a:ea typeface="Aptos" panose="020B0004020202020204" pitchFamily="34" charset="0"/>
              <a:cs typeface="Arial" panose="020B0604020202020204" pitchFamily="34" charset="0"/>
            </a:endParaRPr>
          </a:p>
          <a:p>
            <a:pPr marL="457200">
              <a:lnSpc>
                <a:spcPct val="107000"/>
              </a:lnSpc>
            </a:pPr>
            <a:r>
              <a:rPr lang="en-US" sz="1800" kern="100" dirty="0">
                <a:effectLst/>
                <a:latin typeface="Times New Roman" panose="02020603050405020304" pitchFamily="18" charset="0"/>
                <a:ea typeface="Aptos" panose="020B0004020202020204" pitchFamily="34" charset="0"/>
                <a:cs typeface="Arial" panose="020B0604020202020204" pitchFamily="34" charset="0"/>
              </a:rPr>
              <a:t> </a:t>
            </a:r>
            <a:endParaRPr lang="en-CA" sz="1800" kern="100" dirty="0">
              <a:effectLst/>
              <a:latin typeface="Aptos" panose="020B0004020202020204" pitchFamily="34" charset="0"/>
              <a:ea typeface="Aptos" panose="020B0004020202020204" pitchFamily="34" charset="0"/>
              <a:cs typeface="Arial" panose="020B0604020202020204" pitchFamily="34" charset="0"/>
            </a:endParaRPr>
          </a:p>
          <a:p>
            <a:pPr marL="266700" lvl="0" indent="-266700">
              <a:lnSpc>
                <a:spcPct val="107000"/>
              </a:lnSpc>
            </a:pPr>
            <a:r>
              <a:rPr lang="en-US" sz="1800" kern="100" dirty="0">
                <a:effectLst/>
                <a:latin typeface="Times New Roman" panose="02020603050405020304" pitchFamily="18" charset="0"/>
                <a:ea typeface="Aptos" panose="020B0004020202020204" pitchFamily="34" charset="0"/>
                <a:cs typeface="Arial" panose="020B0604020202020204" pitchFamily="34" charset="0"/>
              </a:rPr>
              <a:t>7) From a growth accounting perspective, the slowdown in labour productivity growth between 2000-2014 and 2014-2022  was largely accounted for by the fall-off in capital intensity growth (two thirds), with one quarter  from worse MFP growth and the remaining one eighth from a fall in labour composition growth.</a:t>
            </a:r>
            <a:endParaRPr lang="en-CA" sz="1800" kern="100" dirty="0">
              <a:effectLst/>
              <a:latin typeface="Aptos" panose="020B0004020202020204" pitchFamily="34" charset="0"/>
              <a:ea typeface="Aptos" panose="020B0004020202020204" pitchFamily="34" charset="0"/>
              <a:cs typeface="Arial" panose="020B0604020202020204" pitchFamily="34" charset="0"/>
            </a:endParaRPr>
          </a:p>
          <a:p>
            <a:pPr marL="457200">
              <a:lnSpc>
                <a:spcPct val="107000"/>
              </a:lnSpc>
            </a:pPr>
            <a:r>
              <a:rPr lang="en-US" sz="1800" kern="100" dirty="0">
                <a:effectLst/>
                <a:latin typeface="Times New Roman" panose="02020603050405020304" pitchFamily="18" charset="0"/>
                <a:ea typeface="Aptos" panose="020B0004020202020204" pitchFamily="34" charset="0"/>
                <a:cs typeface="Arial" panose="020B0604020202020204" pitchFamily="34" charset="0"/>
              </a:rPr>
              <a:t> </a:t>
            </a:r>
            <a:endParaRPr lang="en-CA" sz="1800" kern="100" dirty="0">
              <a:effectLst/>
              <a:latin typeface="Aptos" panose="020B0004020202020204" pitchFamily="34" charset="0"/>
              <a:ea typeface="Aptos" panose="020B0004020202020204" pitchFamily="34" charset="0"/>
              <a:cs typeface="Arial" panose="020B0604020202020204" pitchFamily="34" charset="0"/>
            </a:endParaRPr>
          </a:p>
          <a:p>
            <a:pPr marL="266700" lvl="0" indent="-266700">
              <a:lnSpc>
                <a:spcPct val="107000"/>
              </a:lnSpc>
              <a:spcAft>
                <a:spcPts val="800"/>
              </a:spcAft>
            </a:pPr>
            <a:r>
              <a:rPr lang="en-US" sz="1800" kern="100" dirty="0">
                <a:effectLst/>
                <a:latin typeface="Times New Roman" panose="02020603050405020304" pitchFamily="18" charset="0"/>
                <a:ea typeface="Aptos" panose="020B0004020202020204" pitchFamily="34" charset="0"/>
                <a:cs typeface="Arial" panose="020B0604020202020204" pitchFamily="34" charset="0"/>
              </a:rPr>
              <a:t>8) The fall-off in capital intensity growth in manufacturing after 2014 reflects the resumption of growth in employment or hours worked in manufacturing   There had been a drastic fall in hours worked in manufacturing in 2000-2014, which had boosted capital intensity growth. Capital input growth in 2014-2022, while weak, was actually better than before, </a:t>
            </a:r>
            <a:endParaRPr lang="en-CA" sz="1800" kern="100" dirty="0">
              <a:effectLst/>
              <a:latin typeface="Aptos" panose="020B0004020202020204" pitchFamily="34" charset="0"/>
              <a:ea typeface="Aptos" panose="020B0004020202020204" pitchFamily="34" charset="0"/>
              <a:cs typeface="Arial" panose="020B0604020202020204" pitchFamily="34" charset="0"/>
            </a:endParaRPr>
          </a:p>
          <a:p>
            <a:pPr marL="266700" lvl="0" indent="-266700">
              <a:lnSpc>
                <a:spcPct val="107000"/>
              </a:lnSpc>
            </a:pPr>
            <a:r>
              <a:rPr lang="en-US" sz="1800" kern="100" dirty="0">
                <a:effectLst/>
                <a:latin typeface="Times New Roman" panose="02020603050405020304" pitchFamily="18" charset="0"/>
                <a:ea typeface="Aptos" panose="020B0004020202020204" pitchFamily="34" charset="0"/>
                <a:cs typeface="Arial" panose="020B0604020202020204" pitchFamily="34" charset="0"/>
              </a:rPr>
              <a:t>9) The weakness of MFP growth likely in part reflects the fall-off in the R&amp;D effort of the Canadian manufacturing sector. The R&amp;D/revenue ratio in Canadian-controlled manufacturing firms decreased by almost one third between 2014 and 2022 and the number of manufacturing firms undertaking in-house R&amp;D was down 28 per cent. </a:t>
            </a:r>
            <a:endParaRPr lang="en-CA" sz="1800" kern="100" dirty="0">
              <a:effectLst/>
              <a:latin typeface="Aptos" panose="020B0004020202020204" pitchFamily="34" charset="0"/>
              <a:ea typeface="Aptos" panose="020B0004020202020204" pitchFamily="34" charset="0"/>
              <a:cs typeface="Arial" panose="020B0604020202020204" pitchFamily="34" charset="0"/>
            </a:endParaRPr>
          </a:p>
          <a:p>
            <a:pPr marL="457200">
              <a:lnSpc>
                <a:spcPct val="107000"/>
              </a:lnSpc>
            </a:pPr>
            <a:r>
              <a:rPr lang="en-US" sz="1800" kern="100" dirty="0">
                <a:effectLst/>
                <a:latin typeface="Times New Roman" panose="02020603050405020304" pitchFamily="18" charset="0"/>
                <a:ea typeface="Aptos" panose="020B0004020202020204" pitchFamily="34" charset="0"/>
                <a:cs typeface="Arial" panose="020B0604020202020204" pitchFamily="34" charset="0"/>
              </a:rPr>
              <a:t> </a:t>
            </a:r>
            <a:endParaRPr lang="en-CA" sz="1800" kern="100" dirty="0">
              <a:effectLst/>
              <a:latin typeface="Aptos" panose="020B0004020202020204" pitchFamily="34" charset="0"/>
              <a:ea typeface="Aptos" panose="020B0004020202020204" pitchFamily="34" charset="0"/>
              <a:cs typeface="Arial" panose="020B0604020202020204" pitchFamily="34" charset="0"/>
            </a:endParaRPr>
          </a:p>
          <a:p>
            <a:pPr marL="358775" lvl="0" indent="-358775">
              <a:lnSpc>
                <a:spcPct val="107000"/>
              </a:lnSpc>
              <a:spcAft>
                <a:spcPts val="800"/>
              </a:spcAft>
            </a:pPr>
            <a:r>
              <a:rPr lang="en-US" sz="1800" kern="100" dirty="0">
                <a:effectLst/>
                <a:latin typeface="Times New Roman" panose="02020603050405020304" pitchFamily="18" charset="0"/>
                <a:ea typeface="Aptos" panose="020B0004020202020204" pitchFamily="34" charset="0"/>
                <a:cs typeface="Arial" panose="020B0604020202020204" pitchFamily="34" charset="0"/>
              </a:rPr>
              <a:t>10) Despite the productivity stagnation the cost competitiveness of the Canadian manufacturing sector relative to that of the United States has not deteriorated since 2014. This reflects in part the even worse productivity performance in US manufacturing, but more importantly the large fall in the value of the Canadian dollar between 2014 and 2023.  </a:t>
            </a:r>
            <a:endParaRPr lang="en-CA" sz="1800" kern="100" dirty="0">
              <a:effectLst/>
              <a:latin typeface="Aptos" panose="020B0004020202020204" pitchFamily="34" charset="0"/>
              <a:ea typeface="Aptos" panose="020B0004020202020204" pitchFamily="34" charset="0"/>
              <a:cs typeface="Arial" panose="020B0604020202020204" pitchFamily="34" charset="0"/>
            </a:endParaRPr>
          </a:p>
          <a:p>
            <a:pPr>
              <a:lnSpc>
                <a:spcPct val="107000"/>
              </a:lnSpc>
              <a:spcAft>
                <a:spcPts val="800"/>
              </a:spcAft>
            </a:pPr>
            <a:endParaRPr lang="en-CA" sz="1800" kern="100" dirty="0">
              <a:effectLst/>
              <a:latin typeface="Aptos" panose="020B0004020202020204" pitchFamily="34" charset="0"/>
              <a:ea typeface="Aptos" panose="020B0004020202020204" pitchFamily="34" charset="0"/>
              <a:cs typeface="Arial" panose="020B0604020202020204" pitchFamily="34" charset="0"/>
            </a:endParaRPr>
          </a:p>
          <a:p>
            <a:pPr marL="12700">
              <a:lnSpc>
                <a:spcPct val="100000"/>
              </a:lnSpc>
              <a:spcBef>
                <a:spcPts val="90"/>
              </a:spcBef>
            </a:pPr>
            <a:endParaRPr sz="1200" dirty="0">
              <a:latin typeface="Times New Roman"/>
              <a:cs typeface="Times New Roman"/>
            </a:endParaRPr>
          </a:p>
        </p:txBody>
      </p:sp>
    </p:spTree>
    <p:extLst>
      <p:ext uri="{BB962C8B-B14F-4D97-AF65-F5344CB8AC3E}">
        <p14:creationId xmlns:p14="http://schemas.microsoft.com/office/powerpoint/2010/main" val="2265158079"/>
      </p:ext>
    </p:extLst>
  </p:cSld>
  <p:clrMapOvr>
    <a:masterClrMapping/>
  </p:clrMapOvr>
</p:sld>
</file>

<file path=ppt/slides/slide4.xml><?xml version="1.0" encoding="utf-8"?>
<p:sld xmlns:a="http://schemas.openxmlformats.org/drawingml/2006/main" xmlns:r="http://schemas.openxmlformats.org/officeDocument/2006/relationships" xmlns:p="http://schemas.openxmlformats.org/presentationml/2006/main" showMasterSp="0">
  <p:cSld>
    <p:spTree>
      <p:nvGrpSpPr>
        <p:cNvPr id="1" name=""/>
        <p:cNvGrpSpPr/>
        <p:nvPr/>
      </p:nvGrpSpPr>
      <p:grpSpPr>
        <a:xfrm>
          <a:off x="0" y="0"/>
          <a:ext cx="0" cy="0"/>
          <a:chOff x="0" y="0"/>
          <a:chExt cx="0" cy="0"/>
        </a:xfrm>
      </p:grpSpPr>
      <p:sp>
        <p:nvSpPr>
          <p:cNvPr id="5" name="object 5"/>
          <p:cNvSpPr txBox="1">
            <a:spLocks noGrp="1"/>
          </p:cNvSpPr>
          <p:nvPr>
            <p:ph type="sldNum" sz="quarter" idx="7"/>
          </p:nvPr>
        </p:nvSpPr>
        <p:spPr>
          <a:prstGeom prst="rect">
            <a:avLst/>
          </a:prstGeom>
        </p:spPr>
        <p:txBody>
          <a:bodyPr vert="horz" wrap="square" lIns="0" tIns="4445" rIns="0" bIns="0" rtlCol="0">
            <a:spAutoFit/>
          </a:bodyPr>
          <a:lstStyle/>
          <a:p>
            <a:pPr marL="12700">
              <a:lnSpc>
                <a:spcPct val="100000"/>
              </a:lnSpc>
              <a:spcBef>
                <a:spcPts val="35"/>
              </a:spcBef>
            </a:pPr>
            <a:r>
              <a:rPr spc="-25" dirty="0"/>
              <a:t>14</a:t>
            </a:r>
          </a:p>
        </p:txBody>
      </p:sp>
      <p:sp>
        <p:nvSpPr>
          <p:cNvPr id="2" name="object 2"/>
          <p:cNvSpPr txBox="1"/>
          <p:nvPr/>
        </p:nvSpPr>
        <p:spPr>
          <a:xfrm>
            <a:off x="362508" y="889761"/>
            <a:ext cx="6359525" cy="382270"/>
          </a:xfrm>
          <a:prstGeom prst="rect">
            <a:avLst/>
          </a:prstGeom>
        </p:spPr>
        <p:txBody>
          <a:bodyPr vert="horz" wrap="square" lIns="0" tIns="25400" rIns="0" bIns="0" rtlCol="0">
            <a:spAutoFit/>
          </a:bodyPr>
          <a:lstStyle/>
          <a:p>
            <a:pPr marL="12700" marR="5080">
              <a:lnSpc>
                <a:spcPts val="1370"/>
              </a:lnSpc>
              <a:spcBef>
                <a:spcPts val="200"/>
              </a:spcBef>
            </a:pPr>
            <a:r>
              <a:rPr lang="en-US" sz="1400" b="1" dirty="0">
                <a:latin typeface="Times New Roman"/>
                <a:cs typeface="Times New Roman"/>
              </a:rPr>
              <a:t>Chart 1: Manufacturing Sector Hours Worked for all Jobs, Real Value Added and Output per Hour, Canada, 2000-2023 (Index = 100, 2000)</a:t>
            </a:r>
            <a:endParaRPr sz="1400" dirty="0">
              <a:latin typeface="Times New Roman"/>
              <a:cs typeface="Times New Roman"/>
            </a:endParaRPr>
          </a:p>
        </p:txBody>
      </p:sp>
      <p:sp>
        <p:nvSpPr>
          <p:cNvPr id="3" name="object 3"/>
          <p:cNvSpPr txBox="1"/>
          <p:nvPr/>
        </p:nvSpPr>
        <p:spPr>
          <a:xfrm>
            <a:off x="577850" y="6337300"/>
            <a:ext cx="2727720" cy="167354"/>
          </a:xfrm>
          <a:prstGeom prst="rect">
            <a:avLst/>
          </a:prstGeom>
        </p:spPr>
        <p:txBody>
          <a:bodyPr vert="horz" wrap="square" lIns="0" tIns="13335" rIns="0" bIns="0" rtlCol="0">
            <a:spAutoFit/>
          </a:bodyPr>
          <a:lstStyle/>
          <a:p>
            <a:pPr marL="12700">
              <a:lnSpc>
                <a:spcPct val="100000"/>
              </a:lnSpc>
              <a:spcBef>
                <a:spcPts val="105"/>
              </a:spcBef>
            </a:pPr>
            <a:r>
              <a:rPr lang="en-CA" sz="1000" dirty="0">
                <a:latin typeface="Times New Roman"/>
                <a:cs typeface="Times New Roman"/>
              </a:rPr>
              <a:t>Source: Statistics Canada Table 36-10-0480-01</a:t>
            </a:r>
          </a:p>
        </p:txBody>
      </p:sp>
      <p:graphicFrame>
        <p:nvGraphicFramePr>
          <p:cNvPr id="6" name="Chart 5">
            <a:extLst>
              <a:ext uri="{FF2B5EF4-FFF2-40B4-BE49-F238E27FC236}">
                <a16:creationId xmlns:a16="http://schemas.microsoft.com/office/drawing/2014/main" id="{94180A51-7ED9-C33C-5F93-F875CFB8B0AA}"/>
              </a:ext>
            </a:extLst>
          </p:cNvPr>
          <p:cNvGraphicFramePr/>
          <p:nvPr>
            <p:extLst>
              <p:ext uri="{D42A27DB-BD31-4B8C-83A1-F6EECF244321}">
                <p14:modId xmlns:p14="http://schemas.microsoft.com/office/powerpoint/2010/main" val="3646202428"/>
              </p:ext>
            </p:extLst>
          </p:nvPr>
        </p:nvGraphicFramePr>
        <p:xfrm>
          <a:off x="669530" y="1691006"/>
          <a:ext cx="5745480" cy="4265294"/>
        </p:xfrm>
        <a:graphic>
          <a:graphicData uri="http://schemas.openxmlformats.org/drawingml/2006/chart">
            <c:chart xmlns:c="http://schemas.openxmlformats.org/drawingml/2006/chart" xmlns:r="http://schemas.openxmlformats.org/officeDocument/2006/relationships" r:id="rId2"/>
          </a:graphicData>
        </a:graphic>
      </p:graphicFrame>
      <p:cxnSp>
        <p:nvCxnSpPr>
          <p:cNvPr id="7" name="Straight Connector 6">
            <a:extLst>
              <a:ext uri="{FF2B5EF4-FFF2-40B4-BE49-F238E27FC236}">
                <a16:creationId xmlns:a16="http://schemas.microsoft.com/office/drawing/2014/main" id="{7F1BD3A3-8F58-7EFA-3387-0D1B9E52FE7C}"/>
              </a:ext>
            </a:extLst>
          </p:cNvPr>
          <p:cNvCxnSpPr>
            <a:cxnSpLocks/>
          </p:cNvCxnSpPr>
          <p:nvPr/>
        </p:nvCxnSpPr>
        <p:spPr>
          <a:xfrm flipV="1">
            <a:off x="4243070" y="1841500"/>
            <a:ext cx="0" cy="3429000"/>
          </a:xfrm>
          <a:prstGeom prst="line">
            <a:avLst/>
          </a:prstGeom>
        </p:spPr>
        <p:style>
          <a:lnRef idx="1">
            <a:schemeClr val="accent1"/>
          </a:lnRef>
          <a:fillRef idx="0">
            <a:schemeClr val="accent1"/>
          </a:fillRef>
          <a:effectRef idx="0">
            <a:schemeClr val="accent1"/>
          </a:effectRef>
          <a:fontRef idx="minor">
            <a:schemeClr val="tx1"/>
          </a:fontRef>
        </p:style>
      </p:cxnSp>
    </p:spTree>
  </p:cSld>
  <p:clrMapOvr>
    <a:masterClrMapping/>
  </p:clrMapOvr>
</p:sld>
</file>

<file path=ppt/slides/slide5.xml><?xml version="1.0" encoding="utf-8"?>
<p:sld xmlns:a="http://schemas.openxmlformats.org/drawingml/2006/main" xmlns:r="http://schemas.openxmlformats.org/officeDocument/2006/relationships" xmlns:p="http://schemas.openxmlformats.org/presentationml/2006/main" showMasterSp="0">
  <p:cSld>
    <p:spTree>
      <p:nvGrpSpPr>
        <p:cNvPr id="1" name=""/>
        <p:cNvGrpSpPr/>
        <p:nvPr/>
      </p:nvGrpSpPr>
      <p:grpSpPr>
        <a:xfrm>
          <a:off x="0" y="0"/>
          <a:ext cx="0" cy="0"/>
          <a:chOff x="0" y="0"/>
          <a:chExt cx="0" cy="0"/>
        </a:xfrm>
      </p:grpSpPr>
      <p:sp>
        <p:nvSpPr>
          <p:cNvPr id="2" name="object 2"/>
          <p:cNvSpPr txBox="1"/>
          <p:nvPr/>
        </p:nvSpPr>
        <p:spPr>
          <a:xfrm>
            <a:off x="270762" y="889761"/>
            <a:ext cx="6707887" cy="382270"/>
          </a:xfrm>
          <a:prstGeom prst="rect">
            <a:avLst/>
          </a:prstGeom>
        </p:spPr>
        <p:txBody>
          <a:bodyPr vert="horz" wrap="square" lIns="0" tIns="25400" rIns="0" bIns="0" rtlCol="0">
            <a:spAutoFit/>
          </a:bodyPr>
          <a:lstStyle/>
          <a:p>
            <a:pPr marL="643890" marR="5080" indent="-631825">
              <a:lnSpc>
                <a:spcPts val="1370"/>
              </a:lnSpc>
              <a:spcBef>
                <a:spcPts val="200"/>
              </a:spcBef>
            </a:pPr>
            <a:r>
              <a:rPr lang="en-US" sz="1400" b="1" dirty="0">
                <a:latin typeface="Times New Roman"/>
                <a:cs typeface="Times New Roman"/>
              </a:rPr>
              <a:t>Chart 2: Manufacturing and Business Sector Labour Productivity Growth Rates, Canada, 2000-2023 (Compound average annual growth rate) </a:t>
            </a:r>
            <a:endParaRPr sz="1400" dirty="0">
              <a:latin typeface="Times New Roman"/>
              <a:cs typeface="Times New Roman"/>
            </a:endParaRPr>
          </a:p>
        </p:txBody>
      </p:sp>
      <p:sp>
        <p:nvSpPr>
          <p:cNvPr id="3" name="object 3"/>
          <p:cNvSpPr txBox="1"/>
          <p:nvPr/>
        </p:nvSpPr>
        <p:spPr>
          <a:xfrm>
            <a:off x="727835" y="5694967"/>
            <a:ext cx="2895600" cy="167354"/>
          </a:xfrm>
          <a:prstGeom prst="rect">
            <a:avLst/>
          </a:prstGeom>
        </p:spPr>
        <p:txBody>
          <a:bodyPr vert="horz" wrap="square" lIns="0" tIns="13335" rIns="0" bIns="0" rtlCol="0">
            <a:spAutoFit/>
          </a:bodyPr>
          <a:lstStyle/>
          <a:p>
            <a:pPr marL="12700">
              <a:lnSpc>
                <a:spcPct val="100000"/>
              </a:lnSpc>
              <a:spcBef>
                <a:spcPts val="105"/>
              </a:spcBef>
            </a:pPr>
            <a:r>
              <a:rPr lang="en-CA" sz="1000" dirty="0">
                <a:latin typeface="Times New Roman"/>
                <a:cs typeface="Times New Roman"/>
              </a:rPr>
              <a:t>Source: Statistics Canada Table 36-10-0208-01</a:t>
            </a:r>
          </a:p>
        </p:txBody>
      </p:sp>
      <p:sp>
        <p:nvSpPr>
          <p:cNvPr id="10" name="object 10"/>
          <p:cNvSpPr txBox="1">
            <a:spLocks noGrp="1"/>
          </p:cNvSpPr>
          <p:nvPr>
            <p:ph type="sldNum" sz="quarter" idx="7"/>
          </p:nvPr>
        </p:nvSpPr>
        <p:spPr>
          <a:prstGeom prst="rect">
            <a:avLst/>
          </a:prstGeom>
        </p:spPr>
        <p:txBody>
          <a:bodyPr vert="horz" wrap="square" lIns="0" tIns="4445" rIns="0" bIns="0" rtlCol="0">
            <a:spAutoFit/>
          </a:bodyPr>
          <a:lstStyle/>
          <a:p>
            <a:pPr marL="12700">
              <a:lnSpc>
                <a:spcPct val="100000"/>
              </a:lnSpc>
              <a:spcBef>
                <a:spcPts val="35"/>
              </a:spcBef>
            </a:pPr>
            <a:r>
              <a:rPr spc="-25" dirty="0"/>
              <a:t>15</a:t>
            </a:r>
          </a:p>
        </p:txBody>
      </p:sp>
      <p:graphicFrame>
        <p:nvGraphicFramePr>
          <p:cNvPr id="11" name="Chart 10">
            <a:extLst>
              <a:ext uri="{FF2B5EF4-FFF2-40B4-BE49-F238E27FC236}">
                <a16:creationId xmlns:a16="http://schemas.microsoft.com/office/drawing/2014/main" id="{B6187110-D537-7278-256D-8F0FEF891F9B}"/>
              </a:ext>
            </a:extLst>
          </p:cNvPr>
          <p:cNvGraphicFramePr/>
          <p:nvPr>
            <p:extLst>
              <p:ext uri="{D42A27DB-BD31-4B8C-83A1-F6EECF244321}">
                <p14:modId xmlns:p14="http://schemas.microsoft.com/office/powerpoint/2010/main" val="2126292572"/>
              </p:ext>
            </p:extLst>
          </p:nvPr>
        </p:nvGraphicFramePr>
        <p:xfrm>
          <a:off x="1111250" y="1460500"/>
          <a:ext cx="5715000" cy="4038600"/>
        </p:xfrm>
        <a:graphic>
          <a:graphicData uri="http://schemas.openxmlformats.org/drawingml/2006/chart">
            <c:chart xmlns:c="http://schemas.openxmlformats.org/drawingml/2006/chart" xmlns:r="http://schemas.openxmlformats.org/officeDocument/2006/relationships" r:id="rId2"/>
          </a:graphicData>
        </a:graphic>
      </p:graphicFrame>
    </p:spTree>
  </p:cSld>
  <p:clrMapOvr>
    <a:masterClrMapping/>
  </p:clrMapOvr>
</p:sld>
</file>

<file path=ppt/slides/slide6.xml><?xml version="1.0" encoding="utf-8"?>
<p:sld xmlns:a="http://schemas.openxmlformats.org/drawingml/2006/main" xmlns:r="http://schemas.openxmlformats.org/officeDocument/2006/relationships" xmlns:p="http://schemas.openxmlformats.org/presentationml/2006/main" showMasterSp="0">
  <p:cSld>
    <p:spTree>
      <p:nvGrpSpPr>
        <p:cNvPr id="1" name=""/>
        <p:cNvGrpSpPr/>
        <p:nvPr/>
      </p:nvGrpSpPr>
      <p:grpSpPr>
        <a:xfrm>
          <a:off x="0" y="0"/>
          <a:ext cx="0" cy="0"/>
          <a:chOff x="0" y="0"/>
          <a:chExt cx="0" cy="0"/>
        </a:xfrm>
      </p:grpSpPr>
      <p:sp>
        <p:nvSpPr>
          <p:cNvPr id="2" name="object 2"/>
          <p:cNvSpPr txBox="1"/>
          <p:nvPr/>
        </p:nvSpPr>
        <p:spPr>
          <a:xfrm>
            <a:off x="988249" y="544245"/>
            <a:ext cx="5551170" cy="385445"/>
          </a:xfrm>
          <a:prstGeom prst="rect">
            <a:avLst/>
          </a:prstGeom>
        </p:spPr>
        <p:txBody>
          <a:bodyPr vert="horz" wrap="square" lIns="0" tIns="23495" rIns="0" bIns="0" rtlCol="0">
            <a:spAutoFit/>
          </a:bodyPr>
          <a:lstStyle/>
          <a:p>
            <a:pPr marL="1820545" marR="5080" indent="-1808480">
              <a:lnSpc>
                <a:spcPts val="1390"/>
              </a:lnSpc>
              <a:spcBef>
                <a:spcPts val="185"/>
              </a:spcBef>
            </a:pPr>
            <a:r>
              <a:rPr lang="en-US" sz="1400" b="1" dirty="0">
                <a:latin typeface="Times New Roman"/>
                <a:cs typeface="Times New Roman"/>
              </a:rPr>
              <a:t>Chart 3: Manufacturing Output per Hour, Canada and United States, 2000-2023 (Index =100, 2000) </a:t>
            </a:r>
            <a:endParaRPr sz="1400" dirty="0">
              <a:latin typeface="Times New Roman"/>
              <a:cs typeface="Times New Roman"/>
            </a:endParaRPr>
          </a:p>
        </p:txBody>
      </p:sp>
      <p:sp>
        <p:nvSpPr>
          <p:cNvPr id="31" name="object 31"/>
          <p:cNvSpPr txBox="1">
            <a:spLocks noGrp="1"/>
          </p:cNvSpPr>
          <p:nvPr>
            <p:ph type="sldNum" sz="quarter" idx="7"/>
          </p:nvPr>
        </p:nvSpPr>
        <p:spPr>
          <a:prstGeom prst="rect">
            <a:avLst/>
          </a:prstGeom>
        </p:spPr>
        <p:txBody>
          <a:bodyPr vert="horz" wrap="square" lIns="0" tIns="4445" rIns="0" bIns="0" rtlCol="0">
            <a:spAutoFit/>
          </a:bodyPr>
          <a:lstStyle/>
          <a:p>
            <a:pPr marL="12700">
              <a:lnSpc>
                <a:spcPct val="100000"/>
              </a:lnSpc>
              <a:spcBef>
                <a:spcPts val="35"/>
              </a:spcBef>
            </a:pPr>
            <a:r>
              <a:rPr spc="-25" dirty="0"/>
              <a:t>16</a:t>
            </a:r>
          </a:p>
        </p:txBody>
      </p:sp>
      <p:graphicFrame>
        <p:nvGraphicFramePr>
          <p:cNvPr id="33" name="Chart 32">
            <a:extLst>
              <a:ext uri="{FF2B5EF4-FFF2-40B4-BE49-F238E27FC236}">
                <a16:creationId xmlns:a16="http://schemas.microsoft.com/office/drawing/2014/main" id="{643CD48C-06A8-0E13-E104-C18662DDB8F7}"/>
              </a:ext>
            </a:extLst>
          </p:cNvPr>
          <p:cNvGraphicFramePr/>
          <p:nvPr>
            <p:extLst>
              <p:ext uri="{D42A27DB-BD31-4B8C-83A1-F6EECF244321}">
                <p14:modId xmlns:p14="http://schemas.microsoft.com/office/powerpoint/2010/main" val="573766901"/>
              </p:ext>
            </p:extLst>
          </p:nvPr>
        </p:nvGraphicFramePr>
        <p:xfrm>
          <a:off x="815340" y="1264920"/>
          <a:ext cx="5943600" cy="4691380"/>
        </p:xfrm>
        <a:graphic>
          <a:graphicData uri="http://schemas.openxmlformats.org/drawingml/2006/chart">
            <c:chart xmlns:c="http://schemas.openxmlformats.org/drawingml/2006/chart" xmlns:r="http://schemas.openxmlformats.org/officeDocument/2006/relationships" r:id="rId2"/>
          </a:graphicData>
        </a:graphic>
      </p:graphicFrame>
      <p:sp>
        <p:nvSpPr>
          <p:cNvPr id="34" name="TextBox 33">
            <a:extLst>
              <a:ext uri="{FF2B5EF4-FFF2-40B4-BE49-F238E27FC236}">
                <a16:creationId xmlns:a16="http://schemas.microsoft.com/office/drawing/2014/main" id="{4DCEE17E-E6A7-C288-A839-D32CEB434E4C}"/>
              </a:ext>
            </a:extLst>
          </p:cNvPr>
          <p:cNvSpPr txBox="1"/>
          <p:nvPr/>
        </p:nvSpPr>
        <p:spPr>
          <a:xfrm>
            <a:off x="788670" y="6032500"/>
            <a:ext cx="6219001" cy="677108"/>
          </a:xfrm>
          <a:prstGeom prst="rect">
            <a:avLst/>
          </a:prstGeom>
          <a:noFill/>
        </p:spPr>
        <p:txBody>
          <a:bodyPr wrap="square" rtlCol="0">
            <a:spAutoFit/>
          </a:bodyPr>
          <a:lstStyle/>
          <a:p>
            <a:pPr marL="12700">
              <a:spcBef>
                <a:spcPts val="105"/>
              </a:spcBef>
            </a:pPr>
            <a:r>
              <a:rPr lang="en-CA" sz="1000" dirty="0">
                <a:latin typeface="Times New Roman"/>
                <a:cs typeface="Times New Roman"/>
              </a:rPr>
              <a:t>Source: Statistics Canada Table 36-10-0480-01; BLS “Annual labor productivity and related measures for major sectors”</a:t>
            </a:r>
          </a:p>
          <a:p>
            <a:endParaRPr lang="en-CA" dirty="0"/>
          </a:p>
        </p:txBody>
      </p:sp>
      <p:cxnSp>
        <p:nvCxnSpPr>
          <p:cNvPr id="35" name="Straight Connector 34">
            <a:extLst>
              <a:ext uri="{FF2B5EF4-FFF2-40B4-BE49-F238E27FC236}">
                <a16:creationId xmlns:a16="http://schemas.microsoft.com/office/drawing/2014/main" id="{9B765A2D-1E2F-5756-4402-7B6C2018F51A}"/>
              </a:ext>
            </a:extLst>
          </p:cNvPr>
          <p:cNvCxnSpPr>
            <a:cxnSpLocks/>
          </p:cNvCxnSpPr>
          <p:nvPr/>
        </p:nvCxnSpPr>
        <p:spPr>
          <a:xfrm flipH="1" flipV="1">
            <a:off x="4387850" y="1320800"/>
            <a:ext cx="38100" cy="3282950"/>
          </a:xfrm>
          <a:prstGeom prst="line">
            <a:avLst/>
          </a:prstGeom>
          <a:ln>
            <a:prstDash val="lgDash"/>
          </a:ln>
        </p:spPr>
        <p:style>
          <a:lnRef idx="1">
            <a:schemeClr val="accent1"/>
          </a:lnRef>
          <a:fillRef idx="0">
            <a:schemeClr val="accent1"/>
          </a:fillRef>
          <a:effectRef idx="0">
            <a:schemeClr val="accent1"/>
          </a:effectRef>
          <a:fontRef idx="minor">
            <a:schemeClr val="tx1"/>
          </a:fontRef>
        </p:style>
      </p:cxnSp>
    </p:spTree>
  </p:cSld>
  <p:clrMapOvr>
    <a:masterClrMapping/>
  </p:clrMapOvr>
</p:sld>
</file>

<file path=ppt/slides/slide7.xml><?xml version="1.0" encoding="utf-8"?>
<p:sld xmlns:a="http://schemas.openxmlformats.org/drawingml/2006/main" xmlns:r="http://schemas.openxmlformats.org/officeDocument/2006/relationships" xmlns:p="http://schemas.openxmlformats.org/presentationml/2006/main" showMasterSp="0">
  <p:cSld>
    <p:spTree>
      <p:nvGrpSpPr>
        <p:cNvPr id="1" name=""/>
        <p:cNvGrpSpPr/>
        <p:nvPr/>
      </p:nvGrpSpPr>
      <p:grpSpPr>
        <a:xfrm>
          <a:off x="0" y="0"/>
          <a:ext cx="0" cy="0"/>
          <a:chOff x="0" y="0"/>
          <a:chExt cx="0" cy="0"/>
        </a:xfrm>
      </p:grpSpPr>
      <p:sp>
        <p:nvSpPr>
          <p:cNvPr id="2" name="object 2"/>
          <p:cNvSpPr txBox="1"/>
          <p:nvPr/>
        </p:nvSpPr>
        <p:spPr>
          <a:xfrm>
            <a:off x="902004" y="1151890"/>
            <a:ext cx="5100320" cy="436914"/>
          </a:xfrm>
          <a:prstGeom prst="rect">
            <a:avLst/>
          </a:prstGeom>
        </p:spPr>
        <p:txBody>
          <a:bodyPr vert="horz" wrap="square" lIns="0" tIns="6350" rIns="0" bIns="0" rtlCol="0">
            <a:spAutoFit/>
          </a:bodyPr>
          <a:lstStyle/>
          <a:p>
            <a:pPr marL="12700" marR="5080">
              <a:lnSpc>
                <a:spcPct val="103499"/>
              </a:lnSpc>
              <a:spcBef>
                <a:spcPts val="50"/>
              </a:spcBef>
            </a:pPr>
            <a:r>
              <a:rPr lang="en-US" sz="1400" b="1" dirty="0">
                <a:latin typeface="Times New Roman"/>
                <a:cs typeface="Times New Roman"/>
              </a:rPr>
              <a:t>Chart 4: Manufacturing Multifactor Productivity, Canada and United States, 2000-2023 (Index =100, 2000)</a:t>
            </a:r>
            <a:endParaRPr sz="1400" dirty="0">
              <a:latin typeface="Times New Roman"/>
              <a:cs typeface="Times New Roman"/>
            </a:endParaRPr>
          </a:p>
        </p:txBody>
      </p:sp>
      <p:sp>
        <p:nvSpPr>
          <p:cNvPr id="3" name="object 3"/>
          <p:cNvSpPr txBox="1"/>
          <p:nvPr/>
        </p:nvSpPr>
        <p:spPr>
          <a:xfrm>
            <a:off x="902004" y="5960109"/>
            <a:ext cx="3827779" cy="179070"/>
          </a:xfrm>
          <a:prstGeom prst="rect">
            <a:avLst/>
          </a:prstGeom>
        </p:spPr>
        <p:txBody>
          <a:bodyPr vert="horz" wrap="square" lIns="0" tIns="13335" rIns="0" bIns="0" rtlCol="0">
            <a:spAutoFit/>
          </a:bodyPr>
          <a:lstStyle/>
          <a:p>
            <a:pPr marL="12700">
              <a:lnSpc>
                <a:spcPct val="100000"/>
              </a:lnSpc>
              <a:spcBef>
                <a:spcPts val="105"/>
              </a:spcBef>
            </a:pPr>
            <a:r>
              <a:rPr sz="1000" dirty="0">
                <a:latin typeface="Times New Roman"/>
                <a:cs typeface="Times New Roman"/>
              </a:rPr>
              <a:t>Source:</a:t>
            </a:r>
            <a:r>
              <a:rPr sz="1000" spc="245" dirty="0">
                <a:latin typeface="Times New Roman"/>
                <a:cs typeface="Times New Roman"/>
              </a:rPr>
              <a:t> </a:t>
            </a:r>
            <a:r>
              <a:rPr sz="1000" dirty="0">
                <a:latin typeface="Times New Roman"/>
                <a:cs typeface="Times New Roman"/>
              </a:rPr>
              <a:t>Statistics</a:t>
            </a:r>
            <a:r>
              <a:rPr sz="1000" spc="-5" dirty="0">
                <a:latin typeface="Times New Roman"/>
                <a:cs typeface="Times New Roman"/>
              </a:rPr>
              <a:t> </a:t>
            </a:r>
            <a:r>
              <a:rPr sz="1000" dirty="0">
                <a:latin typeface="Times New Roman"/>
                <a:cs typeface="Times New Roman"/>
              </a:rPr>
              <a:t>Canada.</a:t>
            </a:r>
            <a:r>
              <a:rPr sz="1000" spc="-5" dirty="0">
                <a:latin typeface="Times New Roman"/>
                <a:cs typeface="Times New Roman"/>
              </a:rPr>
              <a:t> </a:t>
            </a:r>
            <a:r>
              <a:rPr sz="1000" dirty="0">
                <a:latin typeface="Times New Roman"/>
                <a:cs typeface="Times New Roman"/>
              </a:rPr>
              <a:t>Table</a:t>
            </a:r>
            <a:r>
              <a:rPr sz="1000" spc="-10" dirty="0">
                <a:latin typeface="Times New Roman"/>
                <a:cs typeface="Times New Roman"/>
              </a:rPr>
              <a:t> 36-10-0222-</a:t>
            </a:r>
            <a:r>
              <a:rPr sz="1000" dirty="0">
                <a:latin typeface="Times New Roman"/>
                <a:cs typeface="Times New Roman"/>
              </a:rPr>
              <a:t>01</a:t>
            </a:r>
            <a:r>
              <a:rPr sz="1000" spc="-25" dirty="0">
                <a:latin typeface="Times New Roman"/>
                <a:cs typeface="Times New Roman"/>
              </a:rPr>
              <a:t> </a:t>
            </a:r>
            <a:r>
              <a:rPr sz="1000" dirty="0">
                <a:latin typeface="Times New Roman"/>
                <a:cs typeface="Times New Roman"/>
              </a:rPr>
              <a:t>and</a:t>
            </a:r>
            <a:r>
              <a:rPr sz="1000" spc="-20" dirty="0">
                <a:latin typeface="Times New Roman"/>
                <a:cs typeface="Times New Roman"/>
              </a:rPr>
              <a:t> </a:t>
            </a:r>
            <a:r>
              <a:rPr sz="1000" dirty="0">
                <a:latin typeface="Times New Roman"/>
                <a:cs typeface="Times New Roman"/>
              </a:rPr>
              <a:t>Table</a:t>
            </a:r>
            <a:r>
              <a:rPr sz="1000" spc="-10" dirty="0">
                <a:latin typeface="Times New Roman"/>
                <a:cs typeface="Times New Roman"/>
              </a:rPr>
              <a:t> 36-10-0480-</a:t>
            </a:r>
            <a:r>
              <a:rPr sz="1000" spc="-25" dirty="0">
                <a:latin typeface="Times New Roman"/>
                <a:cs typeface="Times New Roman"/>
              </a:rPr>
              <a:t>01</a:t>
            </a:r>
            <a:endParaRPr sz="1000" dirty="0">
              <a:latin typeface="Times New Roman"/>
              <a:cs typeface="Times New Roman"/>
            </a:endParaRPr>
          </a:p>
        </p:txBody>
      </p:sp>
      <p:sp>
        <p:nvSpPr>
          <p:cNvPr id="11" name="object 11"/>
          <p:cNvSpPr txBox="1">
            <a:spLocks noGrp="1"/>
          </p:cNvSpPr>
          <p:nvPr>
            <p:ph type="sldNum" sz="quarter" idx="7"/>
          </p:nvPr>
        </p:nvSpPr>
        <p:spPr>
          <a:prstGeom prst="rect">
            <a:avLst/>
          </a:prstGeom>
        </p:spPr>
        <p:txBody>
          <a:bodyPr vert="horz" wrap="square" lIns="0" tIns="4445" rIns="0" bIns="0" rtlCol="0">
            <a:spAutoFit/>
          </a:bodyPr>
          <a:lstStyle/>
          <a:p>
            <a:pPr marL="12700">
              <a:lnSpc>
                <a:spcPct val="100000"/>
              </a:lnSpc>
              <a:spcBef>
                <a:spcPts val="35"/>
              </a:spcBef>
            </a:pPr>
            <a:r>
              <a:rPr spc="-25" dirty="0"/>
              <a:t>17</a:t>
            </a:r>
          </a:p>
        </p:txBody>
      </p:sp>
      <p:graphicFrame>
        <p:nvGraphicFramePr>
          <p:cNvPr id="12" name="Chart 11">
            <a:extLst>
              <a:ext uri="{FF2B5EF4-FFF2-40B4-BE49-F238E27FC236}">
                <a16:creationId xmlns:a16="http://schemas.microsoft.com/office/drawing/2014/main" id="{D3441022-B2C3-0551-9164-7782AFFC3992}"/>
              </a:ext>
            </a:extLst>
          </p:cNvPr>
          <p:cNvGraphicFramePr/>
          <p:nvPr>
            <p:extLst>
              <p:ext uri="{D42A27DB-BD31-4B8C-83A1-F6EECF244321}">
                <p14:modId xmlns:p14="http://schemas.microsoft.com/office/powerpoint/2010/main" val="359242086"/>
              </p:ext>
            </p:extLst>
          </p:nvPr>
        </p:nvGraphicFramePr>
        <p:xfrm>
          <a:off x="782827" y="1773976"/>
          <a:ext cx="5745480" cy="3877524"/>
        </p:xfrm>
        <a:graphic>
          <a:graphicData uri="http://schemas.openxmlformats.org/drawingml/2006/chart">
            <c:chart xmlns:c="http://schemas.openxmlformats.org/drawingml/2006/chart" xmlns:r="http://schemas.openxmlformats.org/officeDocument/2006/relationships" r:id="rId2"/>
          </a:graphicData>
        </a:graphic>
      </p:graphicFrame>
    </p:spTree>
  </p:cSld>
  <p:clrMapOvr>
    <a:masterClrMapping/>
  </p:clrMapOvr>
</p:sld>
</file>

<file path=ppt/slides/slide8.xml><?xml version="1.0" encoding="utf-8"?>
<p:sld xmlns:a="http://schemas.openxmlformats.org/drawingml/2006/main" xmlns:r="http://schemas.openxmlformats.org/officeDocument/2006/relationships" xmlns:p="http://schemas.openxmlformats.org/presentationml/2006/main" showMasterSp="0">
  <p:cSld>
    <p:spTree>
      <p:nvGrpSpPr>
        <p:cNvPr id="1" name="">
          <a:extLst>
            <a:ext uri="{FF2B5EF4-FFF2-40B4-BE49-F238E27FC236}">
              <a16:creationId xmlns:a16="http://schemas.microsoft.com/office/drawing/2014/main" id="{1B0BBB74-3211-BADD-8D99-F812988A1095}"/>
            </a:ext>
          </a:extLst>
        </p:cNvPr>
        <p:cNvGrpSpPr/>
        <p:nvPr/>
      </p:nvGrpSpPr>
      <p:grpSpPr>
        <a:xfrm>
          <a:off x="0" y="0"/>
          <a:ext cx="0" cy="0"/>
          <a:chOff x="0" y="0"/>
          <a:chExt cx="0" cy="0"/>
        </a:xfrm>
      </p:grpSpPr>
      <p:sp>
        <p:nvSpPr>
          <p:cNvPr id="2" name="object 2">
            <a:extLst>
              <a:ext uri="{FF2B5EF4-FFF2-40B4-BE49-F238E27FC236}">
                <a16:creationId xmlns:a16="http://schemas.microsoft.com/office/drawing/2014/main" id="{550D0FD0-735D-47B6-FF11-B9281F9D8423}"/>
              </a:ext>
            </a:extLst>
          </p:cNvPr>
          <p:cNvSpPr txBox="1"/>
          <p:nvPr/>
        </p:nvSpPr>
        <p:spPr>
          <a:xfrm>
            <a:off x="887730" y="748660"/>
            <a:ext cx="5100320" cy="436914"/>
          </a:xfrm>
          <a:prstGeom prst="rect">
            <a:avLst/>
          </a:prstGeom>
        </p:spPr>
        <p:txBody>
          <a:bodyPr vert="horz" wrap="square" lIns="0" tIns="6350" rIns="0" bIns="0" rtlCol="0">
            <a:spAutoFit/>
          </a:bodyPr>
          <a:lstStyle/>
          <a:p>
            <a:pPr marL="12700" marR="5080">
              <a:lnSpc>
                <a:spcPct val="103499"/>
              </a:lnSpc>
              <a:spcBef>
                <a:spcPts val="50"/>
              </a:spcBef>
            </a:pPr>
            <a:r>
              <a:rPr lang="en-US" sz="1400" b="1" dirty="0">
                <a:latin typeface="Times New Roman"/>
                <a:cs typeface="Times New Roman"/>
              </a:rPr>
              <a:t>Chart 5: US and Canada Manufacturing Sector Productivity Growth Rates, 2000-2023 (Compound Average Annual Growth)</a:t>
            </a:r>
            <a:endParaRPr sz="1400" dirty="0">
              <a:latin typeface="Times New Roman"/>
              <a:cs typeface="Times New Roman"/>
            </a:endParaRPr>
          </a:p>
        </p:txBody>
      </p:sp>
      <p:sp>
        <p:nvSpPr>
          <p:cNvPr id="3" name="object 3">
            <a:extLst>
              <a:ext uri="{FF2B5EF4-FFF2-40B4-BE49-F238E27FC236}">
                <a16:creationId xmlns:a16="http://schemas.microsoft.com/office/drawing/2014/main" id="{E88FE327-4792-DD27-3A9D-36B6E1079C7A}"/>
              </a:ext>
            </a:extLst>
          </p:cNvPr>
          <p:cNvSpPr txBox="1"/>
          <p:nvPr/>
        </p:nvSpPr>
        <p:spPr>
          <a:xfrm>
            <a:off x="583565" y="9258029"/>
            <a:ext cx="5708650" cy="321242"/>
          </a:xfrm>
          <a:prstGeom prst="rect">
            <a:avLst/>
          </a:prstGeom>
        </p:spPr>
        <p:txBody>
          <a:bodyPr vert="horz" wrap="square" lIns="0" tIns="13335" rIns="0" bIns="0" rtlCol="0">
            <a:spAutoFit/>
          </a:bodyPr>
          <a:lstStyle/>
          <a:p>
            <a:pPr marL="12700">
              <a:lnSpc>
                <a:spcPct val="100000"/>
              </a:lnSpc>
              <a:spcBef>
                <a:spcPts val="105"/>
              </a:spcBef>
            </a:pPr>
            <a:r>
              <a:rPr lang="en-US" sz="1000" dirty="0">
                <a:latin typeface="Times New Roman"/>
                <a:cs typeface="Times New Roman"/>
              </a:rPr>
              <a:t>Source: Statistics Canada Table 36-10-0208-01; BLS “Annual labor productivity and related measures for major industries” and “Annual total factor productivity and related measures for major industries” </a:t>
            </a:r>
            <a:endParaRPr sz="1000" dirty="0">
              <a:latin typeface="Times New Roman"/>
              <a:cs typeface="Times New Roman"/>
            </a:endParaRPr>
          </a:p>
        </p:txBody>
      </p:sp>
      <p:sp>
        <p:nvSpPr>
          <p:cNvPr id="11" name="object 11">
            <a:extLst>
              <a:ext uri="{FF2B5EF4-FFF2-40B4-BE49-F238E27FC236}">
                <a16:creationId xmlns:a16="http://schemas.microsoft.com/office/drawing/2014/main" id="{D23DEF12-BA2A-8DC0-8CFE-33EBB9C604BB}"/>
              </a:ext>
            </a:extLst>
          </p:cNvPr>
          <p:cNvSpPr txBox="1">
            <a:spLocks noGrp="1"/>
          </p:cNvSpPr>
          <p:nvPr>
            <p:ph type="sldNum" sz="quarter" idx="7"/>
          </p:nvPr>
        </p:nvSpPr>
        <p:spPr>
          <a:prstGeom prst="rect">
            <a:avLst/>
          </a:prstGeom>
        </p:spPr>
        <p:txBody>
          <a:bodyPr vert="horz" wrap="square" lIns="0" tIns="4445" rIns="0" bIns="0" rtlCol="0">
            <a:spAutoFit/>
          </a:bodyPr>
          <a:lstStyle/>
          <a:p>
            <a:pPr marL="12700">
              <a:lnSpc>
                <a:spcPct val="100000"/>
              </a:lnSpc>
              <a:spcBef>
                <a:spcPts val="35"/>
              </a:spcBef>
            </a:pPr>
            <a:r>
              <a:rPr spc="-25" dirty="0"/>
              <a:t>17</a:t>
            </a:r>
          </a:p>
        </p:txBody>
      </p:sp>
      <p:graphicFrame>
        <p:nvGraphicFramePr>
          <p:cNvPr id="4" name="Chart 3">
            <a:extLst>
              <a:ext uri="{FF2B5EF4-FFF2-40B4-BE49-F238E27FC236}">
                <a16:creationId xmlns:a16="http://schemas.microsoft.com/office/drawing/2014/main" id="{58D36011-2D0C-96C4-2C78-EDC15E9BAE7D}"/>
              </a:ext>
            </a:extLst>
          </p:cNvPr>
          <p:cNvGraphicFramePr/>
          <p:nvPr>
            <p:extLst>
              <p:ext uri="{D42A27DB-BD31-4B8C-83A1-F6EECF244321}">
                <p14:modId xmlns:p14="http://schemas.microsoft.com/office/powerpoint/2010/main" val="815716192"/>
              </p:ext>
            </p:extLst>
          </p:nvPr>
        </p:nvGraphicFramePr>
        <p:xfrm>
          <a:off x="738657" y="1522088"/>
          <a:ext cx="4366260" cy="3235775"/>
        </p:xfrm>
        <a:graphic>
          <a:graphicData uri="http://schemas.openxmlformats.org/drawingml/2006/chart">
            <c:chart xmlns:c="http://schemas.openxmlformats.org/drawingml/2006/chart" xmlns:r="http://schemas.openxmlformats.org/officeDocument/2006/relationships" r:id="rId2"/>
          </a:graphicData>
        </a:graphic>
      </p:graphicFrame>
      <p:sp>
        <p:nvSpPr>
          <p:cNvPr id="5" name="TextBox 4">
            <a:extLst>
              <a:ext uri="{FF2B5EF4-FFF2-40B4-BE49-F238E27FC236}">
                <a16:creationId xmlns:a16="http://schemas.microsoft.com/office/drawing/2014/main" id="{1B00F68A-FB9D-577F-B34A-ECF41ABCEEAA}"/>
              </a:ext>
            </a:extLst>
          </p:cNvPr>
          <p:cNvSpPr txBox="1"/>
          <p:nvPr/>
        </p:nvSpPr>
        <p:spPr>
          <a:xfrm>
            <a:off x="755167" y="1274750"/>
            <a:ext cx="3485846" cy="461665"/>
          </a:xfrm>
          <a:prstGeom prst="rect">
            <a:avLst/>
          </a:prstGeom>
          <a:noFill/>
        </p:spPr>
        <p:txBody>
          <a:bodyPr wrap="square" rtlCol="0">
            <a:spAutoFit/>
          </a:bodyPr>
          <a:lstStyle/>
          <a:p>
            <a:r>
              <a:rPr lang="en-CA" sz="1200" dirty="0">
                <a:effectLst/>
                <a:latin typeface="Times New Roman" panose="02020603050405020304" pitchFamily="18" charset="0"/>
                <a:ea typeface="Aptos" panose="020B0004020202020204" pitchFamily="34" charset="0"/>
                <a:cs typeface="Arial" panose="020B0604020202020204" pitchFamily="34" charset="0"/>
              </a:rPr>
              <a:t>Panel A: Labour Productivity </a:t>
            </a:r>
            <a:endParaRPr lang="en-CA" sz="1200" dirty="0">
              <a:effectLst/>
              <a:latin typeface="Aptos" panose="020B0004020202020204" pitchFamily="34" charset="0"/>
              <a:ea typeface="Aptos" panose="020B0004020202020204" pitchFamily="34" charset="0"/>
              <a:cs typeface="Arial" panose="020B0604020202020204" pitchFamily="34" charset="0"/>
            </a:endParaRPr>
          </a:p>
          <a:p>
            <a:endParaRPr lang="en-CA" sz="1200" dirty="0"/>
          </a:p>
        </p:txBody>
      </p:sp>
      <p:sp>
        <p:nvSpPr>
          <p:cNvPr id="7" name="TextBox 6">
            <a:extLst>
              <a:ext uri="{FF2B5EF4-FFF2-40B4-BE49-F238E27FC236}">
                <a16:creationId xmlns:a16="http://schemas.microsoft.com/office/drawing/2014/main" id="{2C299732-DFFA-3D33-7ACD-D247509CA6DC}"/>
              </a:ext>
            </a:extLst>
          </p:cNvPr>
          <p:cNvSpPr txBox="1"/>
          <p:nvPr/>
        </p:nvSpPr>
        <p:spPr>
          <a:xfrm>
            <a:off x="768654" y="5316392"/>
            <a:ext cx="3779520" cy="281680"/>
          </a:xfrm>
          <a:prstGeom prst="rect">
            <a:avLst/>
          </a:prstGeom>
          <a:noFill/>
        </p:spPr>
        <p:txBody>
          <a:bodyPr wrap="square">
            <a:spAutoFit/>
          </a:bodyPr>
          <a:lstStyle/>
          <a:p>
            <a:pPr>
              <a:lnSpc>
                <a:spcPct val="107000"/>
              </a:lnSpc>
              <a:spcAft>
                <a:spcPts val="800"/>
              </a:spcAft>
            </a:pPr>
            <a:r>
              <a:rPr lang="en-CA" sz="1200" dirty="0">
                <a:effectLst/>
                <a:latin typeface="Times New Roman" panose="02020603050405020304" pitchFamily="18" charset="0"/>
                <a:ea typeface="Aptos" panose="020B0004020202020204" pitchFamily="34" charset="0"/>
                <a:cs typeface="Arial" panose="020B0604020202020204" pitchFamily="34" charset="0"/>
              </a:rPr>
              <a:t>Panel B: Total Factor Productivity </a:t>
            </a:r>
            <a:endParaRPr lang="en-CA" sz="1200" dirty="0">
              <a:effectLst/>
              <a:latin typeface="Aptos" panose="020B0004020202020204" pitchFamily="34" charset="0"/>
              <a:ea typeface="Aptos" panose="020B0004020202020204" pitchFamily="34" charset="0"/>
              <a:cs typeface="Arial" panose="020B0604020202020204" pitchFamily="34" charset="0"/>
            </a:endParaRPr>
          </a:p>
        </p:txBody>
      </p:sp>
      <p:graphicFrame>
        <p:nvGraphicFramePr>
          <p:cNvPr id="8" name="Chart 7">
            <a:extLst>
              <a:ext uri="{FF2B5EF4-FFF2-40B4-BE49-F238E27FC236}">
                <a16:creationId xmlns:a16="http://schemas.microsoft.com/office/drawing/2014/main" id="{EF5A5F61-3616-9A6B-9F09-9DA0C951097B}"/>
              </a:ext>
            </a:extLst>
          </p:cNvPr>
          <p:cNvGraphicFramePr/>
          <p:nvPr>
            <p:extLst>
              <p:ext uri="{D42A27DB-BD31-4B8C-83A1-F6EECF244321}">
                <p14:modId xmlns:p14="http://schemas.microsoft.com/office/powerpoint/2010/main" val="2533874522"/>
              </p:ext>
            </p:extLst>
          </p:nvPr>
        </p:nvGraphicFramePr>
        <p:xfrm>
          <a:off x="768654" y="5736496"/>
          <a:ext cx="4419600" cy="2963004"/>
        </p:xfrm>
        <a:graphic>
          <a:graphicData uri="http://schemas.openxmlformats.org/drawingml/2006/chart">
            <c:chart xmlns:c="http://schemas.openxmlformats.org/drawingml/2006/chart" xmlns:r="http://schemas.openxmlformats.org/officeDocument/2006/relationships" r:id="rId3"/>
          </a:graphicData>
        </a:graphic>
      </p:graphicFrame>
    </p:spTree>
    <p:extLst>
      <p:ext uri="{BB962C8B-B14F-4D97-AF65-F5344CB8AC3E}">
        <p14:creationId xmlns:p14="http://schemas.microsoft.com/office/powerpoint/2010/main" val="2630024006"/>
      </p:ext>
    </p:extLst>
  </p:cSld>
  <p:clrMapOvr>
    <a:masterClrMapping/>
  </p:clrMapOvr>
</p:sld>
</file>

<file path=ppt/slides/slide9.xml><?xml version="1.0" encoding="utf-8"?>
<p:sld xmlns:a="http://schemas.openxmlformats.org/drawingml/2006/main" xmlns:r="http://schemas.openxmlformats.org/officeDocument/2006/relationships" xmlns:p="http://schemas.openxmlformats.org/presentationml/2006/main" showMasterSp="0">
  <p:cSld>
    <p:spTree>
      <p:nvGrpSpPr>
        <p:cNvPr id="1" name="">
          <a:extLst>
            <a:ext uri="{FF2B5EF4-FFF2-40B4-BE49-F238E27FC236}">
              <a16:creationId xmlns:a16="http://schemas.microsoft.com/office/drawing/2014/main" id="{BBAD0725-1061-319A-EC70-C888057094BE}"/>
            </a:ext>
          </a:extLst>
        </p:cNvPr>
        <p:cNvGrpSpPr/>
        <p:nvPr/>
      </p:nvGrpSpPr>
      <p:grpSpPr>
        <a:xfrm>
          <a:off x="0" y="0"/>
          <a:ext cx="0" cy="0"/>
          <a:chOff x="0" y="0"/>
          <a:chExt cx="0" cy="0"/>
        </a:xfrm>
      </p:grpSpPr>
      <p:sp>
        <p:nvSpPr>
          <p:cNvPr id="2" name="object 2">
            <a:extLst>
              <a:ext uri="{FF2B5EF4-FFF2-40B4-BE49-F238E27FC236}">
                <a16:creationId xmlns:a16="http://schemas.microsoft.com/office/drawing/2014/main" id="{9BBBEE5E-664A-382F-1D20-FE1487028777}"/>
              </a:ext>
            </a:extLst>
          </p:cNvPr>
          <p:cNvSpPr txBox="1"/>
          <p:nvPr/>
        </p:nvSpPr>
        <p:spPr>
          <a:xfrm>
            <a:off x="902004" y="1151890"/>
            <a:ext cx="5100320" cy="658835"/>
          </a:xfrm>
          <a:prstGeom prst="rect">
            <a:avLst/>
          </a:prstGeom>
        </p:spPr>
        <p:txBody>
          <a:bodyPr vert="horz" wrap="square" lIns="0" tIns="6350" rIns="0" bIns="0" rtlCol="0">
            <a:spAutoFit/>
          </a:bodyPr>
          <a:lstStyle/>
          <a:p>
            <a:pPr marL="12700" marR="5080">
              <a:lnSpc>
                <a:spcPct val="103499"/>
              </a:lnSpc>
              <a:spcBef>
                <a:spcPts val="50"/>
              </a:spcBef>
            </a:pPr>
            <a:r>
              <a:rPr lang="en-US" sz="1400" b="1" dirty="0">
                <a:latin typeface="Times New Roman"/>
                <a:cs typeface="Times New Roman"/>
              </a:rPr>
              <a:t>Chart 6: Manufacturing Sector 3-digit NAICS Industries’ Output per Hour Growth Rates, Canada, 2014-2023 (Compound Annual Growth Rate)</a:t>
            </a:r>
            <a:endParaRPr sz="1400" dirty="0">
              <a:latin typeface="Times New Roman"/>
              <a:cs typeface="Times New Roman"/>
            </a:endParaRPr>
          </a:p>
        </p:txBody>
      </p:sp>
      <p:sp>
        <p:nvSpPr>
          <p:cNvPr id="3" name="object 3">
            <a:extLst>
              <a:ext uri="{FF2B5EF4-FFF2-40B4-BE49-F238E27FC236}">
                <a16:creationId xmlns:a16="http://schemas.microsoft.com/office/drawing/2014/main" id="{BEA453BD-F4D8-601E-3A97-6C4080259884}"/>
              </a:ext>
            </a:extLst>
          </p:cNvPr>
          <p:cNvSpPr txBox="1"/>
          <p:nvPr/>
        </p:nvSpPr>
        <p:spPr>
          <a:xfrm>
            <a:off x="806450" y="8454974"/>
            <a:ext cx="3827779" cy="167354"/>
          </a:xfrm>
          <a:prstGeom prst="rect">
            <a:avLst/>
          </a:prstGeom>
        </p:spPr>
        <p:txBody>
          <a:bodyPr vert="horz" wrap="square" lIns="0" tIns="13335" rIns="0" bIns="0" rtlCol="0">
            <a:spAutoFit/>
          </a:bodyPr>
          <a:lstStyle/>
          <a:p>
            <a:pPr marL="12700">
              <a:lnSpc>
                <a:spcPct val="100000"/>
              </a:lnSpc>
              <a:spcBef>
                <a:spcPts val="105"/>
              </a:spcBef>
            </a:pPr>
            <a:r>
              <a:rPr lang="en-US" sz="1000" dirty="0">
                <a:latin typeface="Times New Roman"/>
                <a:cs typeface="Times New Roman"/>
              </a:rPr>
              <a:t>Source: Statistics Canada Table 36-10-0480-01</a:t>
            </a:r>
          </a:p>
        </p:txBody>
      </p:sp>
      <p:sp>
        <p:nvSpPr>
          <p:cNvPr id="11" name="object 11">
            <a:extLst>
              <a:ext uri="{FF2B5EF4-FFF2-40B4-BE49-F238E27FC236}">
                <a16:creationId xmlns:a16="http://schemas.microsoft.com/office/drawing/2014/main" id="{A4083970-9806-3EA5-309E-55B86556B3C4}"/>
              </a:ext>
            </a:extLst>
          </p:cNvPr>
          <p:cNvSpPr txBox="1">
            <a:spLocks noGrp="1"/>
          </p:cNvSpPr>
          <p:nvPr>
            <p:ph type="sldNum" sz="quarter" idx="7"/>
          </p:nvPr>
        </p:nvSpPr>
        <p:spPr>
          <a:prstGeom prst="rect">
            <a:avLst/>
          </a:prstGeom>
        </p:spPr>
        <p:txBody>
          <a:bodyPr vert="horz" wrap="square" lIns="0" tIns="4445" rIns="0" bIns="0" rtlCol="0">
            <a:spAutoFit/>
          </a:bodyPr>
          <a:lstStyle/>
          <a:p>
            <a:pPr marL="12700">
              <a:lnSpc>
                <a:spcPct val="100000"/>
              </a:lnSpc>
              <a:spcBef>
                <a:spcPts val="35"/>
              </a:spcBef>
            </a:pPr>
            <a:r>
              <a:rPr spc="-25" dirty="0"/>
              <a:t>17</a:t>
            </a:r>
          </a:p>
        </p:txBody>
      </p:sp>
      <p:graphicFrame>
        <p:nvGraphicFramePr>
          <p:cNvPr id="5" name="Chart 4">
            <a:extLst>
              <a:ext uri="{FF2B5EF4-FFF2-40B4-BE49-F238E27FC236}">
                <a16:creationId xmlns:a16="http://schemas.microsoft.com/office/drawing/2014/main" id="{4A5BA31A-7739-78E9-C18E-0A2CCCDA670B}"/>
              </a:ext>
            </a:extLst>
          </p:cNvPr>
          <p:cNvGraphicFramePr/>
          <p:nvPr>
            <p:extLst>
              <p:ext uri="{D42A27DB-BD31-4B8C-83A1-F6EECF244321}">
                <p14:modId xmlns:p14="http://schemas.microsoft.com/office/powerpoint/2010/main" val="2699458758"/>
              </p:ext>
            </p:extLst>
          </p:nvPr>
        </p:nvGraphicFramePr>
        <p:xfrm>
          <a:off x="806450" y="1872084"/>
          <a:ext cx="6339016" cy="6321669"/>
        </p:xfrm>
        <a:graphic>
          <a:graphicData uri="http://schemas.openxmlformats.org/drawingml/2006/chart">
            <c:chart xmlns:c="http://schemas.openxmlformats.org/drawingml/2006/chart" xmlns:r="http://schemas.openxmlformats.org/officeDocument/2006/relationships" r:id="rId2"/>
          </a:graphicData>
        </a:graphic>
      </p:graphicFrame>
    </p:spTree>
    <p:extLst>
      <p:ext uri="{BB962C8B-B14F-4D97-AF65-F5344CB8AC3E}">
        <p14:creationId xmlns:p14="http://schemas.microsoft.com/office/powerpoint/2010/main" val="3266562056"/>
      </p:ext>
    </p:extLst>
  </p:cSld>
  <p:clrMapOvr>
    <a:masterClrMapping/>
  </p:clrMapOvr>
</p:sld>
</file>

<file path=ppt/slides/slide10.xml><?xml version="1.0" encoding="utf-8"?>
<p:sld xmlns:a="http://schemas.openxmlformats.org/drawingml/2006/main" xmlns:r="http://schemas.openxmlformats.org/officeDocument/2006/relationships" xmlns:p="http://schemas.openxmlformats.org/presentationml/2006/main" showMasterSp="0">
  <p:cSld>
    <p:spTree>
      <p:nvGrpSpPr>
        <p:cNvPr id="1" name="">
          <a:extLst>
            <a:ext uri="{FF2B5EF4-FFF2-40B4-BE49-F238E27FC236}">
              <a16:creationId xmlns:a16="http://schemas.microsoft.com/office/drawing/2014/main" id="{5F1CECD3-D449-297C-0F3D-085EBCE1629D}"/>
            </a:ext>
          </a:extLst>
        </p:cNvPr>
        <p:cNvGrpSpPr/>
        <p:nvPr/>
      </p:nvGrpSpPr>
      <p:grpSpPr>
        <a:xfrm>
          <a:off x="0" y="0"/>
          <a:ext cx="0" cy="0"/>
          <a:chOff x="0" y="0"/>
          <a:chExt cx="0" cy="0"/>
        </a:xfrm>
      </p:grpSpPr>
      <p:sp>
        <p:nvSpPr>
          <p:cNvPr id="2" name="object 2">
            <a:extLst>
              <a:ext uri="{FF2B5EF4-FFF2-40B4-BE49-F238E27FC236}">
                <a16:creationId xmlns:a16="http://schemas.microsoft.com/office/drawing/2014/main" id="{EEFC85B2-EF0D-2736-2253-B1BC4B3A7BD7}"/>
              </a:ext>
            </a:extLst>
          </p:cNvPr>
          <p:cNvSpPr txBox="1"/>
          <p:nvPr/>
        </p:nvSpPr>
        <p:spPr>
          <a:xfrm>
            <a:off x="544854" y="698500"/>
            <a:ext cx="6654496" cy="436914"/>
          </a:xfrm>
          <a:prstGeom prst="rect">
            <a:avLst/>
          </a:prstGeom>
        </p:spPr>
        <p:txBody>
          <a:bodyPr vert="horz" wrap="square" lIns="0" tIns="6350" rIns="0" bIns="0" rtlCol="0">
            <a:spAutoFit/>
          </a:bodyPr>
          <a:lstStyle/>
          <a:p>
            <a:pPr marL="12700" marR="5080">
              <a:lnSpc>
                <a:spcPct val="103499"/>
              </a:lnSpc>
              <a:spcBef>
                <a:spcPts val="50"/>
              </a:spcBef>
            </a:pPr>
            <a:r>
              <a:rPr lang="en-US" sz="1400" b="1" dirty="0">
                <a:latin typeface="Times New Roman"/>
                <a:cs typeface="Times New Roman"/>
              </a:rPr>
              <a:t>Table 1: 3-digits NAICS Manufacturing Labour Productivity Growth Rates, Canada, 2000-2023</a:t>
            </a:r>
            <a:endParaRPr sz="1400" dirty="0">
              <a:latin typeface="Times New Roman"/>
              <a:cs typeface="Times New Roman"/>
            </a:endParaRPr>
          </a:p>
        </p:txBody>
      </p:sp>
      <p:sp>
        <p:nvSpPr>
          <p:cNvPr id="3" name="object 3">
            <a:extLst>
              <a:ext uri="{FF2B5EF4-FFF2-40B4-BE49-F238E27FC236}">
                <a16:creationId xmlns:a16="http://schemas.microsoft.com/office/drawing/2014/main" id="{63345E89-4B28-52A9-86AB-372C8B614634}"/>
              </a:ext>
            </a:extLst>
          </p:cNvPr>
          <p:cNvSpPr txBox="1"/>
          <p:nvPr/>
        </p:nvSpPr>
        <p:spPr>
          <a:xfrm>
            <a:off x="902004" y="5960109"/>
            <a:ext cx="3827779" cy="179070"/>
          </a:xfrm>
          <a:prstGeom prst="rect">
            <a:avLst/>
          </a:prstGeom>
        </p:spPr>
        <p:txBody>
          <a:bodyPr vert="horz" wrap="square" lIns="0" tIns="13335" rIns="0" bIns="0" rtlCol="0">
            <a:spAutoFit/>
          </a:bodyPr>
          <a:lstStyle/>
          <a:p>
            <a:pPr marL="12700">
              <a:lnSpc>
                <a:spcPct val="100000"/>
              </a:lnSpc>
              <a:spcBef>
                <a:spcPts val="105"/>
              </a:spcBef>
            </a:pPr>
            <a:r>
              <a:rPr sz="1000" dirty="0">
                <a:latin typeface="Times New Roman"/>
                <a:cs typeface="Times New Roman"/>
              </a:rPr>
              <a:t>Source:</a:t>
            </a:r>
            <a:r>
              <a:rPr sz="1000" spc="245" dirty="0">
                <a:latin typeface="Times New Roman"/>
                <a:cs typeface="Times New Roman"/>
              </a:rPr>
              <a:t> </a:t>
            </a:r>
            <a:r>
              <a:rPr sz="1000" dirty="0">
                <a:latin typeface="Times New Roman"/>
                <a:cs typeface="Times New Roman"/>
              </a:rPr>
              <a:t>Statistics</a:t>
            </a:r>
            <a:r>
              <a:rPr sz="1000" spc="-5" dirty="0">
                <a:latin typeface="Times New Roman"/>
                <a:cs typeface="Times New Roman"/>
              </a:rPr>
              <a:t> </a:t>
            </a:r>
            <a:r>
              <a:rPr sz="1000" dirty="0">
                <a:latin typeface="Times New Roman"/>
                <a:cs typeface="Times New Roman"/>
              </a:rPr>
              <a:t>Canada.</a:t>
            </a:r>
            <a:r>
              <a:rPr sz="1000" spc="-5" dirty="0">
                <a:latin typeface="Times New Roman"/>
                <a:cs typeface="Times New Roman"/>
              </a:rPr>
              <a:t> </a:t>
            </a:r>
            <a:r>
              <a:rPr sz="1000" dirty="0">
                <a:latin typeface="Times New Roman"/>
                <a:cs typeface="Times New Roman"/>
              </a:rPr>
              <a:t>Table</a:t>
            </a:r>
            <a:r>
              <a:rPr sz="1000" spc="-10" dirty="0">
                <a:latin typeface="Times New Roman"/>
                <a:cs typeface="Times New Roman"/>
              </a:rPr>
              <a:t> 36-10-0222-</a:t>
            </a:r>
            <a:r>
              <a:rPr sz="1000" dirty="0">
                <a:latin typeface="Times New Roman"/>
                <a:cs typeface="Times New Roman"/>
              </a:rPr>
              <a:t>01</a:t>
            </a:r>
            <a:r>
              <a:rPr sz="1000" spc="-25" dirty="0">
                <a:latin typeface="Times New Roman"/>
                <a:cs typeface="Times New Roman"/>
              </a:rPr>
              <a:t> </a:t>
            </a:r>
            <a:r>
              <a:rPr sz="1000" dirty="0">
                <a:latin typeface="Times New Roman"/>
                <a:cs typeface="Times New Roman"/>
              </a:rPr>
              <a:t>and</a:t>
            </a:r>
            <a:r>
              <a:rPr sz="1000" spc="-20" dirty="0">
                <a:latin typeface="Times New Roman"/>
                <a:cs typeface="Times New Roman"/>
              </a:rPr>
              <a:t> </a:t>
            </a:r>
            <a:r>
              <a:rPr sz="1000" dirty="0">
                <a:latin typeface="Times New Roman"/>
                <a:cs typeface="Times New Roman"/>
              </a:rPr>
              <a:t>Table</a:t>
            </a:r>
            <a:r>
              <a:rPr sz="1000" spc="-10" dirty="0">
                <a:latin typeface="Times New Roman"/>
                <a:cs typeface="Times New Roman"/>
              </a:rPr>
              <a:t> 36-10-0480-</a:t>
            </a:r>
            <a:r>
              <a:rPr sz="1000" spc="-25" dirty="0">
                <a:latin typeface="Times New Roman"/>
                <a:cs typeface="Times New Roman"/>
              </a:rPr>
              <a:t>01</a:t>
            </a:r>
            <a:endParaRPr sz="1000" dirty="0">
              <a:latin typeface="Times New Roman"/>
              <a:cs typeface="Times New Roman"/>
            </a:endParaRPr>
          </a:p>
        </p:txBody>
      </p:sp>
      <p:sp>
        <p:nvSpPr>
          <p:cNvPr id="11" name="object 11">
            <a:extLst>
              <a:ext uri="{FF2B5EF4-FFF2-40B4-BE49-F238E27FC236}">
                <a16:creationId xmlns:a16="http://schemas.microsoft.com/office/drawing/2014/main" id="{A8B99A36-91E3-DF84-D4AC-128627965D8D}"/>
              </a:ext>
            </a:extLst>
          </p:cNvPr>
          <p:cNvSpPr txBox="1">
            <a:spLocks noGrp="1"/>
          </p:cNvSpPr>
          <p:nvPr>
            <p:ph type="sldNum" sz="quarter" idx="7"/>
          </p:nvPr>
        </p:nvSpPr>
        <p:spPr>
          <a:prstGeom prst="rect">
            <a:avLst/>
          </a:prstGeom>
        </p:spPr>
        <p:txBody>
          <a:bodyPr vert="horz" wrap="square" lIns="0" tIns="4445" rIns="0" bIns="0" rtlCol="0">
            <a:spAutoFit/>
          </a:bodyPr>
          <a:lstStyle/>
          <a:p>
            <a:pPr marL="12700">
              <a:lnSpc>
                <a:spcPct val="100000"/>
              </a:lnSpc>
              <a:spcBef>
                <a:spcPts val="35"/>
              </a:spcBef>
            </a:pPr>
            <a:r>
              <a:rPr spc="-25" dirty="0"/>
              <a:t>17</a:t>
            </a:r>
          </a:p>
        </p:txBody>
      </p:sp>
      <p:graphicFrame>
        <p:nvGraphicFramePr>
          <p:cNvPr id="4" name="Table 3">
            <a:extLst>
              <a:ext uri="{FF2B5EF4-FFF2-40B4-BE49-F238E27FC236}">
                <a16:creationId xmlns:a16="http://schemas.microsoft.com/office/drawing/2014/main" id="{42168546-05C1-6201-7882-22B2CF624DF9}"/>
              </a:ext>
            </a:extLst>
          </p:cNvPr>
          <p:cNvGraphicFramePr>
            <a:graphicFrameLocks noGrp="1"/>
          </p:cNvGraphicFramePr>
          <p:nvPr>
            <p:extLst>
              <p:ext uri="{D42A27DB-BD31-4B8C-83A1-F6EECF244321}">
                <p14:modId xmlns:p14="http://schemas.microsoft.com/office/powerpoint/2010/main" val="3122579200"/>
              </p:ext>
            </p:extLst>
          </p:nvPr>
        </p:nvGraphicFramePr>
        <p:xfrm>
          <a:off x="614869" y="1231900"/>
          <a:ext cx="6297930" cy="6277231"/>
        </p:xfrm>
        <a:graphic>
          <a:graphicData uri="http://schemas.openxmlformats.org/drawingml/2006/table">
            <a:tbl>
              <a:tblPr firstRow="1" firstCol="1" bandRow="1">
                <a:tableStyleId>{5C22544A-7EE6-4342-B048-85BDC9FD1C3A}</a:tableStyleId>
              </a:tblPr>
              <a:tblGrid>
                <a:gridCol w="3843020">
                  <a:extLst>
                    <a:ext uri="{9D8B030D-6E8A-4147-A177-3AD203B41FA5}">
                      <a16:colId xmlns:a16="http://schemas.microsoft.com/office/drawing/2014/main" val="1389819858"/>
                    </a:ext>
                  </a:extLst>
                </a:gridCol>
                <a:gridCol w="768350">
                  <a:extLst>
                    <a:ext uri="{9D8B030D-6E8A-4147-A177-3AD203B41FA5}">
                      <a16:colId xmlns:a16="http://schemas.microsoft.com/office/drawing/2014/main" val="1663293503"/>
                    </a:ext>
                  </a:extLst>
                </a:gridCol>
                <a:gridCol w="768350">
                  <a:extLst>
                    <a:ext uri="{9D8B030D-6E8A-4147-A177-3AD203B41FA5}">
                      <a16:colId xmlns:a16="http://schemas.microsoft.com/office/drawing/2014/main" val="2420764936"/>
                    </a:ext>
                  </a:extLst>
                </a:gridCol>
                <a:gridCol w="918210">
                  <a:extLst>
                    <a:ext uri="{9D8B030D-6E8A-4147-A177-3AD203B41FA5}">
                      <a16:colId xmlns:a16="http://schemas.microsoft.com/office/drawing/2014/main" val="1294792342"/>
                    </a:ext>
                  </a:extLst>
                </a:gridCol>
              </a:tblGrid>
              <a:tr h="496619">
                <a:tc rowSpan="2">
                  <a:txBody>
                    <a:bodyPr/>
                    <a:lstStyle/>
                    <a:p>
                      <a:pPr algn="ctr">
                        <a:lnSpc>
                          <a:spcPct val="107000"/>
                        </a:lnSpc>
                        <a:spcAft>
                          <a:spcPts val="800"/>
                        </a:spcAft>
                      </a:pPr>
                      <a:r>
                        <a:rPr lang="en-CA" sz="1100" dirty="0">
                          <a:effectLst/>
                        </a:rPr>
                        <a:t> </a:t>
                      </a:r>
                    </a:p>
                    <a:p>
                      <a:pPr algn="ctr">
                        <a:lnSpc>
                          <a:spcPct val="107000"/>
                        </a:lnSpc>
                        <a:spcAft>
                          <a:spcPts val="800"/>
                        </a:spcAft>
                      </a:pPr>
                      <a:r>
                        <a:rPr lang="en-CA" sz="1100" dirty="0">
                          <a:effectLst/>
                        </a:rPr>
                        <a:t>3-digits Industries</a:t>
                      </a:r>
                      <a:endParaRPr lang="en-CA" sz="1100" dirty="0">
                        <a:effectLst/>
                        <a:latin typeface="Aptos" panose="020B0004020202020204" pitchFamily="34" charset="0"/>
                        <a:ea typeface="Aptos" panose="020B0004020202020204" pitchFamily="34" charset="0"/>
                        <a:cs typeface="Arial" panose="020B0604020202020204" pitchFamily="34" charset="0"/>
                      </a:endParaRPr>
                    </a:p>
                  </a:txBody>
                  <a:tcPr marL="68580" marR="68580" marT="0" marB="0" anchor="ctr"/>
                </a:tc>
                <a:tc gridSpan="2">
                  <a:txBody>
                    <a:bodyPr/>
                    <a:lstStyle/>
                    <a:p>
                      <a:pPr algn="ctr">
                        <a:lnSpc>
                          <a:spcPct val="107000"/>
                        </a:lnSpc>
                        <a:spcAft>
                          <a:spcPts val="800"/>
                        </a:spcAft>
                      </a:pPr>
                      <a:r>
                        <a:rPr lang="en-CA" sz="1100">
                          <a:effectLst/>
                        </a:rPr>
                        <a:t>Labour Prod. Growth Rate</a:t>
                      </a:r>
                      <a:endParaRPr lang="en-CA" sz="1100">
                        <a:effectLst/>
                        <a:latin typeface="Aptos" panose="020B0004020202020204" pitchFamily="34" charset="0"/>
                        <a:ea typeface="Aptos" panose="020B0004020202020204" pitchFamily="34" charset="0"/>
                        <a:cs typeface="Arial" panose="020B0604020202020204" pitchFamily="34" charset="0"/>
                      </a:endParaRPr>
                    </a:p>
                  </a:txBody>
                  <a:tcPr marL="68580" marR="68580" marT="0" marB="0" anchor="ctr"/>
                </a:tc>
                <a:tc hMerge="1">
                  <a:txBody>
                    <a:bodyPr/>
                    <a:lstStyle/>
                    <a:p>
                      <a:endParaRPr lang="en-CA"/>
                    </a:p>
                  </a:txBody>
                  <a:tcPr/>
                </a:tc>
                <a:tc rowSpan="2">
                  <a:txBody>
                    <a:bodyPr/>
                    <a:lstStyle/>
                    <a:p>
                      <a:pPr algn="ctr">
                        <a:lnSpc>
                          <a:spcPct val="107000"/>
                        </a:lnSpc>
                        <a:spcAft>
                          <a:spcPts val="800"/>
                        </a:spcAft>
                      </a:pPr>
                      <a:r>
                        <a:rPr lang="en-CA" sz="1100">
                          <a:effectLst/>
                        </a:rPr>
                        <a:t>Change in</a:t>
                      </a:r>
                      <a:br>
                        <a:rPr lang="en-CA" sz="1100">
                          <a:effectLst/>
                        </a:rPr>
                      </a:br>
                      <a:r>
                        <a:rPr lang="en-CA" sz="1100">
                          <a:effectLst/>
                        </a:rPr>
                        <a:t> Growth Rate</a:t>
                      </a:r>
                      <a:br>
                        <a:rPr lang="en-CA" sz="1100">
                          <a:effectLst/>
                        </a:rPr>
                      </a:br>
                      <a:r>
                        <a:rPr lang="en-CA" sz="1100">
                          <a:effectLst/>
                        </a:rPr>
                        <a:t> (pp.)</a:t>
                      </a:r>
                      <a:endParaRPr lang="en-CA" sz="1100">
                        <a:effectLst/>
                        <a:latin typeface="Aptos" panose="020B0004020202020204" pitchFamily="34" charset="0"/>
                        <a:ea typeface="Aptos" panose="020B0004020202020204" pitchFamily="34" charset="0"/>
                        <a:cs typeface="Arial" panose="020B0604020202020204" pitchFamily="34" charset="0"/>
                      </a:endParaRPr>
                    </a:p>
                  </a:txBody>
                  <a:tcPr marL="68580" marR="68580" marT="0" marB="0" anchor="ctr"/>
                </a:tc>
                <a:extLst>
                  <a:ext uri="{0D108BD9-81ED-4DB2-BD59-A6C34878D82A}">
                    <a16:rowId xmlns:a16="http://schemas.microsoft.com/office/drawing/2014/main" val="2665034048"/>
                  </a:ext>
                </a:extLst>
              </a:tr>
              <a:tr h="384976">
                <a:tc vMerge="1">
                  <a:txBody>
                    <a:bodyPr/>
                    <a:lstStyle/>
                    <a:p>
                      <a:endParaRPr lang="en-CA"/>
                    </a:p>
                  </a:txBody>
                  <a:tcPr/>
                </a:tc>
                <a:tc>
                  <a:txBody>
                    <a:bodyPr/>
                    <a:lstStyle/>
                    <a:p>
                      <a:pPr algn="ctr">
                        <a:lnSpc>
                          <a:spcPct val="107000"/>
                        </a:lnSpc>
                        <a:spcAft>
                          <a:spcPts val="800"/>
                        </a:spcAft>
                      </a:pPr>
                      <a:r>
                        <a:rPr lang="en-CA" sz="1100">
                          <a:effectLst/>
                        </a:rPr>
                        <a:t>2000-2014</a:t>
                      </a:r>
                      <a:endParaRPr lang="en-CA" sz="1100">
                        <a:effectLst/>
                        <a:latin typeface="Aptos" panose="020B0004020202020204" pitchFamily="34" charset="0"/>
                        <a:ea typeface="Aptos" panose="020B0004020202020204" pitchFamily="34" charset="0"/>
                        <a:cs typeface="Arial" panose="020B0604020202020204" pitchFamily="34" charset="0"/>
                      </a:endParaRPr>
                    </a:p>
                  </a:txBody>
                  <a:tcPr marL="68580" marR="68580" marT="0" marB="0" anchor="ctr"/>
                </a:tc>
                <a:tc>
                  <a:txBody>
                    <a:bodyPr/>
                    <a:lstStyle/>
                    <a:p>
                      <a:pPr algn="ctr">
                        <a:lnSpc>
                          <a:spcPct val="107000"/>
                        </a:lnSpc>
                        <a:spcAft>
                          <a:spcPts val="800"/>
                        </a:spcAft>
                      </a:pPr>
                      <a:r>
                        <a:rPr lang="en-CA" sz="1100">
                          <a:effectLst/>
                        </a:rPr>
                        <a:t>2014-2023</a:t>
                      </a:r>
                      <a:endParaRPr lang="en-CA" sz="1100">
                        <a:effectLst/>
                        <a:latin typeface="Aptos" panose="020B0004020202020204" pitchFamily="34" charset="0"/>
                        <a:ea typeface="Aptos" panose="020B0004020202020204" pitchFamily="34" charset="0"/>
                        <a:cs typeface="Arial" panose="020B0604020202020204" pitchFamily="34" charset="0"/>
                      </a:endParaRPr>
                    </a:p>
                  </a:txBody>
                  <a:tcPr marL="68580" marR="68580" marT="0" marB="0" anchor="ctr"/>
                </a:tc>
                <a:tc vMerge="1">
                  <a:txBody>
                    <a:bodyPr/>
                    <a:lstStyle/>
                    <a:p>
                      <a:endParaRPr lang="en-CA"/>
                    </a:p>
                  </a:txBody>
                  <a:tcPr/>
                </a:tc>
                <a:extLst>
                  <a:ext uri="{0D108BD9-81ED-4DB2-BD59-A6C34878D82A}">
                    <a16:rowId xmlns:a16="http://schemas.microsoft.com/office/drawing/2014/main" val="548728194"/>
                  </a:ext>
                </a:extLst>
              </a:tr>
              <a:tr h="257843">
                <a:tc>
                  <a:txBody>
                    <a:bodyPr/>
                    <a:lstStyle/>
                    <a:p>
                      <a:pPr indent="139700">
                        <a:lnSpc>
                          <a:spcPct val="107000"/>
                        </a:lnSpc>
                        <a:spcAft>
                          <a:spcPts val="800"/>
                        </a:spcAft>
                      </a:pPr>
                      <a:r>
                        <a:rPr lang="en-CA" sz="1100">
                          <a:effectLst/>
                        </a:rPr>
                        <a:t>Paper manufacturing  </a:t>
                      </a:r>
                      <a:endParaRPr lang="en-CA" sz="1100">
                        <a:effectLst/>
                        <a:latin typeface="Aptos" panose="020B0004020202020204" pitchFamily="34" charset="0"/>
                        <a:ea typeface="Aptos" panose="020B0004020202020204" pitchFamily="34" charset="0"/>
                        <a:cs typeface="Arial" panose="020B0604020202020204" pitchFamily="34" charset="0"/>
                      </a:endParaRPr>
                    </a:p>
                  </a:txBody>
                  <a:tcPr marL="68580" marR="68580" marT="0" marB="0" anchor="b"/>
                </a:tc>
                <a:tc>
                  <a:txBody>
                    <a:bodyPr/>
                    <a:lstStyle/>
                    <a:p>
                      <a:pPr algn="r">
                        <a:lnSpc>
                          <a:spcPct val="107000"/>
                        </a:lnSpc>
                        <a:spcAft>
                          <a:spcPts val="800"/>
                        </a:spcAft>
                      </a:pPr>
                      <a:r>
                        <a:rPr lang="en-CA" sz="1100">
                          <a:effectLst/>
                        </a:rPr>
                        <a:t>1.85</a:t>
                      </a:r>
                      <a:endParaRPr lang="en-CA" sz="1100">
                        <a:effectLst/>
                        <a:latin typeface="Aptos" panose="020B0004020202020204" pitchFamily="34" charset="0"/>
                        <a:ea typeface="Aptos" panose="020B0004020202020204" pitchFamily="34" charset="0"/>
                        <a:cs typeface="Arial" panose="020B0604020202020204" pitchFamily="34" charset="0"/>
                      </a:endParaRPr>
                    </a:p>
                  </a:txBody>
                  <a:tcPr marL="68580" marR="68580" marT="0" marB="0" anchor="b"/>
                </a:tc>
                <a:tc>
                  <a:txBody>
                    <a:bodyPr/>
                    <a:lstStyle/>
                    <a:p>
                      <a:pPr algn="r">
                        <a:lnSpc>
                          <a:spcPct val="107000"/>
                        </a:lnSpc>
                        <a:spcAft>
                          <a:spcPts val="800"/>
                        </a:spcAft>
                      </a:pPr>
                      <a:r>
                        <a:rPr lang="en-CA" sz="1100">
                          <a:effectLst/>
                        </a:rPr>
                        <a:t>-1.90</a:t>
                      </a:r>
                      <a:endParaRPr lang="en-CA" sz="1100">
                        <a:effectLst/>
                        <a:latin typeface="Aptos" panose="020B0004020202020204" pitchFamily="34" charset="0"/>
                        <a:ea typeface="Aptos" panose="020B0004020202020204" pitchFamily="34" charset="0"/>
                        <a:cs typeface="Arial" panose="020B0604020202020204" pitchFamily="34" charset="0"/>
                      </a:endParaRPr>
                    </a:p>
                  </a:txBody>
                  <a:tcPr marL="68580" marR="68580" marT="0" marB="0" anchor="b"/>
                </a:tc>
                <a:tc>
                  <a:txBody>
                    <a:bodyPr/>
                    <a:lstStyle/>
                    <a:p>
                      <a:pPr algn="r">
                        <a:lnSpc>
                          <a:spcPct val="107000"/>
                        </a:lnSpc>
                        <a:spcAft>
                          <a:spcPts val="800"/>
                        </a:spcAft>
                      </a:pPr>
                      <a:r>
                        <a:rPr lang="en-CA" sz="1100">
                          <a:effectLst/>
                        </a:rPr>
                        <a:t>-3.75</a:t>
                      </a:r>
                      <a:endParaRPr lang="en-CA" sz="1100">
                        <a:effectLst/>
                        <a:latin typeface="Aptos" panose="020B0004020202020204" pitchFamily="34" charset="0"/>
                        <a:ea typeface="Aptos" panose="020B0004020202020204" pitchFamily="34" charset="0"/>
                        <a:cs typeface="Arial" panose="020B0604020202020204" pitchFamily="34" charset="0"/>
                      </a:endParaRPr>
                    </a:p>
                  </a:txBody>
                  <a:tcPr marL="68580" marR="68580" marT="0" marB="0" anchor="b"/>
                </a:tc>
                <a:extLst>
                  <a:ext uri="{0D108BD9-81ED-4DB2-BD59-A6C34878D82A}">
                    <a16:rowId xmlns:a16="http://schemas.microsoft.com/office/drawing/2014/main" val="461063703"/>
                  </a:ext>
                </a:extLst>
              </a:tr>
              <a:tr h="257843">
                <a:tc>
                  <a:txBody>
                    <a:bodyPr/>
                    <a:lstStyle/>
                    <a:p>
                      <a:pPr indent="139700">
                        <a:lnSpc>
                          <a:spcPct val="107000"/>
                        </a:lnSpc>
                        <a:spcAft>
                          <a:spcPts val="800"/>
                        </a:spcAft>
                      </a:pPr>
                      <a:r>
                        <a:rPr lang="en-CA" sz="1100">
                          <a:effectLst/>
                        </a:rPr>
                        <a:t>Wood product manufacturing  </a:t>
                      </a:r>
                      <a:endParaRPr lang="en-CA" sz="1100">
                        <a:effectLst/>
                        <a:latin typeface="Aptos" panose="020B0004020202020204" pitchFamily="34" charset="0"/>
                        <a:ea typeface="Aptos" panose="020B0004020202020204" pitchFamily="34" charset="0"/>
                        <a:cs typeface="Arial" panose="020B0604020202020204" pitchFamily="34" charset="0"/>
                      </a:endParaRPr>
                    </a:p>
                  </a:txBody>
                  <a:tcPr marL="68580" marR="68580" marT="0" marB="0" anchor="b"/>
                </a:tc>
                <a:tc>
                  <a:txBody>
                    <a:bodyPr/>
                    <a:lstStyle/>
                    <a:p>
                      <a:pPr algn="r">
                        <a:lnSpc>
                          <a:spcPct val="107000"/>
                        </a:lnSpc>
                        <a:spcAft>
                          <a:spcPts val="800"/>
                        </a:spcAft>
                      </a:pPr>
                      <a:r>
                        <a:rPr lang="en-CA" sz="1100">
                          <a:effectLst/>
                        </a:rPr>
                        <a:t>4.25</a:t>
                      </a:r>
                      <a:endParaRPr lang="en-CA" sz="1100">
                        <a:effectLst/>
                        <a:latin typeface="Aptos" panose="020B0004020202020204" pitchFamily="34" charset="0"/>
                        <a:ea typeface="Aptos" panose="020B0004020202020204" pitchFamily="34" charset="0"/>
                        <a:cs typeface="Arial" panose="020B0604020202020204" pitchFamily="34" charset="0"/>
                      </a:endParaRPr>
                    </a:p>
                  </a:txBody>
                  <a:tcPr marL="68580" marR="68580" marT="0" marB="0" anchor="b"/>
                </a:tc>
                <a:tc>
                  <a:txBody>
                    <a:bodyPr/>
                    <a:lstStyle/>
                    <a:p>
                      <a:pPr algn="r">
                        <a:lnSpc>
                          <a:spcPct val="107000"/>
                        </a:lnSpc>
                        <a:spcAft>
                          <a:spcPts val="800"/>
                        </a:spcAft>
                      </a:pPr>
                      <a:r>
                        <a:rPr lang="en-CA" sz="1100">
                          <a:effectLst/>
                        </a:rPr>
                        <a:t>0.62</a:t>
                      </a:r>
                      <a:endParaRPr lang="en-CA" sz="1100">
                        <a:effectLst/>
                        <a:latin typeface="Aptos" panose="020B0004020202020204" pitchFamily="34" charset="0"/>
                        <a:ea typeface="Aptos" panose="020B0004020202020204" pitchFamily="34" charset="0"/>
                        <a:cs typeface="Arial" panose="020B0604020202020204" pitchFamily="34" charset="0"/>
                      </a:endParaRPr>
                    </a:p>
                  </a:txBody>
                  <a:tcPr marL="68580" marR="68580" marT="0" marB="0" anchor="b"/>
                </a:tc>
                <a:tc>
                  <a:txBody>
                    <a:bodyPr/>
                    <a:lstStyle/>
                    <a:p>
                      <a:pPr algn="r">
                        <a:lnSpc>
                          <a:spcPct val="107000"/>
                        </a:lnSpc>
                        <a:spcAft>
                          <a:spcPts val="800"/>
                        </a:spcAft>
                      </a:pPr>
                      <a:r>
                        <a:rPr lang="en-CA" sz="1100">
                          <a:effectLst/>
                        </a:rPr>
                        <a:t>-3.63</a:t>
                      </a:r>
                      <a:endParaRPr lang="en-CA" sz="1100">
                        <a:effectLst/>
                        <a:latin typeface="Aptos" panose="020B0004020202020204" pitchFamily="34" charset="0"/>
                        <a:ea typeface="Aptos" panose="020B0004020202020204" pitchFamily="34" charset="0"/>
                        <a:cs typeface="Arial" panose="020B0604020202020204" pitchFamily="34" charset="0"/>
                      </a:endParaRPr>
                    </a:p>
                  </a:txBody>
                  <a:tcPr marL="68580" marR="68580" marT="0" marB="0" anchor="b"/>
                </a:tc>
                <a:extLst>
                  <a:ext uri="{0D108BD9-81ED-4DB2-BD59-A6C34878D82A}">
                    <a16:rowId xmlns:a16="http://schemas.microsoft.com/office/drawing/2014/main" val="3632085603"/>
                  </a:ext>
                </a:extLst>
              </a:tr>
              <a:tr h="257843">
                <a:tc>
                  <a:txBody>
                    <a:bodyPr/>
                    <a:lstStyle/>
                    <a:p>
                      <a:pPr indent="139700">
                        <a:lnSpc>
                          <a:spcPct val="107000"/>
                        </a:lnSpc>
                        <a:spcAft>
                          <a:spcPts val="800"/>
                        </a:spcAft>
                      </a:pPr>
                      <a:r>
                        <a:rPr lang="en-CA" sz="1100">
                          <a:effectLst/>
                        </a:rPr>
                        <a:t>Transportation equipment manufacturing </a:t>
                      </a:r>
                      <a:endParaRPr lang="en-CA" sz="1100">
                        <a:effectLst/>
                        <a:latin typeface="Aptos" panose="020B0004020202020204" pitchFamily="34" charset="0"/>
                        <a:ea typeface="Aptos" panose="020B0004020202020204" pitchFamily="34" charset="0"/>
                        <a:cs typeface="Arial" panose="020B0604020202020204" pitchFamily="34" charset="0"/>
                      </a:endParaRPr>
                    </a:p>
                  </a:txBody>
                  <a:tcPr marL="68580" marR="68580" marT="0" marB="0" anchor="b"/>
                </a:tc>
                <a:tc>
                  <a:txBody>
                    <a:bodyPr/>
                    <a:lstStyle/>
                    <a:p>
                      <a:pPr algn="r">
                        <a:lnSpc>
                          <a:spcPct val="107000"/>
                        </a:lnSpc>
                        <a:spcAft>
                          <a:spcPts val="800"/>
                        </a:spcAft>
                      </a:pPr>
                      <a:r>
                        <a:rPr lang="en-CA" sz="1100">
                          <a:effectLst/>
                        </a:rPr>
                        <a:t>1.44</a:t>
                      </a:r>
                      <a:endParaRPr lang="en-CA" sz="1100">
                        <a:effectLst/>
                        <a:latin typeface="Aptos" panose="020B0004020202020204" pitchFamily="34" charset="0"/>
                        <a:ea typeface="Aptos" panose="020B0004020202020204" pitchFamily="34" charset="0"/>
                        <a:cs typeface="Arial" panose="020B0604020202020204" pitchFamily="34" charset="0"/>
                      </a:endParaRPr>
                    </a:p>
                  </a:txBody>
                  <a:tcPr marL="68580" marR="68580" marT="0" marB="0" anchor="b"/>
                </a:tc>
                <a:tc>
                  <a:txBody>
                    <a:bodyPr/>
                    <a:lstStyle/>
                    <a:p>
                      <a:pPr algn="r">
                        <a:lnSpc>
                          <a:spcPct val="107000"/>
                        </a:lnSpc>
                        <a:spcAft>
                          <a:spcPts val="800"/>
                        </a:spcAft>
                      </a:pPr>
                      <a:r>
                        <a:rPr lang="en-CA" sz="1100">
                          <a:effectLst/>
                        </a:rPr>
                        <a:t>-1.62</a:t>
                      </a:r>
                      <a:endParaRPr lang="en-CA" sz="1100">
                        <a:effectLst/>
                        <a:latin typeface="Aptos" panose="020B0004020202020204" pitchFamily="34" charset="0"/>
                        <a:ea typeface="Aptos" panose="020B0004020202020204" pitchFamily="34" charset="0"/>
                        <a:cs typeface="Arial" panose="020B0604020202020204" pitchFamily="34" charset="0"/>
                      </a:endParaRPr>
                    </a:p>
                  </a:txBody>
                  <a:tcPr marL="68580" marR="68580" marT="0" marB="0" anchor="b"/>
                </a:tc>
                <a:tc>
                  <a:txBody>
                    <a:bodyPr/>
                    <a:lstStyle/>
                    <a:p>
                      <a:pPr algn="r">
                        <a:lnSpc>
                          <a:spcPct val="107000"/>
                        </a:lnSpc>
                        <a:spcAft>
                          <a:spcPts val="800"/>
                        </a:spcAft>
                      </a:pPr>
                      <a:r>
                        <a:rPr lang="en-CA" sz="1100">
                          <a:effectLst/>
                        </a:rPr>
                        <a:t>-3.06</a:t>
                      </a:r>
                      <a:endParaRPr lang="en-CA" sz="1100">
                        <a:effectLst/>
                        <a:latin typeface="Aptos" panose="020B0004020202020204" pitchFamily="34" charset="0"/>
                        <a:ea typeface="Aptos" panose="020B0004020202020204" pitchFamily="34" charset="0"/>
                        <a:cs typeface="Arial" panose="020B0604020202020204" pitchFamily="34" charset="0"/>
                      </a:endParaRPr>
                    </a:p>
                  </a:txBody>
                  <a:tcPr marL="68580" marR="68580" marT="0" marB="0" anchor="b"/>
                </a:tc>
                <a:extLst>
                  <a:ext uri="{0D108BD9-81ED-4DB2-BD59-A6C34878D82A}">
                    <a16:rowId xmlns:a16="http://schemas.microsoft.com/office/drawing/2014/main" val="978582011"/>
                  </a:ext>
                </a:extLst>
              </a:tr>
              <a:tr h="257843">
                <a:tc>
                  <a:txBody>
                    <a:bodyPr/>
                    <a:lstStyle/>
                    <a:p>
                      <a:pPr indent="139700">
                        <a:lnSpc>
                          <a:spcPct val="107000"/>
                        </a:lnSpc>
                        <a:spcAft>
                          <a:spcPts val="800"/>
                        </a:spcAft>
                      </a:pPr>
                      <a:r>
                        <a:rPr lang="en-CA" sz="1100">
                          <a:effectLst/>
                        </a:rPr>
                        <a:t>Primary metal manufacturing  </a:t>
                      </a:r>
                      <a:endParaRPr lang="en-CA" sz="1100">
                        <a:effectLst/>
                        <a:latin typeface="Aptos" panose="020B0004020202020204" pitchFamily="34" charset="0"/>
                        <a:ea typeface="Aptos" panose="020B0004020202020204" pitchFamily="34" charset="0"/>
                        <a:cs typeface="Arial" panose="020B0604020202020204" pitchFamily="34" charset="0"/>
                      </a:endParaRPr>
                    </a:p>
                  </a:txBody>
                  <a:tcPr marL="68580" marR="68580" marT="0" marB="0" anchor="b"/>
                </a:tc>
                <a:tc>
                  <a:txBody>
                    <a:bodyPr/>
                    <a:lstStyle/>
                    <a:p>
                      <a:pPr algn="r">
                        <a:lnSpc>
                          <a:spcPct val="107000"/>
                        </a:lnSpc>
                        <a:spcAft>
                          <a:spcPts val="800"/>
                        </a:spcAft>
                      </a:pPr>
                      <a:r>
                        <a:rPr lang="en-CA" sz="1100">
                          <a:effectLst/>
                        </a:rPr>
                        <a:t>1.82</a:t>
                      </a:r>
                      <a:endParaRPr lang="en-CA" sz="1100">
                        <a:effectLst/>
                        <a:latin typeface="Aptos" panose="020B0004020202020204" pitchFamily="34" charset="0"/>
                        <a:ea typeface="Aptos" panose="020B0004020202020204" pitchFamily="34" charset="0"/>
                        <a:cs typeface="Arial" panose="020B0604020202020204" pitchFamily="34" charset="0"/>
                      </a:endParaRPr>
                    </a:p>
                  </a:txBody>
                  <a:tcPr marL="68580" marR="68580" marT="0" marB="0" anchor="b"/>
                </a:tc>
                <a:tc>
                  <a:txBody>
                    <a:bodyPr/>
                    <a:lstStyle/>
                    <a:p>
                      <a:pPr algn="r">
                        <a:lnSpc>
                          <a:spcPct val="107000"/>
                        </a:lnSpc>
                        <a:spcAft>
                          <a:spcPts val="800"/>
                        </a:spcAft>
                      </a:pPr>
                      <a:r>
                        <a:rPr lang="en-CA" sz="1100">
                          <a:effectLst/>
                        </a:rPr>
                        <a:t>-1.17</a:t>
                      </a:r>
                      <a:endParaRPr lang="en-CA" sz="1100">
                        <a:effectLst/>
                        <a:latin typeface="Aptos" panose="020B0004020202020204" pitchFamily="34" charset="0"/>
                        <a:ea typeface="Aptos" panose="020B0004020202020204" pitchFamily="34" charset="0"/>
                        <a:cs typeface="Arial" panose="020B0604020202020204" pitchFamily="34" charset="0"/>
                      </a:endParaRPr>
                    </a:p>
                  </a:txBody>
                  <a:tcPr marL="68580" marR="68580" marT="0" marB="0" anchor="b"/>
                </a:tc>
                <a:tc>
                  <a:txBody>
                    <a:bodyPr/>
                    <a:lstStyle/>
                    <a:p>
                      <a:pPr algn="r">
                        <a:lnSpc>
                          <a:spcPct val="107000"/>
                        </a:lnSpc>
                        <a:spcAft>
                          <a:spcPts val="800"/>
                        </a:spcAft>
                      </a:pPr>
                      <a:r>
                        <a:rPr lang="en-CA" sz="1100">
                          <a:effectLst/>
                        </a:rPr>
                        <a:t>-2.98</a:t>
                      </a:r>
                      <a:endParaRPr lang="en-CA" sz="1100">
                        <a:effectLst/>
                        <a:latin typeface="Aptos" panose="020B0004020202020204" pitchFamily="34" charset="0"/>
                        <a:ea typeface="Aptos" panose="020B0004020202020204" pitchFamily="34" charset="0"/>
                        <a:cs typeface="Arial" panose="020B0604020202020204" pitchFamily="34" charset="0"/>
                      </a:endParaRPr>
                    </a:p>
                  </a:txBody>
                  <a:tcPr marL="68580" marR="68580" marT="0" marB="0" anchor="b"/>
                </a:tc>
                <a:extLst>
                  <a:ext uri="{0D108BD9-81ED-4DB2-BD59-A6C34878D82A}">
                    <a16:rowId xmlns:a16="http://schemas.microsoft.com/office/drawing/2014/main" val="2999030975"/>
                  </a:ext>
                </a:extLst>
              </a:tr>
              <a:tr h="257843">
                <a:tc>
                  <a:txBody>
                    <a:bodyPr/>
                    <a:lstStyle/>
                    <a:p>
                      <a:pPr indent="139700">
                        <a:lnSpc>
                          <a:spcPct val="107000"/>
                        </a:lnSpc>
                        <a:spcAft>
                          <a:spcPts val="800"/>
                        </a:spcAft>
                      </a:pPr>
                      <a:r>
                        <a:rPr lang="en-CA" sz="1100">
                          <a:effectLst/>
                        </a:rPr>
                        <a:t>Plastics and rubber products manufacturing  </a:t>
                      </a:r>
                      <a:endParaRPr lang="en-CA" sz="1100">
                        <a:effectLst/>
                        <a:latin typeface="Aptos" panose="020B0004020202020204" pitchFamily="34" charset="0"/>
                        <a:ea typeface="Aptos" panose="020B0004020202020204" pitchFamily="34" charset="0"/>
                        <a:cs typeface="Arial" panose="020B0604020202020204" pitchFamily="34" charset="0"/>
                      </a:endParaRPr>
                    </a:p>
                  </a:txBody>
                  <a:tcPr marL="68580" marR="68580" marT="0" marB="0" anchor="b"/>
                </a:tc>
                <a:tc>
                  <a:txBody>
                    <a:bodyPr/>
                    <a:lstStyle/>
                    <a:p>
                      <a:pPr algn="r">
                        <a:lnSpc>
                          <a:spcPct val="107000"/>
                        </a:lnSpc>
                        <a:spcAft>
                          <a:spcPts val="800"/>
                        </a:spcAft>
                      </a:pPr>
                      <a:r>
                        <a:rPr lang="en-CA" sz="1100">
                          <a:effectLst/>
                        </a:rPr>
                        <a:t>1.28</a:t>
                      </a:r>
                      <a:endParaRPr lang="en-CA" sz="1100">
                        <a:effectLst/>
                        <a:latin typeface="Aptos" panose="020B0004020202020204" pitchFamily="34" charset="0"/>
                        <a:ea typeface="Aptos" panose="020B0004020202020204" pitchFamily="34" charset="0"/>
                        <a:cs typeface="Arial" panose="020B0604020202020204" pitchFamily="34" charset="0"/>
                      </a:endParaRPr>
                    </a:p>
                  </a:txBody>
                  <a:tcPr marL="68580" marR="68580" marT="0" marB="0" anchor="b"/>
                </a:tc>
                <a:tc>
                  <a:txBody>
                    <a:bodyPr/>
                    <a:lstStyle/>
                    <a:p>
                      <a:pPr algn="r">
                        <a:lnSpc>
                          <a:spcPct val="107000"/>
                        </a:lnSpc>
                        <a:spcAft>
                          <a:spcPts val="800"/>
                        </a:spcAft>
                      </a:pPr>
                      <a:r>
                        <a:rPr lang="en-CA" sz="1100">
                          <a:effectLst/>
                        </a:rPr>
                        <a:t>-0.67</a:t>
                      </a:r>
                      <a:endParaRPr lang="en-CA" sz="1100">
                        <a:effectLst/>
                        <a:latin typeface="Aptos" panose="020B0004020202020204" pitchFamily="34" charset="0"/>
                        <a:ea typeface="Aptos" panose="020B0004020202020204" pitchFamily="34" charset="0"/>
                        <a:cs typeface="Arial" panose="020B0604020202020204" pitchFamily="34" charset="0"/>
                      </a:endParaRPr>
                    </a:p>
                  </a:txBody>
                  <a:tcPr marL="68580" marR="68580" marT="0" marB="0" anchor="b"/>
                </a:tc>
                <a:tc>
                  <a:txBody>
                    <a:bodyPr/>
                    <a:lstStyle/>
                    <a:p>
                      <a:pPr algn="r">
                        <a:lnSpc>
                          <a:spcPct val="107000"/>
                        </a:lnSpc>
                        <a:spcAft>
                          <a:spcPts val="800"/>
                        </a:spcAft>
                      </a:pPr>
                      <a:r>
                        <a:rPr lang="en-CA" sz="1100">
                          <a:effectLst/>
                        </a:rPr>
                        <a:t>-1.96</a:t>
                      </a:r>
                      <a:endParaRPr lang="en-CA" sz="1100">
                        <a:effectLst/>
                        <a:latin typeface="Aptos" panose="020B0004020202020204" pitchFamily="34" charset="0"/>
                        <a:ea typeface="Aptos" panose="020B0004020202020204" pitchFamily="34" charset="0"/>
                        <a:cs typeface="Arial" panose="020B0604020202020204" pitchFamily="34" charset="0"/>
                      </a:endParaRPr>
                    </a:p>
                  </a:txBody>
                  <a:tcPr marL="68580" marR="68580" marT="0" marB="0" anchor="b"/>
                </a:tc>
                <a:extLst>
                  <a:ext uri="{0D108BD9-81ED-4DB2-BD59-A6C34878D82A}">
                    <a16:rowId xmlns:a16="http://schemas.microsoft.com/office/drawing/2014/main" val="2363664585"/>
                  </a:ext>
                </a:extLst>
              </a:tr>
              <a:tr h="257843">
                <a:tc>
                  <a:txBody>
                    <a:bodyPr/>
                    <a:lstStyle/>
                    <a:p>
                      <a:pPr indent="140335">
                        <a:lnSpc>
                          <a:spcPct val="107000"/>
                        </a:lnSpc>
                        <a:spcAft>
                          <a:spcPts val="800"/>
                        </a:spcAft>
                      </a:pPr>
                      <a:r>
                        <a:rPr lang="en-CA" sz="1100">
                          <a:effectLst/>
                        </a:rPr>
                        <a:t>Manufacturing  </a:t>
                      </a:r>
                      <a:endParaRPr lang="en-CA" sz="1100">
                        <a:effectLst/>
                        <a:latin typeface="Aptos" panose="020B0004020202020204" pitchFamily="34" charset="0"/>
                        <a:ea typeface="Aptos" panose="020B0004020202020204" pitchFamily="34" charset="0"/>
                        <a:cs typeface="Arial" panose="020B0604020202020204" pitchFamily="34" charset="0"/>
                      </a:endParaRPr>
                    </a:p>
                  </a:txBody>
                  <a:tcPr marL="68580" marR="68580" marT="0" marB="0" anchor="b"/>
                </a:tc>
                <a:tc>
                  <a:txBody>
                    <a:bodyPr/>
                    <a:lstStyle/>
                    <a:p>
                      <a:pPr algn="r">
                        <a:lnSpc>
                          <a:spcPct val="107000"/>
                        </a:lnSpc>
                        <a:spcAft>
                          <a:spcPts val="800"/>
                        </a:spcAft>
                      </a:pPr>
                      <a:r>
                        <a:rPr lang="en-CA" sz="1100">
                          <a:effectLst/>
                        </a:rPr>
                        <a:t>1.22</a:t>
                      </a:r>
                      <a:endParaRPr lang="en-CA" sz="1100">
                        <a:effectLst/>
                        <a:latin typeface="Aptos" panose="020B0004020202020204" pitchFamily="34" charset="0"/>
                        <a:ea typeface="Aptos" panose="020B0004020202020204" pitchFamily="34" charset="0"/>
                        <a:cs typeface="Arial" panose="020B0604020202020204" pitchFamily="34" charset="0"/>
                      </a:endParaRPr>
                    </a:p>
                  </a:txBody>
                  <a:tcPr marL="68580" marR="68580" marT="0" marB="0" anchor="b"/>
                </a:tc>
                <a:tc>
                  <a:txBody>
                    <a:bodyPr/>
                    <a:lstStyle/>
                    <a:p>
                      <a:pPr algn="r">
                        <a:lnSpc>
                          <a:spcPct val="107000"/>
                        </a:lnSpc>
                        <a:spcAft>
                          <a:spcPts val="800"/>
                        </a:spcAft>
                      </a:pPr>
                      <a:r>
                        <a:rPr lang="en-CA" sz="1100">
                          <a:effectLst/>
                        </a:rPr>
                        <a:t>-0.08</a:t>
                      </a:r>
                      <a:endParaRPr lang="en-CA" sz="1100">
                        <a:effectLst/>
                        <a:latin typeface="Aptos" panose="020B0004020202020204" pitchFamily="34" charset="0"/>
                        <a:ea typeface="Aptos" panose="020B0004020202020204" pitchFamily="34" charset="0"/>
                        <a:cs typeface="Arial" panose="020B0604020202020204" pitchFamily="34" charset="0"/>
                      </a:endParaRPr>
                    </a:p>
                  </a:txBody>
                  <a:tcPr marL="68580" marR="68580" marT="0" marB="0" anchor="b"/>
                </a:tc>
                <a:tc>
                  <a:txBody>
                    <a:bodyPr/>
                    <a:lstStyle/>
                    <a:p>
                      <a:pPr algn="r">
                        <a:lnSpc>
                          <a:spcPct val="107000"/>
                        </a:lnSpc>
                        <a:spcAft>
                          <a:spcPts val="800"/>
                        </a:spcAft>
                      </a:pPr>
                      <a:r>
                        <a:rPr lang="en-CA" sz="1100">
                          <a:effectLst/>
                        </a:rPr>
                        <a:t>-1.31</a:t>
                      </a:r>
                      <a:endParaRPr lang="en-CA" sz="1100">
                        <a:effectLst/>
                        <a:latin typeface="Aptos" panose="020B0004020202020204" pitchFamily="34" charset="0"/>
                        <a:ea typeface="Aptos" panose="020B0004020202020204" pitchFamily="34" charset="0"/>
                        <a:cs typeface="Arial" panose="020B0604020202020204" pitchFamily="34" charset="0"/>
                      </a:endParaRPr>
                    </a:p>
                  </a:txBody>
                  <a:tcPr marL="68580" marR="68580" marT="0" marB="0" anchor="b"/>
                </a:tc>
                <a:extLst>
                  <a:ext uri="{0D108BD9-81ED-4DB2-BD59-A6C34878D82A}">
                    <a16:rowId xmlns:a16="http://schemas.microsoft.com/office/drawing/2014/main" val="3514880935"/>
                  </a:ext>
                </a:extLst>
              </a:tr>
              <a:tr h="257843">
                <a:tc>
                  <a:txBody>
                    <a:bodyPr/>
                    <a:lstStyle/>
                    <a:p>
                      <a:pPr indent="139700">
                        <a:lnSpc>
                          <a:spcPct val="107000"/>
                        </a:lnSpc>
                        <a:spcAft>
                          <a:spcPts val="800"/>
                        </a:spcAft>
                      </a:pPr>
                      <a:r>
                        <a:rPr lang="en-CA" sz="1100">
                          <a:effectLst/>
                        </a:rPr>
                        <a:t>Machinery manufacturing  </a:t>
                      </a:r>
                      <a:endParaRPr lang="en-CA" sz="1100">
                        <a:effectLst/>
                        <a:latin typeface="Aptos" panose="020B0004020202020204" pitchFamily="34" charset="0"/>
                        <a:ea typeface="Aptos" panose="020B0004020202020204" pitchFamily="34" charset="0"/>
                        <a:cs typeface="Arial" panose="020B0604020202020204" pitchFamily="34" charset="0"/>
                      </a:endParaRPr>
                    </a:p>
                  </a:txBody>
                  <a:tcPr marL="68580" marR="68580" marT="0" marB="0" anchor="b"/>
                </a:tc>
                <a:tc>
                  <a:txBody>
                    <a:bodyPr/>
                    <a:lstStyle/>
                    <a:p>
                      <a:pPr algn="r">
                        <a:lnSpc>
                          <a:spcPct val="107000"/>
                        </a:lnSpc>
                        <a:spcAft>
                          <a:spcPts val="800"/>
                        </a:spcAft>
                      </a:pPr>
                      <a:r>
                        <a:rPr lang="en-CA" sz="1100">
                          <a:effectLst/>
                        </a:rPr>
                        <a:t>1.89</a:t>
                      </a:r>
                      <a:endParaRPr lang="en-CA" sz="1100">
                        <a:effectLst/>
                        <a:latin typeface="Aptos" panose="020B0004020202020204" pitchFamily="34" charset="0"/>
                        <a:ea typeface="Aptos" panose="020B0004020202020204" pitchFamily="34" charset="0"/>
                        <a:cs typeface="Arial" panose="020B0604020202020204" pitchFamily="34" charset="0"/>
                      </a:endParaRPr>
                    </a:p>
                  </a:txBody>
                  <a:tcPr marL="68580" marR="68580" marT="0" marB="0" anchor="b"/>
                </a:tc>
                <a:tc>
                  <a:txBody>
                    <a:bodyPr/>
                    <a:lstStyle/>
                    <a:p>
                      <a:pPr algn="r">
                        <a:lnSpc>
                          <a:spcPct val="107000"/>
                        </a:lnSpc>
                        <a:spcAft>
                          <a:spcPts val="800"/>
                        </a:spcAft>
                      </a:pPr>
                      <a:r>
                        <a:rPr lang="en-CA" sz="1100">
                          <a:effectLst/>
                        </a:rPr>
                        <a:t>0.67</a:t>
                      </a:r>
                      <a:endParaRPr lang="en-CA" sz="1100">
                        <a:effectLst/>
                        <a:latin typeface="Aptos" panose="020B0004020202020204" pitchFamily="34" charset="0"/>
                        <a:ea typeface="Aptos" panose="020B0004020202020204" pitchFamily="34" charset="0"/>
                        <a:cs typeface="Arial" panose="020B0604020202020204" pitchFamily="34" charset="0"/>
                      </a:endParaRPr>
                    </a:p>
                  </a:txBody>
                  <a:tcPr marL="68580" marR="68580" marT="0" marB="0" anchor="b"/>
                </a:tc>
                <a:tc>
                  <a:txBody>
                    <a:bodyPr/>
                    <a:lstStyle/>
                    <a:p>
                      <a:pPr algn="r">
                        <a:lnSpc>
                          <a:spcPct val="107000"/>
                        </a:lnSpc>
                        <a:spcAft>
                          <a:spcPts val="800"/>
                        </a:spcAft>
                      </a:pPr>
                      <a:r>
                        <a:rPr lang="en-CA" sz="1100">
                          <a:effectLst/>
                        </a:rPr>
                        <a:t>-1.22</a:t>
                      </a:r>
                      <a:endParaRPr lang="en-CA" sz="1100">
                        <a:effectLst/>
                        <a:latin typeface="Aptos" panose="020B0004020202020204" pitchFamily="34" charset="0"/>
                        <a:ea typeface="Aptos" panose="020B0004020202020204" pitchFamily="34" charset="0"/>
                        <a:cs typeface="Arial" panose="020B0604020202020204" pitchFamily="34" charset="0"/>
                      </a:endParaRPr>
                    </a:p>
                  </a:txBody>
                  <a:tcPr marL="68580" marR="68580" marT="0" marB="0" anchor="b"/>
                </a:tc>
                <a:extLst>
                  <a:ext uri="{0D108BD9-81ED-4DB2-BD59-A6C34878D82A}">
                    <a16:rowId xmlns:a16="http://schemas.microsoft.com/office/drawing/2014/main" val="3637346392"/>
                  </a:ext>
                </a:extLst>
              </a:tr>
              <a:tr h="257843">
                <a:tc>
                  <a:txBody>
                    <a:bodyPr/>
                    <a:lstStyle/>
                    <a:p>
                      <a:pPr indent="139700">
                        <a:lnSpc>
                          <a:spcPct val="107000"/>
                        </a:lnSpc>
                        <a:spcAft>
                          <a:spcPts val="800"/>
                        </a:spcAft>
                      </a:pPr>
                      <a:r>
                        <a:rPr lang="en-CA" sz="1100">
                          <a:effectLst/>
                        </a:rPr>
                        <a:t>Printing and related support activities </a:t>
                      </a:r>
                      <a:endParaRPr lang="en-CA" sz="1100">
                        <a:effectLst/>
                        <a:latin typeface="Aptos" panose="020B0004020202020204" pitchFamily="34" charset="0"/>
                        <a:ea typeface="Aptos" panose="020B0004020202020204" pitchFamily="34" charset="0"/>
                        <a:cs typeface="Arial" panose="020B0604020202020204" pitchFamily="34" charset="0"/>
                      </a:endParaRPr>
                    </a:p>
                  </a:txBody>
                  <a:tcPr marL="68580" marR="68580" marT="0" marB="0" anchor="b"/>
                </a:tc>
                <a:tc>
                  <a:txBody>
                    <a:bodyPr/>
                    <a:lstStyle/>
                    <a:p>
                      <a:pPr algn="r">
                        <a:lnSpc>
                          <a:spcPct val="107000"/>
                        </a:lnSpc>
                        <a:spcAft>
                          <a:spcPts val="800"/>
                        </a:spcAft>
                      </a:pPr>
                      <a:r>
                        <a:rPr lang="en-CA" sz="1100">
                          <a:effectLst/>
                        </a:rPr>
                        <a:t>0.37</a:t>
                      </a:r>
                      <a:endParaRPr lang="en-CA" sz="1100">
                        <a:effectLst/>
                        <a:latin typeface="Aptos" panose="020B0004020202020204" pitchFamily="34" charset="0"/>
                        <a:ea typeface="Aptos" panose="020B0004020202020204" pitchFamily="34" charset="0"/>
                        <a:cs typeface="Arial" panose="020B0604020202020204" pitchFamily="34" charset="0"/>
                      </a:endParaRPr>
                    </a:p>
                  </a:txBody>
                  <a:tcPr marL="68580" marR="68580" marT="0" marB="0" anchor="b"/>
                </a:tc>
                <a:tc>
                  <a:txBody>
                    <a:bodyPr/>
                    <a:lstStyle/>
                    <a:p>
                      <a:pPr algn="r">
                        <a:lnSpc>
                          <a:spcPct val="107000"/>
                        </a:lnSpc>
                        <a:spcAft>
                          <a:spcPts val="800"/>
                        </a:spcAft>
                      </a:pPr>
                      <a:r>
                        <a:rPr lang="en-CA" sz="1100">
                          <a:effectLst/>
                        </a:rPr>
                        <a:t>-0.84</a:t>
                      </a:r>
                      <a:endParaRPr lang="en-CA" sz="1100">
                        <a:effectLst/>
                        <a:latin typeface="Aptos" panose="020B0004020202020204" pitchFamily="34" charset="0"/>
                        <a:ea typeface="Aptos" panose="020B0004020202020204" pitchFamily="34" charset="0"/>
                        <a:cs typeface="Arial" panose="020B0604020202020204" pitchFamily="34" charset="0"/>
                      </a:endParaRPr>
                    </a:p>
                  </a:txBody>
                  <a:tcPr marL="68580" marR="68580" marT="0" marB="0" anchor="b"/>
                </a:tc>
                <a:tc>
                  <a:txBody>
                    <a:bodyPr/>
                    <a:lstStyle/>
                    <a:p>
                      <a:pPr algn="r">
                        <a:lnSpc>
                          <a:spcPct val="107000"/>
                        </a:lnSpc>
                        <a:spcAft>
                          <a:spcPts val="800"/>
                        </a:spcAft>
                      </a:pPr>
                      <a:r>
                        <a:rPr lang="en-CA" sz="1100">
                          <a:effectLst/>
                        </a:rPr>
                        <a:t>-1.21</a:t>
                      </a:r>
                      <a:endParaRPr lang="en-CA" sz="1100">
                        <a:effectLst/>
                        <a:latin typeface="Aptos" panose="020B0004020202020204" pitchFamily="34" charset="0"/>
                        <a:ea typeface="Aptos" panose="020B0004020202020204" pitchFamily="34" charset="0"/>
                        <a:cs typeface="Arial" panose="020B0604020202020204" pitchFamily="34" charset="0"/>
                      </a:endParaRPr>
                    </a:p>
                  </a:txBody>
                  <a:tcPr marL="68580" marR="68580" marT="0" marB="0" anchor="b"/>
                </a:tc>
                <a:extLst>
                  <a:ext uri="{0D108BD9-81ED-4DB2-BD59-A6C34878D82A}">
                    <a16:rowId xmlns:a16="http://schemas.microsoft.com/office/drawing/2014/main" val="2327943434"/>
                  </a:ext>
                </a:extLst>
              </a:tr>
              <a:tr h="257843">
                <a:tc>
                  <a:txBody>
                    <a:bodyPr/>
                    <a:lstStyle/>
                    <a:p>
                      <a:pPr indent="139700">
                        <a:lnSpc>
                          <a:spcPct val="107000"/>
                        </a:lnSpc>
                        <a:spcAft>
                          <a:spcPts val="800"/>
                        </a:spcAft>
                      </a:pPr>
                      <a:r>
                        <a:rPr lang="en-CA" sz="1100">
                          <a:effectLst/>
                        </a:rPr>
                        <a:t>Food manufacturing </a:t>
                      </a:r>
                      <a:endParaRPr lang="en-CA" sz="1100">
                        <a:effectLst/>
                        <a:latin typeface="Aptos" panose="020B0004020202020204" pitchFamily="34" charset="0"/>
                        <a:ea typeface="Aptos" panose="020B0004020202020204" pitchFamily="34" charset="0"/>
                        <a:cs typeface="Arial" panose="020B0604020202020204" pitchFamily="34" charset="0"/>
                      </a:endParaRPr>
                    </a:p>
                  </a:txBody>
                  <a:tcPr marL="68580" marR="68580" marT="0" marB="0" anchor="b"/>
                </a:tc>
                <a:tc>
                  <a:txBody>
                    <a:bodyPr/>
                    <a:lstStyle/>
                    <a:p>
                      <a:pPr algn="r">
                        <a:lnSpc>
                          <a:spcPct val="107000"/>
                        </a:lnSpc>
                        <a:spcAft>
                          <a:spcPts val="800"/>
                        </a:spcAft>
                      </a:pPr>
                      <a:r>
                        <a:rPr lang="en-CA" sz="1100">
                          <a:effectLst/>
                        </a:rPr>
                        <a:t>0.87</a:t>
                      </a:r>
                      <a:endParaRPr lang="en-CA" sz="1100">
                        <a:effectLst/>
                        <a:latin typeface="Aptos" panose="020B0004020202020204" pitchFamily="34" charset="0"/>
                        <a:ea typeface="Aptos" panose="020B0004020202020204" pitchFamily="34" charset="0"/>
                        <a:cs typeface="Arial" panose="020B0604020202020204" pitchFamily="34" charset="0"/>
                      </a:endParaRPr>
                    </a:p>
                  </a:txBody>
                  <a:tcPr marL="68580" marR="68580" marT="0" marB="0" anchor="b"/>
                </a:tc>
                <a:tc>
                  <a:txBody>
                    <a:bodyPr/>
                    <a:lstStyle/>
                    <a:p>
                      <a:pPr algn="r">
                        <a:lnSpc>
                          <a:spcPct val="107000"/>
                        </a:lnSpc>
                        <a:spcAft>
                          <a:spcPts val="800"/>
                        </a:spcAft>
                      </a:pPr>
                      <a:r>
                        <a:rPr lang="en-CA" sz="1100">
                          <a:effectLst/>
                        </a:rPr>
                        <a:t>-0.33</a:t>
                      </a:r>
                      <a:endParaRPr lang="en-CA" sz="1100">
                        <a:effectLst/>
                        <a:latin typeface="Aptos" panose="020B0004020202020204" pitchFamily="34" charset="0"/>
                        <a:ea typeface="Aptos" panose="020B0004020202020204" pitchFamily="34" charset="0"/>
                        <a:cs typeface="Arial" panose="020B0604020202020204" pitchFamily="34" charset="0"/>
                      </a:endParaRPr>
                    </a:p>
                  </a:txBody>
                  <a:tcPr marL="68580" marR="68580" marT="0" marB="0" anchor="b"/>
                </a:tc>
                <a:tc>
                  <a:txBody>
                    <a:bodyPr/>
                    <a:lstStyle/>
                    <a:p>
                      <a:pPr algn="r">
                        <a:lnSpc>
                          <a:spcPct val="107000"/>
                        </a:lnSpc>
                        <a:spcAft>
                          <a:spcPts val="800"/>
                        </a:spcAft>
                      </a:pPr>
                      <a:r>
                        <a:rPr lang="en-CA" sz="1100">
                          <a:effectLst/>
                        </a:rPr>
                        <a:t>-1.19</a:t>
                      </a:r>
                      <a:endParaRPr lang="en-CA" sz="1100">
                        <a:effectLst/>
                        <a:latin typeface="Aptos" panose="020B0004020202020204" pitchFamily="34" charset="0"/>
                        <a:ea typeface="Aptos" panose="020B0004020202020204" pitchFamily="34" charset="0"/>
                        <a:cs typeface="Arial" panose="020B0604020202020204" pitchFamily="34" charset="0"/>
                      </a:endParaRPr>
                    </a:p>
                  </a:txBody>
                  <a:tcPr marL="68580" marR="68580" marT="0" marB="0" anchor="b"/>
                </a:tc>
                <a:extLst>
                  <a:ext uri="{0D108BD9-81ED-4DB2-BD59-A6C34878D82A}">
                    <a16:rowId xmlns:a16="http://schemas.microsoft.com/office/drawing/2014/main" val="984543062"/>
                  </a:ext>
                </a:extLst>
              </a:tr>
              <a:tr h="496619">
                <a:tc>
                  <a:txBody>
                    <a:bodyPr/>
                    <a:lstStyle/>
                    <a:p>
                      <a:pPr indent="139700">
                        <a:lnSpc>
                          <a:spcPct val="107000"/>
                        </a:lnSpc>
                        <a:spcAft>
                          <a:spcPts val="800"/>
                        </a:spcAft>
                      </a:pPr>
                      <a:r>
                        <a:rPr lang="en-CA" sz="1100">
                          <a:effectLst/>
                        </a:rPr>
                        <a:t>Electrical equipment, appliance and component manufacturing </a:t>
                      </a:r>
                      <a:endParaRPr lang="en-CA" sz="1100">
                        <a:effectLst/>
                        <a:latin typeface="Aptos" panose="020B0004020202020204" pitchFamily="34" charset="0"/>
                        <a:ea typeface="Aptos" panose="020B0004020202020204" pitchFamily="34" charset="0"/>
                        <a:cs typeface="Arial" panose="020B0604020202020204" pitchFamily="34" charset="0"/>
                      </a:endParaRPr>
                    </a:p>
                  </a:txBody>
                  <a:tcPr marL="68580" marR="68580" marT="0" marB="0" anchor="b"/>
                </a:tc>
                <a:tc>
                  <a:txBody>
                    <a:bodyPr/>
                    <a:lstStyle/>
                    <a:p>
                      <a:pPr algn="r">
                        <a:lnSpc>
                          <a:spcPct val="107000"/>
                        </a:lnSpc>
                        <a:spcAft>
                          <a:spcPts val="800"/>
                        </a:spcAft>
                      </a:pPr>
                      <a:r>
                        <a:rPr lang="en-CA" sz="1100">
                          <a:effectLst/>
                        </a:rPr>
                        <a:t>0.82</a:t>
                      </a:r>
                      <a:endParaRPr lang="en-CA" sz="1100">
                        <a:effectLst/>
                        <a:latin typeface="Aptos" panose="020B0004020202020204" pitchFamily="34" charset="0"/>
                        <a:ea typeface="Aptos" panose="020B0004020202020204" pitchFamily="34" charset="0"/>
                        <a:cs typeface="Arial" panose="020B0604020202020204" pitchFamily="34" charset="0"/>
                      </a:endParaRPr>
                    </a:p>
                  </a:txBody>
                  <a:tcPr marL="68580" marR="68580" marT="0" marB="0" anchor="b"/>
                </a:tc>
                <a:tc>
                  <a:txBody>
                    <a:bodyPr/>
                    <a:lstStyle/>
                    <a:p>
                      <a:pPr algn="r">
                        <a:lnSpc>
                          <a:spcPct val="107000"/>
                        </a:lnSpc>
                        <a:spcAft>
                          <a:spcPts val="800"/>
                        </a:spcAft>
                      </a:pPr>
                      <a:r>
                        <a:rPr lang="en-CA" sz="1100">
                          <a:effectLst/>
                        </a:rPr>
                        <a:t>-0.16</a:t>
                      </a:r>
                      <a:endParaRPr lang="en-CA" sz="1100">
                        <a:effectLst/>
                        <a:latin typeface="Aptos" panose="020B0004020202020204" pitchFamily="34" charset="0"/>
                        <a:ea typeface="Aptos" panose="020B0004020202020204" pitchFamily="34" charset="0"/>
                        <a:cs typeface="Arial" panose="020B0604020202020204" pitchFamily="34" charset="0"/>
                      </a:endParaRPr>
                    </a:p>
                  </a:txBody>
                  <a:tcPr marL="68580" marR="68580" marT="0" marB="0" anchor="b"/>
                </a:tc>
                <a:tc>
                  <a:txBody>
                    <a:bodyPr/>
                    <a:lstStyle/>
                    <a:p>
                      <a:pPr algn="r">
                        <a:lnSpc>
                          <a:spcPct val="107000"/>
                        </a:lnSpc>
                        <a:spcAft>
                          <a:spcPts val="800"/>
                        </a:spcAft>
                      </a:pPr>
                      <a:r>
                        <a:rPr lang="en-CA" sz="1100">
                          <a:effectLst/>
                        </a:rPr>
                        <a:t>-0.98</a:t>
                      </a:r>
                      <a:endParaRPr lang="en-CA" sz="1100">
                        <a:effectLst/>
                        <a:latin typeface="Aptos" panose="020B0004020202020204" pitchFamily="34" charset="0"/>
                        <a:ea typeface="Aptos" panose="020B0004020202020204" pitchFamily="34" charset="0"/>
                        <a:cs typeface="Arial" panose="020B0604020202020204" pitchFamily="34" charset="0"/>
                      </a:endParaRPr>
                    </a:p>
                  </a:txBody>
                  <a:tcPr marL="68580" marR="68580" marT="0" marB="0" anchor="b"/>
                </a:tc>
                <a:extLst>
                  <a:ext uri="{0D108BD9-81ED-4DB2-BD59-A6C34878D82A}">
                    <a16:rowId xmlns:a16="http://schemas.microsoft.com/office/drawing/2014/main" val="4258595825"/>
                  </a:ext>
                </a:extLst>
              </a:tr>
              <a:tr h="257843">
                <a:tc>
                  <a:txBody>
                    <a:bodyPr/>
                    <a:lstStyle/>
                    <a:p>
                      <a:pPr indent="139700">
                        <a:lnSpc>
                          <a:spcPct val="107000"/>
                        </a:lnSpc>
                        <a:spcAft>
                          <a:spcPts val="800"/>
                        </a:spcAft>
                      </a:pPr>
                      <a:r>
                        <a:rPr lang="en-CA" sz="1100">
                          <a:effectLst/>
                        </a:rPr>
                        <a:t>Fabricated metal product manufacturing  </a:t>
                      </a:r>
                      <a:endParaRPr lang="en-CA" sz="1100">
                        <a:effectLst/>
                        <a:latin typeface="Aptos" panose="020B0004020202020204" pitchFamily="34" charset="0"/>
                        <a:ea typeface="Aptos" panose="020B0004020202020204" pitchFamily="34" charset="0"/>
                        <a:cs typeface="Arial" panose="020B0604020202020204" pitchFamily="34" charset="0"/>
                      </a:endParaRPr>
                    </a:p>
                  </a:txBody>
                  <a:tcPr marL="68580" marR="68580" marT="0" marB="0" anchor="b"/>
                </a:tc>
                <a:tc>
                  <a:txBody>
                    <a:bodyPr/>
                    <a:lstStyle/>
                    <a:p>
                      <a:pPr algn="r">
                        <a:lnSpc>
                          <a:spcPct val="107000"/>
                        </a:lnSpc>
                        <a:spcAft>
                          <a:spcPts val="800"/>
                        </a:spcAft>
                      </a:pPr>
                      <a:r>
                        <a:rPr lang="en-CA" sz="1100">
                          <a:effectLst/>
                        </a:rPr>
                        <a:t>0.48</a:t>
                      </a:r>
                      <a:endParaRPr lang="en-CA" sz="1100">
                        <a:effectLst/>
                        <a:latin typeface="Aptos" panose="020B0004020202020204" pitchFamily="34" charset="0"/>
                        <a:ea typeface="Aptos" panose="020B0004020202020204" pitchFamily="34" charset="0"/>
                        <a:cs typeface="Arial" panose="020B0604020202020204" pitchFamily="34" charset="0"/>
                      </a:endParaRPr>
                    </a:p>
                  </a:txBody>
                  <a:tcPr marL="68580" marR="68580" marT="0" marB="0" anchor="b"/>
                </a:tc>
                <a:tc>
                  <a:txBody>
                    <a:bodyPr/>
                    <a:lstStyle/>
                    <a:p>
                      <a:pPr algn="r">
                        <a:lnSpc>
                          <a:spcPct val="107000"/>
                        </a:lnSpc>
                        <a:spcAft>
                          <a:spcPts val="800"/>
                        </a:spcAft>
                      </a:pPr>
                      <a:r>
                        <a:rPr lang="en-CA" sz="1100">
                          <a:effectLst/>
                        </a:rPr>
                        <a:t>-0.36</a:t>
                      </a:r>
                      <a:endParaRPr lang="en-CA" sz="1100">
                        <a:effectLst/>
                        <a:latin typeface="Aptos" panose="020B0004020202020204" pitchFamily="34" charset="0"/>
                        <a:ea typeface="Aptos" panose="020B0004020202020204" pitchFamily="34" charset="0"/>
                        <a:cs typeface="Arial" panose="020B0604020202020204" pitchFamily="34" charset="0"/>
                      </a:endParaRPr>
                    </a:p>
                  </a:txBody>
                  <a:tcPr marL="68580" marR="68580" marT="0" marB="0" anchor="b"/>
                </a:tc>
                <a:tc>
                  <a:txBody>
                    <a:bodyPr/>
                    <a:lstStyle/>
                    <a:p>
                      <a:pPr algn="r">
                        <a:lnSpc>
                          <a:spcPct val="107000"/>
                        </a:lnSpc>
                        <a:spcAft>
                          <a:spcPts val="800"/>
                        </a:spcAft>
                      </a:pPr>
                      <a:r>
                        <a:rPr lang="en-CA" sz="1100">
                          <a:effectLst/>
                        </a:rPr>
                        <a:t>-0.84</a:t>
                      </a:r>
                      <a:endParaRPr lang="en-CA" sz="1100">
                        <a:effectLst/>
                        <a:latin typeface="Aptos" panose="020B0004020202020204" pitchFamily="34" charset="0"/>
                        <a:ea typeface="Aptos" panose="020B0004020202020204" pitchFamily="34" charset="0"/>
                        <a:cs typeface="Arial" panose="020B0604020202020204" pitchFamily="34" charset="0"/>
                      </a:endParaRPr>
                    </a:p>
                  </a:txBody>
                  <a:tcPr marL="68580" marR="68580" marT="0" marB="0" anchor="b"/>
                </a:tc>
                <a:extLst>
                  <a:ext uri="{0D108BD9-81ED-4DB2-BD59-A6C34878D82A}">
                    <a16:rowId xmlns:a16="http://schemas.microsoft.com/office/drawing/2014/main" val="2707662567"/>
                  </a:ext>
                </a:extLst>
              </a:tr>
              <a:tr h="257843">
                <a:tc>
                  <a:txBody>
                    <a:bodyPr/>
                    <a:lstStyle/>
                    <a:p>
                      <a:pPr indent="139700">
                        <a:lnSpc>
                          <a:spcPct val="107000"/>
                        </a:lnSpc>
                        <a:spcAft>
                          <a:spcPts val="800"/>
                        </a:spcAft>
                      </a:pPr>
                      <a:r>
                        <a:rPr lang="en-CA" sz="1100">
                          <a:effectLst/>
                        </a:rPr>
                        <a:t>Computer and electronic product manufacturing </a:t>
                      </a:r>
                      <a:endParaRPr lang="en-CA" sz="1100">
                        <a:effectLst/>
                        <a:latin typeface="Aptos" panose="020B0004020202020204" pitchFamily="34" charset="0"/>
                        <a:ea typeface="Aptos" panose="020B0004020202020204" pitchFamily="34" charset="0"/>
                        <a:cs typeface="Arial" panose="020B0604020202020204" pitchFamily="34" charset="0"/>
                      </a:endParaRPr>
                    </a:p>
                  </a:txBody>
                  <a:tcPr marL="68580" marR="68580" marT="0" marB="0" anchor="b"/>
                </a:tc>
                <a:tc>
                  <a:txBody>
                    <a:bodyPr/>
                    <a:lstStyle/>
                    <a:p>
                      <a:pPr algn="r">
                        <a:lnSpc>
                          <a:spcPct val="107000"/>
                        </a:lnSpc>
                        <a:spcAft>
                          <a:spcPts val="800"/>
                        </a:spcAft>
                      </a:pPr>
                      <a:r>
                        <a:rPr lang="en-CA" sz="1100">
                          <a:effectLst/>
                        </a:rPr>
                        <a:t>0.68</a:t>
                      </a:r>
                      <a:endParaRPr lang="en-CA" sz="1100">
                        <a:effectLst/>
                        <a:latin typeface="Aptos" panose="020B0004020202020204" pitchFamily="34" charset="0"/>
                        <a:ea typeface="Aptos" panose="020B0004020202020204" pitchFamily="34" charset="0"/>
                        <a:cs typeface="Arial" panose="020B0604020202020204" pitchFamily="34" charset="0"/>
                      </a:endParaRPr>
                    </a:p>
                  </a:txBody>
                  <a:tcPr marL="68580" marR="68580" marT="0" marB="0" anchor="b"/>
                </a:tc>
                <a:tc>
                  <a:txBody>
                    <a:bodyPr/>
                    <a:lstStyle/>
                    <a:p>
                      <a:pPr algn="r">
                        <a:lnSpc>
                          <a:spcPct val="107000"/>
                        </a:lnSpc>
                        <a:spcAft>
                          <a:spcPts val="800"/>
                        </a:spcAft>
                      </a:pPr>
                      <a:r>
                        <a:rPr lang="en-CA" sz="1100">
                          <a:effectLst/>
                        </a:rPr>
                        <a:t>0.55</a:t>
                      </a:r>
                      <a:endParaRPr lang="en-CA" sz="1100">
                        <a:effectLst/>
                        <a:latin typeface="Aptos" panose="020B0004020202020204" pitchFamily="34" charset="0"/>
                        <a:ea typeface="Aptos" panose="020B0004020202020204" pitchFamily="34" charset="0"/>
                        <a:cs typeface="Arial" panose="020B0604020202020204" pitchFamily="34" charset="0"/>
                      </a:endParaRPr>
                    </a:p>
                  </a:txBody>
                  <a:tcPr marL="68580" marR="68580" marT="0" marB="0" anchor="b"/>
                </a:tc>
                <a:tc>
                  <a:txBody>
                    <a:bodyPr/>
                    <a:lstStyle/>
                    <a:p>
                      <a:pPr algn="r">
                        <a:lnSpc>
                          <a:spcPct val="107000"/>
                        </a:lnSpc>
                        <a:spcAft>
                          <a:spcPts val="800"/>
                        </a:spcAft>
                      </a:pPr>
                      <a:r>
                        <a:rPr lang="en-CA" sz="1100">
                          <a:effectLst/>
                        </a:rPr>
                        <a:t>-0.13</a:t>
                      </a:r>
                      <a:endParaRPr lang="en-CA" sz="1100">
                        <a:effectLst/>
                        <a:latin typeface="Aptos" panose="020B0004020202020204" pitchFamily="34" charset="0"/>
                        <a:ea typeface="Aptos" panose="020B0004020202020204" pitchFamily="34" charset="0"/>
                        <a:cs typeface="Arial" panose="020B0604020202020204" pitchFamily="34" charset="0"/>
                      </a:endParaRPr>
                    </a:p>
                  </a:txBody>
                  <a:tcPr marL="68580" marR="68580" marT="0" marB="0" anchor="b"/>
                </a:tc>
                <a:extLst>
                  <a:ext uri="{0D108BD9-81ED-4DB2-BD59-A6C34878D82A}">
                    <a16:rowId xmlns:a16="http://schemas.microsoft.com/office/drawing/2014/main" val="2627212161"/>
                  </a:ext>
                </a:extLst>
              </a:tr>
              <a:tr h="257843">
                <a:tc>
                  <a:txBody>
                    <a:bodyPr/>
                    <a:lstStyle/>
                    <a:p>
                      <a:pPr indent="139700">
                        <a:lnSpc>
                          <a:spcPct val="107000"/>
                        </a:lnSpc>
                        <a:spcAft>
                          <a:spcPts val="800"/>
                        </a:spcAft>
                      </a:pPr>
                      <a:r>
                        <a:rPr lang="en-CA" sz="1100">
                          <a:effectLst/>
                        </a:rPr>
                        <a:t>Clothing and leather and allied product manufacturing </a:t>
                      </a:r>
                      <a:endParaRPr lang="en-CA" sz="1100">
                        <a:effectLst/>
                        <a:latin typeface="Aptos" panose="020B0004020202020204" pitchFamily="34" charset="0"/>
                        <a:ea typeface="Aptos" panose="020B0004020202020204" pitchFamily="34" charset="0"/>
                        <a:cs typeface="Arial" panose="020B0604020202020204" pitchFamily="34" charset="0"/>
                      </a:endParaRPr>
                    </a:p>
                  </a:txBody>
                  <a:tcPr marL="68580" marR="68580" marT="0" marB="0" anchor="b"/>
                </a:tc>
                <a:tc>
                  <a:txBody>
                    <a:bodyPr/>
                    <a:lstStyle/>
                    <a:p>
                      <a:pPr algn="r">
                        <a:lnSpc>
                          <a:spcPct val="107000"/>
                        </a:lnSpc>
                        <a:spcAft>
                          <a:spcPts val="800"/>
                        </a:spcAft>
                      </a:pPr>
                      <a:r>
                        <a:rPr lang="en-CA" sz="1100">
                          <a:effectLst/>
                        </a:rPr>
                        <a:t>1.59</a:t>
                      </a:r>
                      <a:endParaRPr lang="en-CA" sz="1100">
                        <a:effectLst/>
                        <a:latin typeface="Aptos" panose="020B0004020202020204" pitchFamily="34" charset="0"/>
                        <a:ea typeface="Aptos" panose="020B0004020202020204" pitchFamily="34" charset="0"/>
                        <a:cs typeface="Arial" panose="020B0604020202020204" pitchFamily="34" charset="0"/>
                      </a:endParaRPr>
                    </a:p>
                  </a:txBody>
                  <a:tcPr marL="68580" marR="68580" marT="0" marB="0" anchor="b"/>
                </a:tc>
                <a:tc>
                  <a:txBody>
                    <a:bodyPr/>
                    <a:lstStyle/>
                    <a:p>
                      <a:pPr algn="r">
                        <a:lnSpc>
                          <a:spcPct val="107000"/>
                        </a:lnSpc>
                        <a:spcAft>
                          <a:spcPts val="800"/>
                        </a:spcAft>
                      </a:pPr>
                      <a:r>
                        <a:rPr lang="en-CA" sz="1100">
                          <a:effectLst/>
                        </a:rPr>
                        <a:t>1.83</a:t>
                      </a:r>
                      <a:endParaRPr lang="en-CA" sz="1100">
                        <a:effectLst/>
                        <a:latin typeface="Aptos" panose="020B0004020202020204" pitchFamily="34" charset="0"/>
                        <a:ea typeface="Aptos" panose="020B0004020202020204" pitchFamily="34" charset="0"/>
                        <a:cs typeface="Arial" panose="020B0604020202020204" pitchFamily="34" charset="0"/>
                      </a:endParaRPr>
                    </a:p>
                  </a:txBody>
                  <a:tcPr marL="68580" marR="68580" marT="0" marB="0" anchor="b"/>
                </a:tc>
                <a:tc>
                  <a:txBody>
                    <a:bodyPr/>
                    <a:lstStyle/>
                    <a:p>
                      <a:pPr algn="r">
                        <a:lnSpc>
                          <a:spcPct val="107000"/>
                        </a:lnSpc>
                        <a:spcAft>
                          <a:spcPts val="800"/>
                        </a:spcAft>
                      </a:pPr>
                      <a:r>
                        <a:rPr lang="en-CA" sz="1100">
                          <a:effectLst/>
                        </a:rPr>
                        <a:t>0.24</a:t>
                      </a:r>
                      <a:endParaRPr lang="en-CA" sz="1100">
                        <a:effectLst/>
                        <a:latin typeface="Aptos" panose="020B0004020202020204" pitchFamily="34" charset="0"/>
                        <a:ea typeface="Aptos" panose="020B0004020202020204" pitchFamily="34" charset="0"/>
                        <a:cs typeface="Arial" panose="020B0604020202020204" pitchFamily="34" charset="0"/>
                      </a:endParaRPr>
                    </a:p>
                  </a:txBody>
                  <a:tcPr marL="68580" marR="68580" marT="0" marB="0" anchor="b"/>
                </a:tc>
                <a:extLst>
                  <a:ext uri="{0D108BD9-81ED-4DB2-BD59-A6C34878D82A}">
                    <a16:rowId xmlns:a16="http://schemas.microsoft.com/office/drawing/2014/main" val="3321630587"/>
                  </a:ext>
                </a:extLst>
              </a:tr>
              <a:tr h="257843">
                <a:tc>
                  <a:txBody>
                    <a:bodyPr/>
                    <a:lstStyle/>
                    <a:p>
                      <a:pPr indent="139700">
                        <a:lnSpc>
                          <a:spcPct val="107000"/>
                        </a:lnSpc>
                        <a:spcAft>
                          <a:spcPts val="800"/>
                        </a:spcAft>
                      </a:pPr>
                      <a:r>
                        <a:rPr lang="en-CA" sz="1100">
                          <a:effectLst/>
                        </a:rPr>
                        <a:t>Furniture and related product manufacturing </a:t>
                      </a:r>
                      <a:endParaRPr lang="en-CA" sz="1100">
                        <a:effectLst/>
                        <a:latin typeface="Aptos" panose="020B0004020202020204" pitchFamily="34" charset="0"/>
                        <a:ea typeface="Aptos" panose="020B0004020202020204" pitchFamily="34" charset="0"/>
                        <a:cs typeface="Arial" panose="020B0604020202020204" pitchFamily="34" charset="0"/>
                      </a:endParaRPr>
                    </a:p>
                  </a:txBody>
                  <a:tcPr marL="68580" marR="68580" marT="0" marB="0" anchor="b"/>
                </a:tc>
                <a:tc>
                  <a:txBody>
                    <a:bodyPr/>
                    <a:lstStyle/>
                    <a:p>
                      <a:pPr algn="r">
                        <a:lnSpc>
                          <a:spcPct val="107000"/>
                        </a:lnSpc>
                        <a:spcAft>
                          <a:spcPts val="800"/>
                        </a:spcAft>
                      </a:pPr>
                      <a:r>
                        <a:rPr lang="en-CA" sz="1100">
                          <a:effectLst/>
                        </a:rPr>
                        <a:t>-0.17</a:t>
                      </a:r>
                      <a:endParaRPr lang="en-CA" sz="1100">
                        <a:effectLst/>
                        <a:latin typeface="Aptos" panose="020B0004020202020204" pitchFamily="34" charset="0"/>
                        <a:ea typeface="Aptos" panose="020B0004020202020204" pitchFamily="34" charset="0"/>
                        <a:cs typeface="Arial" panose="020B0604020202020204" pitchFamily="34" charset="0"/>
                      </a:endParaRPr>
                    </a:p>
                  </a:txBody>
                  <a:tcPr marL="68580" marR="68580" marT="0" marB="0" anchor="b"/>
                </a:tc>
                <a:tc>
                  <a:txBody>
                    <a:bodyPr/>
                    <a:lstStyle/>
                    <a:p>
                      <a:pPr algn="r">
                        <a:lnSpc>
                          <a:spcPct val="107000"/>
                        </a:lnSpc>
                        <a:spcAft>
                          <a:spcPts val="800"/>
                        </a:spcAft>
                      </a:pPr>
                      <a:r>
                        <a:rPr lang="en-CA" sz="1100">
                          <a:effectLst/>
                        </a:rPr>
                        <a:t>1.58</a:t>
                      </a:r>
                      <a:endParaRPr lang="en-CA" sz="1100">
                        <a:effectLst/>
                        <a:latin typeface="Aptos" panose="020B0004020202020204" pitchFamily="34" charset="0"/>
                        <a:ea typeface="Aptos" panose="020B0004020202020204" pitchFamily="34" charset="0"/>
                        <a:cs typeface="Arial" panose="020B0604020202020204" pitchFamily="34" charset="0"/>
                      </a:endParaRPr>
                    </a:p>
                  </a:txBody>
                  <a:tcPr marL="68580" marR="68580" marT="0" marB="0" anchor="b"/>
                </a:tc>
                <a:tc>
                  <a:txBody>
                    <a:bodyPr/>
                    <a:lstStyle/>
                    <a:p>
                      <a:pPr algn="r">
                        <a:lnSpc>
                          <a:spcPct val="107000"/>
                        </a:lnSpc>
                        <a:spcAft>
                          <a:spcPts val="800"/>
                        </a:spcAft>
                      </a:pPr>
                      <a:r>
                        <a:rPr lang="en-CA" sz="1100">
                          <a:effectLst/>
                        </a:rPr>
                        <a:t>1.75</a:t>
                      </a:r>
                      <a:endParaRPr lang="en-CA" sz="1100">
                        <a:effectLst/>
                        <a:latin typeface="Aptos" panose="020B0004020202020204" pitchFamily="34" charset="0"/>
                        <a:ea typeface="Aptos" panose="020B0004020202020204" pitchFamily="34" charset="0"/>
                        <a:cs typeface="Arial" panose="020B0604020202020204" pitchFamily="34" charset="0"/>
                      </a:endParaRPr>
                    </a:p>
                  </a:txBody>
                  <a:tcPr marL="68580" marR="68580" marT="0" marB="0" anchor="b"/>
                </a:tc>
                <a:extLst>
                  <a:ext uri="{0D108BD9-81ED-4DB2-BD59-A6C34878D82A}">
                    <a16:rowId xmlns:a16="http://schemas.microsoft.com/office/drawing/2014/main" val="1845862993"/>
                  </a:ext>
                </a:extLst>
              </a:tr>
              <a:tr h="257843">
                <a:tc>
                  <a:txBody>
                    <a:bodyPr/>
                    <a:lstStyle/>
                    <a:p>
                      <a:pPr indent="139700">
                        <a:lnSpc>
                          <a:spcPct val="107000"/>
                        </a:lnSpc>
                        <a:spcAft>
                          <a:spcPts val="800"/>
                        </a:spcAft>
                      </a:pPr>
                      <a:r>
                        <a:rPr lang="en-CA" sz="1100">
                          <a:effectLst/>
                        </a:rPr>
                        <a:t>Non-metallic mineral product manufacturing  </a:t>
                      </a:r>
                      <a:endParaRPr lang="en-CA" sz="1100">
                        <a:effectLst/>
                        <a:latin typeface="Aptos" panose="020B0004020202020204" pitchFamily="34" charset="0"/>
                        <a:ea typeface="Aptos" panose="020B0004020202020204" pitchFamily="34" charset="0"/>
                        <a:cs typeface="Arial" panose="020B0604020202020204" pitchFamily="34" charset="0"/>
                      </a:endParaRPr>
                    </a:p>
                  </a:txBody>
                  <a:tcPr marL="68580" marR="68580" marT="0" marB="0" anchor="b"/>
                </a:tc>
                <a:tc>
                  <a:txBody>
                    <a:bodyPr/>
                    <a:lstStyle/>
                    <a:p>
                      <a:pPr algn="r">
                        <a:lnSpc>
                          <a:spcPct val="107000"/>
                        </a:lnSpc>
                        <a:spcAft>
                          <a:spcPts val="800"/>
                        </a:spcAft>
                      </a:pPr>
                      <a:r>
                        <a:rPr lang="en-CA" sz="1100">
                          <a:effectLst/>
                        </a:rPr>
                        <a:t>0.35</a:t>
                      </a:r>
                      <a:endParaRPr lang="en-CA" sz="1100">
                        <a:effectLst/>
                        <a:latin typeface="Aptos" panose="020B0004020202020204" pitchFamily="34" charset="0"/>
                        <a:ea typeface="Aptos" panose="020B0004020202020204" pitchFamily="34" charset="0"/>
                        <a:cs typeface="Arial" panose="020B0604020202020204" pitchFamily="34" charset="0"/>
                      </a:endParaRPr>
                    </a:p>
                  </a:txBody>
                  <a:tcPr marL="68580" marR="68580" marT="0" marB="0" anchor="b"/>
                </a:tc>
                <a:tc>
                  <a:txBody>
                    <a:bodyPr/>
                    <a:lstStyle/>
                    <a:p>
                      <a:pPr algn="r">
                        <a:lnSpc>
                          <a:spcPct val="107000"/>
                        </a:lnSpc>
                        <a:spcAft>
                          <a:spcPts val="800"/>
                        </a:spcAft>
                      </a:pPr>
                      <a:r>
                        <a:rPr lang="en-CA" sz="1100">
                          <a:effectLst/>
                        </a:rPr>
                        <a:t>2.19</a:t>
                      </a:r>
                      <a:endParaRPr lang="en-CA" sz="1100">
                        <a:effectLst/>
                        <a:latin typeface="Aptos" panose="020B0004020202020204" pitchFamily="34" charset="0"/>
                        <a:ea typeface="Aptos" panose="020B0004020202020204" pitchFamily="34" charset="0"/>
                        <a:cs typeface="Arial" panose="020B0604020202020204" pitchFamily="34" charset="0"/>
                      </a:endParaRPr>
                    </a:p>
                  </a:txBody>
                  <a:tcPr marL="68580" marR="68580" marT="0" marB="0" anchor="b"/>
                </a:tc>
                <a:tc>
                  <a:txBody>
                    <a:bodyPr/>
                    <a:lstStyle/>
                    <a:p>
                      <a:pPr algn="r">
                        <a:lnSpc>
                          <a:spcPct val="107000"/>
                        </a:lnSpc>
                        <a:spcAft>
                          <a:spcPts val="800"/>
                        </a:spcAft>
                      </a:pPr>
                      <a:r>
                        <a:rPr lang="en-CA" sz="1100">
                          <a:effectLst/>
                        </a:rPr>
                        <a:t>1.84</a:t>
                      </a:r>
                      <a:endParaRPr lang="en-CA" sz="1100">
                        <a:effectLst/>
                        <a:latin typeface="Aptos" panose="020B0004020202020204" pitchFamily="34" charset="0"/>
                        <a:ea typeface="Aptos" panose="020B0004020202020204" pitchFamily="34" charset="0"/>
                        <a:cs typeface="Arial" panose="020B0604020202020204" pitchFamily="34" charset="0"/>
                      </a:endParaRPr>
                    </a:p>
                  </a:txBody>
                  <a:tcPr marL="68580" marR="68580" marT="0" marB="0" anchor="b"/>
                </a:tc>
                <a:extLst>
                  <a:ext uri="{0D108BD9-81ED-4DB2-BD59-A6C34878D82A}">
                    <a16:rowId xmlns:a16="http://schemas.microsoft.com/office/drawing/2014/main" val="3280212688"/>
                  </a:ext>
                </a:extLst>
              </a:tr>
              <a:tr h="257843">
                <a:tc>
                  <a:txBody>
                    <a:bodyPr/>
                    <a:lstStyle/>
                    <a:p>
                      <a:pPr indent="139700">
                        <a:lnSpc>
                          <a:spcPct val="107000"/>
                        </a:lnSpc>
                        <a:spcAft>
                          <a:spcPts val="800"/>
                        </a:spcAft>
                      </a:pPr>
                      <a:r>
                        <a:rPr lang="en-CA" sz="1100">
                          <a:effectLst/>
                        </a:rPr>
                        <a:t>Beverage and tobacco product manufacturing  </a:t>
                      </a:r>
                      <a:endParaRPr lang="en-CA" sz="1100">
                        <a:effectLst/>
                        <a:latin typeface="Aptos" panose="020B0004020202020204" pitchFamily="34" charset="0"/>
                        <a:ea typeface="Aptos" panose="020B0004020202020204" pitchFamily="34" charset="0"/>
                        <a:cs typeface="Arial" panose="020B0604020202020204" pitchFamily="34" charset="0"/>
                      </a:endParaRPr>
                    </a:p>
                  </a:txBody>
                  <a:tcPr marL="68580" marR="68580" marT="0" marB="0" anchor="b"/>
                </a:tc>
                <a:tc>
                  <a:txBody>
                    <a:bodyPr/>
                    <a:lstStyle/>
                    <a:p>
                      <a:pPr algn="r">
                        <a:lnSpc>
                          <a:spcPct val="107000"/>
                        </a:lnSpc>
                        <a:spcAft>
                          <a:spcPts val="800"/>
                        </a:spcAft>
                      </a:pPr>
                      <a:r>
                        <a:rPr lang="en-CA" sz="1100">
                          <a:effectLst/>
                        </a:rPr>
                        <a:t>-4.47</a:t>
                      </a:r>
                      <a:endParaRPr lang="en-CA" sz="1100">
                        <a:effectLst/>
                        <a:latin typeface="Aptos" panose="020B0004020202020204" pitchFamily="34" charset="0"/>
                        <a:ea typeface="Aptos" panose="020B0004020202020204" pitchFamily="34" charset="0"/>
                        <a:cs typeface="Arial" panose="020B0604020202020204" pitchFamily="34" charset="0"/>
                      </a:endParaRPr>
                    </a:p>
                  </a:txBody>
                  <a:tcPr marL="68580" marR="68580" marT="0" marB="0" anchor="b"/>
                </a:tc>
                <a:tc>
                  <a:txBody>
                    <a:bodyPr/>
                    <a:lstStyle/>
                    <a:p>
                      <a:pPr algn="r">
                        <a:lnSpc>
                          <a:spcPct val="107000"/>
                        </a:lnSpc>
                        <a:spcAft>
                          <a:spcPts val="800"/>
                        </a:spcAft>
                      </a:pPr>
                      <a:r>
                        <a:rPr lang="en-CA" sz="1100">
                          <a:effectLst/>
                        </a:rPr>
                        <a:t>-2.63</a:t>
                      </a:r>
                      <a:endParaRPr lang="en-CA" sz="1100">
                        <a:effectLst/>
                        <a:latin typeface="Aptos" panose="020B0004020202020204" pitchFamily="34" charset="0"/>
                        <a:ea typeface="Aptos" panose="020B0004020202020204" pitchFamily="34" charset="0"/>
                        <a:cs typeface="Arial" panose="020B0604020202020204" pitchFamily="34" charset="0"/>
                      </a:endParaRPr>
                    </a:p>
                  </a:txBody>
                  <a:tcPr marL="68580" marR="68580" marT="0" marB="0" anchor="b"/>
                </a:tc>
                <a:tc>
                  <a:txBody>
                    <a:bodyPr/>
                    <a:lstStyle/>
                    <a:p>
                      <a:pPr algn="r">
                        <a:lnSpc>
                          <a:spcPct val="107000"/>
                        </a:lnSpc>
                        <a:spcAft>
                          <a:spcPts val="800"/>
                        </a:spcAft>
                      </a:pPr>
                      <a:r>
                        <a:rPr lang="en-CA" sz="1100">
                          <a:effectLst/>
                        </a:rPr>
                        <a:t>1.84</a:t>
                      </a:r>
                      <a:endParaRPr lang="en-CA" sz="1100">
                        <a:effectLst/>
                        <a:latin typeface="Aptos" panose="020B0004020202020204" pitchFamily="34" charset="0"/>
                        <a:ea typeface="Aptos" panose="020B0004020202020204" pitchFamily="34" charset="0"/>
                        <a:cs typeface="Arial" panose="020B0604020202020204" pitchFamily="34" charset="0"/>
                      </a:endParaRPr>
                    </a:p>
                  </a:txBody>
                  <a:tcPr marL="68580" marR="68580" marT="0" marB="0" anchor="b"/>
                </a:tc>
                <a:extLst>
                  <a:ext uri="{0D108BD9-81ED-4DB2-BD59-A6C34878D82A}">
                    <a16:rowId xmlns:a16="http://schemas.microsoft.com/office/drawing/2014/main" val="2380369688"/>
                  </a:ext>
                </a:extLst>
              </a:tr>
              <a:tr h="257843">
                <a:tc>
                  <a:txBody>
                    <a:bodyPr/>
                    <a:lstStyle/>
                    <a:p>
                      <a:pPr indent="139700">
                        <a:lnSpc>
                          <a:spcPct val="107000"/>
                        </a:lnSpc>
                        <a:spcAft>
                          <a:spcPts val="800"/>
                        </a:spcAft>
                      </a:pPr>
                      <a:r>
                        <a:rPr lang="en-CA" sz="1100">
                          <a:effectLst/>
                        </a:rPr>
                        <a:t>Miscellaneous manufacturing  </a:t>
                      </a:r>
                      <a:endParaRPr lang="en-CA" sz="1100">
                        <a:effectLst/>
                        <a:latin typeface="Aptos" panose="020B0004020202020204" pitchFamily="34" charset="0"/>
                        <a:ea typeface="Aptos" panose="020B0004020202020204" pitchFamily="34" charset="0"/>
                        <a:cs typeface="Arial" panose="020B0604020202020204" pitchFamily="34" charset="0"/>
                      </a:endParaRPr>
                    </a:p>
                  </a:txBody>
                  <a:tcPr marL="68580" marR="68580" marT="0" marB="0" anchor="b"/>
                </a:tc>
                <a:tc>
                  <a:txBody>
                    <a:bodyPr/>
                    <a:lstStyle/>
                    <a:p>
                      <a:pPr algn="r">
                        <a:lnSpc>
                          <a:spcPct val="107000"/>
                        </a:lnSpc>
                        <a:spcAft>
                          <a:spcPts val="800"/>
                        </a:spcAft>
                      </a:pPr>
                      <a:r>
                        <a:rPr lang="en-CA" sz="1100">
                          <a:effectLst/>
                        </a:rPr>
                        <a:t>0.09</a:t>
                      </a:r>
                      <a:endParaRPr lang="en-CA" sz="1100">
                        <a:effectLst/>
                        <a:latin typeface="Aptos" panose="020B0004020202020204" pitchFamily="34" charset="0"/>
                        <a:ea typeface="Aptos" panose="020B0004020202020204" pitchFamily="34" charset="0"/>
                        <a:cs typeface="Arial" panose="020B0604020202020204" pitchFamily="34" charset="0"/>
                      </a:endParaRPr>
                    </a:p>
                  </a:txBody>
                  <a:tcPr marL="68580" marR="68580" marT="0" marB="0" anchor="b"/>
                </a:tc>
                <a:tc>
                  <a:txBody>
                    <a:bodyPr/>
                    <a:lstStyle/>
                    <a:p>
                      <a:pPr algn="r">
                        <a:lnSpc>
                          <a:spcPct val="107000"/>
                        </a:lnSpc>
                        <a:spcAft>
                          <a:spcPts val="800"/>
                        </a:spcAft>
                      </a:pPr>
                      <a:r>
                        <a:rPr lang="en-CA" sz="1100">
                          <a:effectLst/>
                        </a:rPr>
                        <a:t>2.01</a:t>
                      </a:r>
                      <a:endParaRPr lang="en-CA" sz="1100">
                        <a:effectLst/>
                        <a:latin typeface="Aptos" panose="020B0004020202020204" pitchFamily="34" charset="0"/>
                        <a:ea typeface="Aptos" panose="020B0004020202020204" pitchFamily="34" charset="0"/>
                        <a:cs typeface="Arial" panose="020B0604020202020204" pitchFamily="34" charset="0"/>
                      </a:endParaRPr>
                    </a:p>
                  </a:txBody>
                  <a:tcPr marL="68580" marR="68580" marT="0" marB="0" anchor="b"/>
                </a:tc>
                <a:tc>
                  <a:txBody>
                    <a:bodyPr/>
                    <a:lstStyle/>
                    <a:p>
                      <a:pPr algn="r">
                        <a:lnSpc>
                          <a:spcPct val="107000"/>
                        </a:lnSpc>
                        <a:spcAft>
                          <a:spcPts val="800"/>
                        </a:spcAft>
                      </a:pPr>
                      <a:r>
                        <a:rPr lang="en-CA" sz="1100">
                          <a:effectLst/>
                        </a:rPr>
                        <a:t>1.92</a:t>
                      </a:r>
                      <a:endParaRPr lang="en-CA" sz="1100">
                        <a:effectLst/>
                        <a:latin typeface="Aptos" panose="020B0004020202020204" pitchFamily="34" charset="0"/>
                        <a:ea typeface="Aptos" panose="020B0004020202020204" pitchFamily="34" charset="0"/>
                        <a:cs typeface="Arial" panose="020B0604020202020204" pitchFamily="34" charset="0"/>
                      </a:endParaRPr>
                    </a:p>
                  </a:txBody>
                  <a:tcPr marL="68580" marR="68580" marT="0" marB="0" anchor="b"/>
                </a:tc>
                <a:extLst>
                  <a:ext uri="{0D108BD9-81ED-4DB2-BD59-A6C34878D82A}">
                    <a16:rowId xmlns:a16="http://schemas.microsoft.com/office/drawing/2014/main" val="1505054214"/>
                  </a:ext>
                </a:extLst>
              </a:tr>
              <a:tr h="257843">
                <a:tc>
                  <a:txBody>
                    <a:bodyPr/>
                    <a:lstStyle/>
                    <a:p>
                      <a:pPr indent="139700">
                        <a:lnSpc>
                          <a:spcPct val="107000"/>
                        </a:lnSpc>
                        <a:spcAft>
                          <a:spcPts val="800"/>
                        </a:spcAft>
                      </a:pPr>
                      <a:r>
                        <a:rPr lang="en-CA" sz="1100">
                          <a:effectLst/>
                        </a:rPr>
                        <a:t>Chemical manufacturing </a:t>
                      </a:r>
                      <a:endParaRPr lang="en-CA" sz="1100">
                        <a:effectLst/>
                        <a:latin typeface="Aptos" panose="020B0004020202020204" pitchFamily="34" charset="0"/>
                        <a:ea typeface="Aptos" panose="020B0004020202020204" pitchFamily="34" charset="0"/>
                        <a:cs typeface="Arial" panose="020B0604020202020204" pitchFamily="34" charset="0"/>
                      </a:endParaRPr>
                    </a:p>
                  </a:txBody>
                  <a:tcPr marL="68580" marR="68580" marT="0" marB="0" anchor="b"/>
                </a:tc>
                <a:tc>
                  <a:txBody>
                    <a:bodyPr/>
                    <a:lstStyle/>
                    <a:p>
                      <a:pPr algn="r">
                        <a:lnSpc>
                          <a:spcPct val="107000"/>
                        </a:lnSpc>
                        <a:spcAft>
                          <a:spcPts val="800"/>
                        </a:spcAft>
                      </a:pPr>
                      <a:r>
                        <a:rPr lang="en-CA" sz="1100">
                          <a:effectLst/>
                        </a:rPr>
                        <a:t>-0.78</a:t>
                      </a:r>
                      <a:endParaRPr lang="en-CA" sz="1100">
                        <a:effectLst/>
                        <a:latin typeface="Aptos" panose="020B0004020202020204" pitchFamily="34" charset="0"/>
                        <a:ea typeface="Aptos" panose="020B0004020202020204" pitchFamily="34" charset="0"/>
                        <a:cs typeface="Arial" panose="020B0604020202020204" pitchFamily="34" charset="0"/>
                      </a:endParaRPr>
                    </a:p>
                  </a:txBody>
                  <a:tcPr marL="68580" marR="68580" marT="0" marB="0" anchor="b"/>
                </a:tc>
                <a:tc>
                  <a:txBody>
                    <a:bodyPr/>
                    <a:lstStyle/>
                    <a:p>
                      <a:pPr algn="r">
                        <a:lnSpc>
                          <a:spcPct val="107000"/>
                        </a:lnSpc>
                        <a:spcAft>
                          <a:spcPts val="800"/>
                        </a:spcAft>
                      </a:pPr>
                      <a:r>
                        <a:rPr lang="en-CA" sz="1100">
                          <a:effectLst/>
                        </a:rPr>
                        <a:t>1.19</a:t>
                      </a:r>
                      <a:endParaRPr lang="en-CA" sz="1100">
                        <a:effectLst/>
                        <a:latin typeface="Aptos" panose="020B0004020202020204" pitchFamily="34" charset="0"/>
                        <a:ea typeface="Aptos" panose="020B0004020202020204" pitchFamily="34" charset="0"/>
                        <a:cs typeface="Arial" panose="020B0604020202020204" pitchFamily="34" charset="0"/>
                      </a:endParaRPr>
                    </a:p>
                  </a:txBody>
                  <a:tcPr marL="68580" marR="68580" marT="0" marB="0" anchor="b"/>
                </a:tc>
                <a:tc>
                  <a:txBody>
                    <a:bodyPr/>
                    <a:lstStyle/>
                    <a:p>
                      <a:pPr algn="r">
                        <a:lnSpc>
                          <a:spcPct val="107000"/>
                        </a:lnSpc>
                        <a:spcAft>
                          <a:spcPts val="800"/>
                        </a:spcAft>
                      </a:pPr>
                      <a:r>
                        <a:rPr lang="en-CA" sz="1100">
                          <a:effectLst/>
                        </a:rPr>
                        <a:t>1.97</a:t>
                      </a:r>
                      <a:endParaRPr lang="en-CA" sz="1100">
                        <a:effectLst/>
                        <a:latin typeface="Aptos" panose="020B0004020202020204" pitchFamily="34" charset="0"/>
                        <a:ea typeface="Aptos" panose="020B0004020202020204" pitchFamily="34" charset="0"/>
                        <a:cs typeface="Arial" panose="020B0604020202020204" pitchFamily="34" charset="0"/>
                      </a:endParaRPr>
                    </a:p>
                  </a:txBody>
                  <a:tcPr marL="68580" marR="68580" marT="0" marB="0" anchor="b"/>
                </a:tc>
                <a:extLst>
                  <a:ext uri="{0D108BD9-81ED-4DB2-BD59-A6C34878D82A}">
                    <a16:rowId xmlns:a16="http://schemas.microsoft.com/office/drawing/2014/main" val="1443827619"/>
                  </a:ext>
                </a:extLst>
              </a:tr>
              <a:tr h="257843">
                <a:tc>
                  <a:txBody>
                    <a:bodyPr/>
                    <a:lstStyle/>
                    <a:p>
                      <a:pPr indent="139700">
                        <a:lnSpc>
                          <a:spcPct val="107000"/>
                        </a:lnSpc>
                        <a:spcAft>
                          <a:spcPts val="800"/>
                        </a:spcAft>
                      </a:pPr>
                      <a:r>
                        <a:rPr lang="en-CA" sz="1100" dirty="0">
                          <a:effectLst/>
                        </a:rPr>
                        <a:t>Textile and textile product mills  </a:t>
                      </a:r>
                      <a:endParaRPr lang="en-CA" sz="1100" dirty="0">
                        <a:effectLst/>
                        <a:latin typeface="Aptos" panose="020B0004020202020204" pitchFamily="34" charset="0"/>
                        <a:ea typeface="Aptos" panose="020B0004020202020204" pitchFamily="34" charset="0"/>
                        <a:cs typeface="Arial" panose="020B0604020202020204" pitchFamily="34" charset="0"/>
                      </a:endParaRPr>
                    </a:p>
                  </a:txBody>
                  <a:tcPr marL="68580" marR="68580" marT="0" marB="0" anchor="b"/>
                </a:tc>
                <a:tc>
                  <a:txBody>
                    <a:bodyPr/>
                    <a:lstStyle/>
                    <a:p>
                      <a:pPr algn="r">
                        <a:lnSpc>
                          <a:spcPct val="107000"/>
                        </a:lnSpc>
                        <a:spcAft>
                          <a:spcPts val="800"/>
                        </a:spcAft>
                      </a:pPr>
                      <a:r>
                        <a:rPr lang="en-CA" sz="1100">
                          <a:effectLst/>
                        </a:rPr>
                        <a:t>0.00</a:t>
                      </a:r>
                      <a:endParaRPr lang="en-CA" sz="1100">
                        <a:effectLst/>
                        <a:latin typeface="Aptos" panose="020B0004020202020204" pitchFamily="34" charset="0"/>
                        <a:ea typeface="Aptos" panose="020B0004020202020204" pitchFamily="34" charset="0"/>
                        <a:cs typeface="Arial" panose="020B0604020202020204" pitchFamily="34" charset="0"/>
                      </a:endParaRPr>
                    </a:p>
                  </a:txBody>
                  <a:tcPr marL="68580" marR="68580" marT="0" marB="0" anchor="b"/>
                </a:tc>
                <a:tc>
                  <a:txBody>
                    <a:bodyPr/>
                    <a:lstStyle/>
                    <a:p>
                      <a:pPr algn="r">
                        <a:lnSpc>
                          <a:spcPct val="107000"/>
                        </a:lnSpc>
                        <a:spcAft>
                          <a:spcPts val="800"/>
                        </a:spcAft>
                      </a:pPr>
                      <a:r>
                        <a:rPr lang="en-CA" sz="1100">
                          <a:effectLst/>
                        </a:rPr>
                        <a:t>3.19</a:t>
                      </a:r>
                      <a:endParaRPr lang="en-CA" sz="1100">
                        <a:effectLst/>
                        <a:latin typeface="Aptos" panose="020B0004020202020204" pitchFamily="34" charset="0"/>
                        <a:ea typeface="Aptos" panose="020B0004020202020204" pitchFamily="34" charset="0"/>
                        <a:cs typeface="Arial" panose="020B0604020202020204" pitchFamily="34" charset="0"/>
                      </a:endParaRPr>
                    </a:p>
                  </a:txBody>
                  <a:tcPr marL="68580" marR="68580" marT="0" marB="0" anchor="b"/>
                </a:tc>
                <a:tc>
                  <a:txBody>
                    <a:bodyPr/>
                    <a:lstStyle/>
                    <a:p>
                      <a:pPr algn="r">
                        <a:lnSpc>
                          <a:spcPct val="107000"/>
                        </a:lnSpc>
                        <a:spcAft>
                          <a:spcPts val="800"/>
                        </a:spcAft>
                      </a:pPr>
                      <a:r>
                        <a:rPr lang="en-CA" sz="1100">
                          <a:effectLst/>
                        </a:rPr>
                        <a:t>3.19</a:t>
                      </a:r>
                      <a:endParaRPr lang="en-CA" sz="1100">
                        <a:effectLst/>
                        <a:latin typeface="Aptos" panose="020B0004020202020204" pitchFamily="34" charset="0"/>
                        <a:ea typeface="Aptos" panose="020B0004020202020204" pitchFamily="34" charset="0"/>
                        <a:cs typeface="Arial" panose="020B0604020202020204" pitchFamily="34" charset="0"/>
                      </a:endParaRPr>
                    </a:p>
                  </a:txBody>
                  <a:tcPr marL="68580" marR="68580" marT="0" marB="0" anchor="b"/>
                </a:tc>
                <a:extLst>
                  <a:ext uri="{0D108BD9-81ED-4DB2-BD59-A6C34878D82A}">
                    <a16:rowId xmlns:a16="http://schemas.microsoft.com/office/drawing/2014/main" val="4083355841"/>
                  </a:ext>
                </a:extLst>
              </a:tr>
              <a:tr h="257843">
                <a:tc>
                  <a:txBody>
                    <a:bodyPr/>
                    <a:lstStyle/>
                    <a:p>
                      <a:pPr indent="139700">
                        <a:lnSpc>
                          <a:spcPct val="107000"/>
                        </a:lnSpc>
                        <a:spcAft>
                          <a:spcPts val="800"/>
                        </a:spcAft>
                      </a:pPr>
                      <a:r>
                        <a:rPr lang="en-CA" sz="1100" dirty="0">
                          <a:effectLst/>
                        </a:rPr>
                        <a:t>Petroleum and coal product manufacturing  </a:t>
                      </a:r>
                      <a:endParaRPr lang="en-CA" sz="1100" dirty="0">
                        <a:effectLst/>
                        <a:latin typeface="Aptos" panose="020B0004020202020204" pitchFamily="34" charset="0"/>
                        <a:ea typeface="Aptos" panose="020B0004020202020204" pitchFamily="34" charset="0"/>
                        <a:cs typeface="Arial" panose="020B0604020202020204" pitchFamily="34" charset="0"/>
                      </a:endParaRPr>
                    </a:p>
                  </a:txBody>
                  <a:tcPr marL="68580" marR="68580" marT="0" marB="0" anchor="b"/>
                </a:tc>
                <a:tc>
                  <a:txBody>
                    <a:bodyPr/>
                    <a:lstStyle/>
                    <a:p>
                      <a:pPr algn="r">
                        <a:lnSpc>
                          <a:spcPct val="107000"/>
                        </a:lnSpc>
                        <a:spcAft>
                          <a:spcPts val="800"/>
                        </a:spcAft>
                      </a:pPr>
                      <a:r>
                        <a:rPr lang="en-CA" sz="1100" dirty="0">
                          <a:effectLst/>
                        </a:rPr>
                        <a:t>-4.10</a:t>
                      </a:r>
                      <a:endParaRPr lang="en-CA" sz="1100" dirty="0">
                        <a:effectLst/>
                        <a:latin typeface="Aptos" panose="020B0004020202020204" pitchFamily="34" charset="0"/>
                        <a:ea typeface="Aptos" panose="020B0004020202020204" pitchFamily="34" charset="0"/>
                        <a:cs typeface="Arial" panose="020B0604020202020204" pitchFamily="34" charset="0"/>
                      </a:endParaRPr>
                    </a:p>
                  </a:txBody>
                  <a:tcPr marL="68580" marR="68580" marT="0" marB="0" anchor="b"/>
                </a:tc>
                <a:tc>
                  <a:txBody>
                    <a:bodyPr/>
                    <a:lstStyle/>
                    <a:p>
                      <a:pPr algn="r">
                        <a:lnSpc>
                          <a:spcPct val="107000"/>
                        </a:lnSpc>
                        <a:spcAft>
                          <a:spcPts val="800"/>
                        </a:spcAft>
                      </a:pPr>
                      <a:r>
                        <a:rPr lang="en-CA" sz="1100">
                          <a:effectLst/>
                        </a:rPr>
                        <a:t>-0.77</a:t>
                      </a:r>
                      <a:endParaRPr lang="en-CA" sz="1100">
                        <a:effectLst/>
                        <a:latin typeface="Aptos" panose="020B0004020202020204" pitchFamily="34" charset="0"/>
                        <a:ea typeface="Aptos" panose="020B0004020202020204" pitchFamily="34" charset="0"/>
                        <a:cs typeface="Arial" panose="020B0604020202020204" pitchFamily="34" charset="0"/>
                      </a:endParaRPr>
                    </a:p>
                  </a:txBody>
                  <a:tcPr marL="68580" marR="68580" marT="0" marB="0" anchor="b"/>
                </a:tc>
                <a:tc>
                  <a:txBody>
                    <a:bodyPr/>
                    <a:lstStyle/>
                    <a:p>
                      <a:pPr algn="r">
                        <a:lnSpc>
                          <a:spcPct val="107000"/>
                        </a:lnSpc>
                        <a:spcAft>
                          <a:spcPts val="800"/>
                        </a:spcAft>
                      </a:pPr>
                      <a:r>
                        <a:rPr lang="en-CA" sz="1100" dirty="0">
                          <a:effectLst/>
                        </a:rPr>
                        <a:t>3.34</a:t>
                      </a:r>
                      <a:endParaRPr lang="en-CA" sz="1100" dirty="0">
                        <a:effectLst/>
                        <a:latin typeface="Aptos" panose="020B0004020202020204" pitchFamily="34" charset="0"/>
                        <a:ea typeface="Aptos" panose="020B0004020202020204" pitchFamily="34" charset="0"/>
                        <a:cs typeface="Arial" panose="020B0604020202020204" pitchFamily="34" charset="0"/>
                      </a:endParaRPr>
                    </a:p>
                  </a:txBody>
                  <a:tcPr marL="68580" marR="68580" marT="0" marB="0" anchor="b"/>
                </a:tc>
                <a:extLst>
                  <a:ext uri="{0D108BD9-81ED-4DB2-BD59-A6C34878D82A}">
                    <a16:rowId xmlns:a16="http://schemas.microsoft.com/office/drawing/2014/main" val="3582569710"/>
                  </a:ext>
                </a:extLst>
              </a:tr>
            </a:tbl>
          </a:graphicData>
        </a:graphic>
      </p:graphicFrame>
      <p:sp>
        <p:nvSpPr>
          <p:cNvPr id="5" name="TextBox 4">
            <a:extLst>
              <a:ext uri="{FF2B5EF4-FFF2-40B4-BE49-F238E27FC236}">
                <a16:creationId xmlns:a16="http://schemas.microsoft.com/office/drawing/2014/main" id="{91CBC897-8143-A52C-0850-A7599BABD29E}"/>
              </a:ext>
            </a:extLst>
          </p:cNvPr>
          <p:cNvSpPr txBox="1"/>
          <p:nvPr/>
        </p:nvSpPr>
        <p:spPr>
          <a:xfrm>
            <a:off x="349250" y="7940482"/>
            <a:ext cx="5791200" cy="553998"/>
          </a:xfrm>
          <a:prstGeom prst="rect">
            <a:avLst/>
          </a:prstGeom>
          <a:noFill/>
        </p:spPr>
        <p:txBody>
          <a:bodyPr wrap="square" rtlCol="0">
            <a:spAutoFit/>
          </a:bodyPr>
          <a:lstStyle/>
          <a:p>
            <a:r>
              <a:rPr lang="en-CA" sz="1200" dirty="0">
                <a:effectLst/>
                <a:latin typeface="Times New Roman" panose="02020603050405020304" pitchFamily="18" charset="0"/>
                <a:ea typeface="Aptos" panose="020B0004020202020204" pitchFamily="34" charset="0"/>
                <a:cs typeface="Arial" panose="020B0604020202020204" pitchFamily="34" charset="0"/>
              </a:rPr>
              <a:t>Source: Statistics Canada Table 36-10-0480-01</a:t>
            </a:r>
            <a:endParaRPr lang="en-CA" sz="1200" dirty="0">
              <a:effectLst/>
              <a:latin typeface="Aptos" panose="020B0004020202020204" pitchFamily="34" charset="0"/>
              <a:ea typeface="Aptos" panose="020B0004020202020204" pitchFamily="34" charset="0"/>
              <a:cs typeface="Arial" panose="020B0604020202020204" pitchFamily="34" charset="0"/>
            </a:endParaRPr>
          </a:p>
          <a:p>
            <a:endParaRPr lang="en-CA" dirty="0"/>
          </a:p>
        </p:txBody>
      </p:sp>
    </p:spTree>
    <p:extLst>
      <p:ext uri="{BB962C8B-B14F-4D97-AF65-F5344CB8AC3E}">
        <p14:creationId xmlns:p14="http://schemas.microsoft.com/office/powerpoint/2010/main" val="1347227124"/>
      </p:ext>
    </p:extLst>
  </p:cSld>
  <p:clrMapOvr>
    <a:masterClrMapping/>
  </p:clrMapOvr>
</p:sld>
</file>

<file path=ppt/slides/slide11.xml><?xml version="1.0" encoding="utf-8"?>
<p:sld xmlns:a="http://schemas.openxmlformats.org/drawingml/2006/main" xmlns:r="http://schemas.openxmlformats.org/officeDocument/2006/relationships" xmlns:p="http://schemas.openxmlformats.org/presentationml/2006/main" showMasterSp="0">
  <p:cSld>
    <p:spTree>
      <p:nvGrpSpPr>
        <p:cNvPr id="1" name="">
          <a:extLst>
            <a:ext uri="{FF2B5EF4-FFF2-40B4-BE49-F238E27FC236}">
              <a16:creationId xmlns:a16="http://schemas.microsoft.com/office/drawing/2014/main" id="{4BD3496C-6E81-2686-EF2B-85C60D06487B}"/>
            </a:ext>
          </a:extLst>
        </p:cNvPr>
        <p:cNvGrpSpPr/>
        <p:nvPr/>
      </p:nvGrpSpPr>
      <p:grpSpPr>
        <a:xfrm>
          <a:off x="0" y="0"/>
          <a:ext cx="0" cy="0"/>
          <a:chOff x="0" y="0"/>
          <a:chExt cx="0" cy="0"/>
        </a:xfrm>
      </p:grpSpPr>
      <p:sp>
        <p:nvSpPr>
          <p:cNvPr id="2" name="object 2">
            <a:extLst>
              <a:ext uri="{FF2B5EF4-FFF2-40B4-BE49-F238E27FC236}">
                <a16:creationId xmlns:a16="http://schemas.microsoft.com/office/drawing/2014/main" id="{2B4F171D-2CD4-937C-BE30-8D59BC1E853D}"/>
              </a:ext>
            </a:extLst>
          </p:cNvPr>
          <p:cNvSpPr txBox="1"/>
          <p:nvPr/>
        </p:nvSpPr>
        <p:spPr>
          <a:xfrm>
            <a:off x="613599" y="606885"/>
            <a:ext cx="6654496" cy="436914"/>
          </a:xfrm>
          <a:prstGeom prst="rect">
            <a:avLst/>
          </a:prstGeom>
        </p:spPr>
        <p:txBody>
          <a:bodyPr vert="horz" wrap="square" lIns="0" tIns="6350" rIns="0" bIns="0" rtlCol="0">
            <a:spAutoFit/>
          </a:bodyPr>
          <a:lstStyle/>
          <a:p>
            <a:pPr marL="12700" marR="5080">
              <a:lnSpc>
                <a:spcPct val="103499"/>
              </a:lnSpc>
              <a:spcBef>
                <a:spcPts val="50"/>
              </a:spcBef>
              <a:spcAft>
                <a:spcPts val="800"/>
              </a:spcAft>
            </a:pPr>
            <a:r>
              <a:rPr lang="en-CA" sz="1400" b="1" dirty="0">
                <a:latin typeface="Times New Roman"/>
                <a:cs typeface="Times New Roman"/>
              </a:rPr>
              <a:t>Table 2: Manufacturing Labour Productivity Growth Rates in Selected 4-digits NAICS Industries, 2000-2023</a:t>
            </a:r>
          </a:p>
        </p:txBody>
      </p:sp>
      <p:sp>
        <p:nvSpPr>
          <p:cNvPr id="3" name="object 3">
            <a:extLst>
              <a:ext uri="{FF2B5EF4-FFF2-40B4-BE49-F238E27FC236}">
                <a16:creationId xmlns:a16="http://schemas.microsoft.com/office/drawing/2014/main" id="{8880ED5A-AFCF-F82C-227C-5016B7BFD3C6}"/>
              </a:ext>
            </a:extLst>
          </p:cNvPr>
          <p:cNvSpPr txBox="1"/>
          <p:nvPr/>
        </p:nvSpPr>
        <p:spPr>
          <a:xfrm>
            <a:off x="902004" y="5960109"/>
            <a:ext cx="3827779" cy="179070"/>
          </a:xfrm>
          <a:prstGeom prst="rect">
            <a:avLst/>
          </a:prstGeom>
        </p:spPr>
        <p:txBody>
          <a:bodyPr vert="horz" wrap="square" lIns="0" tIns="13335" rIns="0" bIns="0" rtlCol="0">
            <a:spAutoFit/>
          </a:bodyPr>
          <a:lstStyle/>
          <a:p>
            <a:pPr marL="12700">
              <a:lnSpc>
                <a:spcPct val="100000"/>
              </a:lnSpc>
              <a:spcBef>
                <a:spcPts val="105"/>
              </a:spcBef>
            </a:pPr>
            <a:r>
              <a:rPr sz="1000" dirty="0">
                <a:latin typeface="Times New Roman"/>
                <a:cs typeface="Times New Roman"/>
              </a:rPr>
              <a:t>Source:</a:t>
            </a:r>
            <a:r>
              <a:rPr sz="1000" spc="245" dirty="0">
                <a:latin typeface="Times New Roman"/>
                <a:cs typeface="Times New Roman"/>
              </a:rPr>
              <a:t> </a:t>
            </a:r>
            <a:r>
              <a:rPr sz="1000" dirty="0">
                <a:latin typeface="Times New Roman"/>
                <a:cs typeface="Times New Roman"/>
              </a:rPr>
              <a:t>Statistics</a:t>
            </a:r>
            <a:r>
              <a:rPr sz="1000" spc="-5" dirty="0">
                <a:latin typeface="Times New Roman"/>
                <a:cs typeface="Times New Roman"/>
              </a:rPr>
              <a:t> </a:t>
            </a:r>
            <a:r>
              <a:rPr sz="1000" dirty="0">
                <a:latin typeface="Times New Roman"/>
                <a:cs typeface="Times New Roman"/>
              </a:rPr>
              <a:t>Canada.</a:t>
            </a:r>
            <a:r>
              <a:rPr sz="1000" spc="-5" dirty="0">
                <a:latin typeface="Times New Roman"/>
                <a:cs typeface="Times New Roman"/>
              </a:rPr>
              <a:t> </a:t>
            </a:r>
            <a:r>
              <a:rPr sz="1000" dirty="0">
                <a:latin typeface="Times New Roman"/>
                <a:cs typeface="Times New Roman"/>
              </a:rPr>
              <a:t>Table</a:t>
            </a:r>
            <a:r>
              <a:rPr sz="1000" spc="-10" dirty="0">
                <a:latin typeface="Times New Roman"/>
                <a:cs typeface="Times New Roman"/>
              </a:rPr>
              <a:t> 36-10-0222-</a:t>
            </a:r>
            <a:r>
              <a:rPr sz="1000" dirty="0">
                <a:latin typeface="Times New Roman"/>
                <a:cs typeface="Times New Roman"/>
              </a:rPr>
              <a:t>01</a:t>
            </a:r>
            <a:r>
              <a:rPr sz="1000" spc="-25" dirty="0">
                <a:latin typeface="Times New Roman"/>
                <a:cs typeface="Times New Roman"/>
              </a:rPr>
              <a:t> </a:t>
            </a:r>
            <a:r>
              <a:rPr sz="1000" dirty="0">
                <a:latin typeface="Times New Roman"/>
                <a:cs typeface="Times New Roman"/>
              </a:rPr>
              <a:t>and</a:t>
            </a:r>
            <a:r>
              <a:rPr sz="1000" spc="-20" dirty="0">
                <a:latin typeface="Times New Roman"/>
                <a:cs typeface="Times New Roman"/>
              </a:rPr>
              <a:t> </a:t>
            </a:r>
            <a:r>
              <a:rPr sz="1000" dirty="0">
                <a:latin typeface="Times New Roman"/>
                <a:cs typeface="Times New Roman"/>
              </a:rPr>
              <a:t>Table</a:t>
            </a:r>
            <a:r>
              <a:rPr sz="1000" spc="-10" dirty="0">
                <a:latin typeface="Times New Roman"/>
                <a:cs typeface="Times New Roman"/>
              </a:rPr>
              <a:t> 36-10-0480-</a:t>
            </a:r>
            <a:r>
              <a:rPr sz="1000" spc="-25" dirty="0">
                <a:latin typeface="Times New Roman"/>
                <a:cs typeface="Times New Roman"/>
              </a:rPr>
              <a:t>01</a:t>
            </a:r>
            <a:endParaRPr sz="1000" dirty="0">
              <a:latin typeface="Times New Roman"/>
              <a:cs typeface="Times New Roman"/>
            </a:endParaRPr>
          </a:p>
        </p:txBody>
      </p:sp>
      <p:sp>
        <p:nvSpPr>
          <p:cNvPr id="11" name="object 11">
            <a:extLst>
              <a:ext uri="{FF2B5EF4-FFF2-40B4-BE49-F238E27FC236}">
                <a16:creationId xmlns:a16="http://schemas.microsoft.com/office/drawing/2014/main" id="{4099FA68-DBAC-FCA1-8C26-52A083AF5305}"/>
              </a:ext>
            </a:extLst>
          </p:cNvPr>
          <p:cNvSpPr txBox="1">
            <a:spLocks noGrp="1"/>
          </p:cNvSpPr>
          <p:nvPr>
            <p:ph type="sldNum" sz="quarter" idx="7"/>
          </p:nvPr>
        </p:nvSpPr>
        <p:spPr>
          <a:prstGeom prst="rect">
            <a:avLst/>
          </a:prstGeom>
        </p:spPr>
        <p:txBody>
          <a:bodyPr vert="horz" wrap="square" lIns="0" tIns="4445" rIns="0" bIns="0" rtlCol="0">
            <a:spAutoFit/>
          </a:bodyPr>
          <a:lstStyle/>
          <a:p>
            <a:pPr marL="12700">
              <a:lnSpc>
                <a:spcPct val="100000"/>
              </a:lnSpc>
              <a:spcBef>
                <a:spcPts val="35"/>
              </a:spcBef>
            </a:pPr>
            <a:r>
              <a:rPr spc="-25" dirty="0"/>
              <a:t>17</a:t>
            </a:r>
          </a:p>
        </p:txBody>
      </p:sp>
      <p:sp>
        <p:nvSpPr>
          <p:cNvPr id="5" name="TextBox 4">
            <a:extLst>
              <a:ext uri="{FF2B5EF4-FFF2-40B4-BE49-F238E27FC236}">
                <a16:creationId xmlns:a16="http://schemas.microsoft.com/office/drawing/2014/main" id="{DA1D7CCD-1B99-6AC9-8DA3-0BA1A26CEA6F}"/>
              </a:ext>
            </a:extLst>
          </p:cNvPr>
          <p:cNvSpPr txBox="1"/>
          <p:nvPr/>
        </p:nvSpPr>
        <p:spPr>
          <a:xfrm>
            <a:off x="524698" y="6413500"/>
            <a:ext cx="5791200" cy="669542"/>
          </a:xfrm>
          <a:prstGeom prst="rect">
            <a:avLst/>
          </a:prstGeom>
          <a:noFill/>
        </p:spPr>
        <p:txBody>
          <a:bodyPr wrap="square" rtlCol="0">
            <a:spAutoFit/>
          </a:bodyPr>
          <a:lstStyle/>
          <a:p>
            <a:pPr>
              <a:lnSpc>
                <a:spcPct val="107000"/>
              </a:lnSpc>
              <a:spcAft>
                <a:spcPts val="800"/>
              </a:spcAft>
            </a:pPr>
            <a:r>
              <a:rPr lang="en-CA" sz="1200" dirty="0">
                <a:effectLst/>
                <a:latin typeface="Times New Roman" panose="02020603050405020304" pitchFamily="18" charset="0"/>
                <a:ea typeface="Aptos" panose="020B0004020202020204" pitchFamily="34" charset="0"/>
                <a:cs typeface="Arial" panose="020B0604020202020204" pitchFamily="34" charset="0"/>
              </a:rPr>
              <a:t>Source: Statistics Canada Table 36-10-0480-01</a:t>
            </a:r>
            <a:endParaRPr lang="en-CA" sz="1200" dirty="0">
              <a:effectLst/>
              <a:latin typeface="Aptos" panose="020B0004020202020204" pitchFamily="34" charset="0"/>
              <a:ea typeface="Aptos" panose="020B0004020202020204" pitchFamily="34" charset="0"/>
              <a:cs typeface="Arial" panose="020B0604020202020204" pitchFamily="34" charset="0"/>
            </a:endParaRPr>
          </a:p>
          <a:p>
            <a:endParaRPr lang="en-CA" dirty="0"/>
          </a:p>
        </p:txBody>
      </p:sp>
      <p:graphicFrame>
        <p:nvGraphicFramePr>
          <p:cNvPr id="6" name="Table 5">
            <a:extLst>
              <a:ext uri="{FF2B5EF4-FFF2-40B4-BE49-F238E27FC236}">
                <a16:creationId xmlns:a16="http://schemas.microsoft.com/office/drawing/2014/main" id="{3401090D-49C3-FBB0-8E67-D4704CA1A17C}"/>
              </a:ext>
            </a:extLst>
          </p:cNvPr>
          <p:cNvGraphicFramePr>
            <a:graphicFrameLocks noGrp="1"/>
          </p:cNvGraphicFramePr>
          <p:nvPr>
            <p:extLst>
              <p:ext uri="{D42A27DB-BD31-4B8C-83A1-F6EECF244321}">
                <p14:modId xmlns:p14="http://schemas.microsoft.com/office/powerpoint/2010/main" val="1999128374"/>
              </p:ext>
            </p:extLst>
          </p:nvPr>
        </p:nvGraphicFramePr>
        <p:xfrm>
          <a:off x="613599" y="1625869"/>
          <a:ext cx="5668009" cy="2438465"/>
        </p:xfrm>
        <a:graphic>
          <a:graphicData uri="http://schemas.openxmlformats.org/drawingml/2006/table">
            <a:tbl>
              <a:tblPr firstRow="1" firstCol="1" bandRow="1">
                <a:tableStyleId>{5C22544A-7EE6-4342-B048-85BDC9FD1C3A}</a:tableStyleId>
              </a:tblPr>
              <a:tblGrid>
                <a:gridCol w="2730062">
                  <a:extLst>
                    <a:ext uri="{9D8B030D-6E8A-4147-A177-3AD203B41FA5}">
                      <a16:colId xmlns:a16="http://schemas.microsoft.com/office/drawing/2014/main" val="2970496819"/>
                    </a:ext>
                  </a:extLst>
                </a:gridCol>
                <a:gridCol w="980568">
                  <a:extLst>
                    <a:ext uri="{9D8B030D-6E8A-4147-A177-3AD203B41FA5}">
                      <a16:colId xmlns:a16="http://schemas.microsoft.com/office/drawing/2014/main" val="898152216"/>
                    </a:ext>
                  </a:extLst>
                </a:gridCol>
                <a:gridCol w="980568">
                  <a:extLst>
                    <a:ext uri="{9D8B030D-6E8A-4147-A177-3AD203B41FA5}">
                      <a16:colId xmlns:a16="http://schemas.microsoft.com/office/drawing/2014/main" val="3232141239"/>
                    </a:ext>
                  </a:extLst>
                </a:gridCol>
                <a:gridCol w="976811">
                  <a:extLst>
                    <a:ext uri="{9D8B030D-6E8A-4147-A177-3AD203B41FA5}">
                      <a16:colId xmlns:a16="http://schemas.microsoft.com/office/drawing/2014/main" val="1623548488"/>
                    </a:ext>
                  </a:extLst>
                </a:gridCol>
              </a:tblGrid>
              <a:tr h="182880">
                <a:tc rowSpan="2">
                  <a:txBody>
                    <a:bodyPr/>
                    <a:lstStyle/>
                    <a:p>
                      <a:pPr indent="140335">
                        <a:lnSpc>
                          <a:spcPct val="107000"/>
                        </a:lnSpc>
                        <a:spcAft>
                          <a:spcPts val="800"/>
                        </a:spcAft>
                      </a:pPr>
                      <a:r>
                        <a:rPr lang="en-CA" sz="1100" dirty="0">
                          <a:effectLst/>
                        </a:rPr>
                        <a:t>4-digits Industries</a:t>
                      </a:r>
                      <a:endParaRPr lang="en-CA" sz="1100" dirty="0">
                        <a:effectLst/>
                        <a:latin typeface="Aptos" panose="020B0004020202020204" pitchFamily="34" charset="0"/>
                        <a:ea typeface="Aptos" panose="020B0004020202020204" pitchFamily="34" charset="0"/>
                        <a:cs typeface="Arial" panose="020B0604020202020204" pitchFamily="34" charset="0"/>
                      </a:endParaRPr>
                    </a:p>
                  </a:txBody>
                  <a:tcPr marL="68580" marR="68580" marT="0" marB="0" anchor="b"/>
                </a:tc>
                <a:tc gridSpan="2">
                  <a:txBody>
                    <a:bodyPr/>
                    <a:lstStyle/>
                    <a:p>
                      <a:pPr indent="140335">
                        <a:lnSpc>
                          <a:spcPct val="107000"/>
                        </a:lnSpc>
                        <a:spcAft>
                          <a:spcPts val="800"/>
                        </a:spcAft>
                      </a:pPr>
                      <a:r>
                        <a:rPr lang="en-CA" sz="1100">
                          <a:effectLst/>
                        </a:rPr>
                        <a:t>Labour Prod. Growth Rate</a:t>
                      </a:r>
                    </a:p>
                    <a:p>
                      <a:pPr indent="140335">
                        <a:lnSpc>
                          <a:spcPct val="107000"/>
                        </a:lnSpc>
                        <a:spcAft>
                          <a:spcPts val="800"/>
                        </a:spcAft>
                      </a:pPr>
                      <a:r>
                        <a:rPr lang="en-CA" sz="1100">
                          <a:effectLst/>
                        </a:rPr>
                        <a:t> </a:t>
                      </a:r>
                      <a:endParaRPr lang="en-CA" sz="1100">
                        <a:effectLst/>
                        <a:latin typeface="Aptos" panose="020B0004020202020204" pitchFamily="34" charset="0"/>
                        <a:ea typeface="Aptos" panose="020B0004020202020204" pitchFamily="34" charset="0"/>
                        <a:cs typeface="Arial" panose="020B0604020202020204" pitchFamily="34" charset="0"/>
                      </a:endParaRPr>
                    </a:p>
                  </a:txBody>
                  <a:tcPr marL="68580" marR="68580" marT="0" marB="0" anchor="b"/>
                </a:tc>
                <a:tc hMerge="1">
                  <a:txBody>
                    <a:bodyPr/>
                    <a:lstStyle/>
                    <a:p>
                      <a:endParaRPr lang="en-CA"/>
                    </a:p>
                  </a:txBody>
                  <a:tcPr/>
                </a:tc>
                <a:tc rowSpan="2">
                  <a:txBody>
                    <a:bodyPr/>
                    <a:lstStyle/>
                    <a:p>
                      <a:pPr indent="140335" algn="ctr">
                        <a:lnSpc>
                          <a:spcPct val="107000"/>
                        </a:lnSpc>
                        <a:spcAft>
                          <a:spcPts val="800"/>
                        </a:spcAft>
                      </a:pPr>
                      <a:r>
                        <a:rPr lang="en-CA" sz="1100">
                          <a:effectLst/>
                        </a:rPr>
                        <a:t>Change in</a:t>
                      </a:r>
                      <a:br>
                        <a:rPr lang="en-CA" sz="1100">
                          <a:effectLst/>
                        </a:rPr>
                      </a:br>
                      <a:r>
                        <a:rPr lang="en-CA" sz="1100">
                          <a:effectLst/>
                        </a:rPr>
                        <a:t> Growth Rate</a:t>
                      </a:r>
                      <a:br>
                        <a:rPr lang="en-CA" sz="1100">
                          <a:effectLst/>
                        </a:rPr>
                      </a:br>
                      <a:r>
                        <a:rPr lang="en-CA" sz="1100">
                          <a:effectLst/>
                        </a:rPr>
                        <a:t> (pp.)</a:t>
                      </a:r>
                      <a:endParaRPr lang="en-CA" sz="1100">
                        <a:effectLst/>
                        <a:latin typeface="Aptos" panose="020B0004020202020204" pitchFamily="34" charset="0"/>
                        <a:ea typeface="Aptos" panose="020B0004020202020204" pitchFamily="34" charset="0"/>
                        <a:cs typeface="Arial" panose="020B0604020202020204" pitchFamily="34" charset="0"/>
                      </a:endParaRPr>
                    </a:p>
                  </a:txBody>
                  <a:tcPr marL="68580" marR="68580" marT="0" marB="0" anchor="b"/>
                </a:tc>
                <a:extLst>
                  <a:ext uri="{0D108BD9-81ED-4DB2-BD59-A6C34878D82A}">
                    <a16:rowId xmlns:a16="http://schemas.microsoft.com/office/drawing/2014/main" val="4118873622"/>
                  </a:ext>
                </a:extLst>
              </a:tr>
              <a:tr h="182880">
                <a:tc vMerge="1">
                  <a:txBody>
                    <a:bodyPr/>
                    <a:lstStyle/>
                    <a:p>
                      <a:endParaRPr lang="en-CA"/>
                    </a:p>
                  </a:txBody>
                  <a:tcPr/>
                </a:tc>
                <a:tc>
                  <a:txBody>
                    <a:bodyPr/>
                    <a:lstStyle/>
                    <a:p>
                      <a:pPr indent="140335">
                        <a:lnSpc>
                          <a:spcPct val="107000"/>
                        </a:lnSpc>
                        <a:spcAft>
                          <a:spcPts val="800"/>
                        </a:spcAft>
                      </a:pPr>
                      <a:r>
                        <a:rPr lang="en-CA" sz="1100">
                          <a:effectLst/>
                        </a:rPr>
                        <a:t>2000-2014</a:t>
                      </a:r>
                      <a:endParaRPr lang="en-CA" sz="1100">
                        <a:effectLst/>
                        <a:latin typeface="Aptos" panose="020B0004020202020204" pitchFamily="34" charset="0"/>
                        <a:ea typeface="Aptos" panose="020B0004020202020204" pitchFamily="34" charset="0"/>
                        <a:cs typeface="Arial" panose="020B0604020202020204" pitchFamily="34" charset="0"/>
                      </a:endParaRPr>
                    </a:p>
                  </a:txBody>
                  <a:tcPr marL="68580" marR="68580" marT="0" marB="0" anchor="b"/>
                </a:tc>
                <a:tc>
                  <a:txBody>
                    <a:bodyPr/>
                    <a:lstStyle/>
                    <a:p>
                      <a:pPr indent="140335">
                        <a:lnSpc>
                          <a:spcPct val="107000"/>
                        </a:lnSpc>
                        <a:spcAft>
                          <a:spcPts val="800"/>
                        </a:spcAft>
                      </a:pPr>
                      <a:r>
                        <a:rPr lang="en-CA" sz="1100">
                          <a:effectLst/>
                        </a:rPr>
                        <a:t>2014-2023</a:t>
                      </a:r>
                      <a:endParaRPr lang="en-CA" sz="1100">
                        <a:effectLst/>
                        <a:latin typeface="Aptos" panose="020B0004020202020204" pitchFamily="34" charset="0"/>
                        <a:ea typeface="Aptos" panose="020B0004020202020204" pitchFamily="34" charset="0"/>
                        <a:cs typeface="Arial" panose="020B0604020202020204" pitchFamily="34" charset="0"/>
                      </a:endParaRPr>
                    </a:p>
                  </a:txBody>
                  <a:tcPr marL="68580" marR="68580" marT="0" marB="0" anchor="b"/>
                </a:tc>
                <a:tc vMerge="1">
                  <a:txBody>
                    <a:bodyPr/>
                    <a:lstStyle/>
                    <a:p>
                      <a:endParaRPr lang="en-CA"/>
                    </a:p>
                  </a:txBody>
                  <a:tcPr/>
                </a:tc>
                <a:extLst>
                  <a:ext uri="{0D108BD9-81ED-4DB2-BD59-A6C34878D82A}">
                    <a16:rowId xmlns:a16="http://schemas.microsoft.com/office/drawing/2014/main" val="1933502530"/>
                  </a:ext>
                </a:extLst>
              </a:tr>
              <a:tr h="182880">
                <a:tc>
                  <a:txBody>
                    <a:bodyPr/>
                    <a:lstStyle/>
                    <a:p>
                      <a:pPr indent="158115">
                        <a:lnSpc>
                          <a:spcPct val="107000"/>
                        </a:lnSpc>
                        <a:spcAft>
                          <a:spcPts val="800"/>
                        </a:spcAft>
                      </a:pPr>
                      <a:r>
                        <a:rPr lang="en-CA" sz="1100">
                          <a:effectLst/>
                        </a:rPr>
                        <a:t>Other transportation equipment manufacturing </a:t>
                      </a:r>
                      <a:endParaRPr lang="en-CA" sz="1100">
                        <a:effectLst/>
                        <a:latin typeface="Aptos" panose="020B0004020202020204" pitchFamily="34" charset="0"/>
                        <a:ea typeface="Aptos" panose="020B0004020202020204" pitchFamily="34" charset="0"/>
                        <a:cs typeface="Arial" panose="020B0604020202020204" pitchFamily="34" charset="0"/>
                      </a:endParaRPr>
                    </a:p>
                  </a:txBody>
                  <a:tcPr marL="68580" marR="68580" marT="0" marB="0" anchor="b"/>
                </a:tc>
                <a:tc>
                  <a:txBody>
                    <a:bodyPr/>
                    <a:lstStyle/>
                    <a:p>
                      <a:pPr indent="139700" algn="r">
                        <a:lnSpc>
                          <a:spcPct val="107000"/>
                        </a:lnSpc>
                        <a:spcAft>
                          <a:spcPts val="800"/>
                        </a:spcAft>
                      </a:pPr>
                      <a:r>
                        <a:rPr lang="en-CA" sz="1100">
                          <a:effectLst/>
                        </a:rPr>
                        <a:t>7.51</a:t>
                      </a:r>
                      <a:endParaRPr lang="en-CA" sz="1100">
                        <a:effectLst/>
                        <a:latin typeface="Aptos" panose="020B0004020202020204" pitchFamily="34" charset="0"/>
                        <a:ea typeface="Aptos" panose="020B0004020202020204" pitchFamily="34" charset="0"/>
                        <a:cs typeface="Arial" panose="020B0604020202020204" pitchFamily="34" charset="0"/>
                      </a:endParaRPr>
                    </a:p>
                  </a:txBody>
                  <a:tcPr marL="68580" marR="68580" marT="0" marB="0" anchor="b"/>
                </a:tc>
                <a:tc>
                  <a:txBody>
                    <a:bodyPr/>
                    <a:lstStyle/>
                    <a:p>
                      <a:pPr indent="139700" algn="r">
                        <a:lnSpc>
                          <a:spcPct val="107000"/>
                        </a:lnSpc>
                        <a:spcAft>
                          <a:spcPts val="800"/>
                        </a:spcAft>
                      </a:pPr>
                      <a:r>
                        <a:rPr lang="en-CA" sz="1100">
                          <a:effectLst/>
                        </a:rPr>
                        <a:t>0.82</a:t>
                      </a:r>
                      <a:endParaRPr lang="en-CA" sz="1100">
                        <a:effectLst/>
                        <a:latin typeface="Aptos" panose="020B0004020202020204" pitchFamily="34" charset="0"/>
                        <a:ea typeface="Aptos" panose="020B0004020202020204" pitchFamily="34" charset="0"/>
                        <a:cs typeface="Arial" panose="020B0604020202020204" pitchFamily="34" charset="0"/>
                      </a:endParaRPr>
                    </a:p>
                  </a:txBody>
                  <a:tcPr marL="68580" marR="68580" marT="0" marB="0" anchor="b"/>
                </a:tc>
                <a:tc>
                  <a:txBody>
                    <a:bodyPr/>
                    <a:lstStyle/>
                    <a:p>
                      <a:pPr indent="139700" algn="r">
                        <a:lnSpc>
                          <a:spcPct val="107000"/>
                        </a:lnSpc>
                        <a:spcAft>
                          <a:spcPts val="800"/>
                        </a:spcAft>
                      </a:pPr>
                      <a:r>
                        <a:rPr lang="en-CA" sz="1100">
                          <a:effectLst/>
                        </a:rPr>
                        <a:t>-6.70</a:t>
                      </a:r>
                      <a:endParaRPr lang="en-CA" sz="1100">
                        <a:effectLst/>
                        <a:latin typeface="Aptos" panose="020B0004020202020204" pitchFamily="34" charset="0"/>
                        <a:ea typeface="Aptos" panose="020B0004020202020204" pitchFamily="34" charset="0"/>
                        <a:cs typeface="Arial" panose="020B0604020202020204" pitchFamily="34" charset="0"/>
                      </a:endParaRPr>
                    </a:p>
                  </a:txBody>
                  <a:tcPr marL="68580" marR="68580" marT="0" marB="0" anchor="b"/>
                </a:tc>
                <a:extLst>
                  <a:ext uri="{0D108BD9-81ED-4DB2-BD59-A6C34878D82A}">
                    <a16:rowId xmlns:a16="http://schemas.microsoft.com/office/drawing/2014/main" val="2034714179"/>
                  </a:ext>
                </a:extLst>
              </a:tr>
              <a:tr h="182880">
                <a:tc>
                  <a:txBody>
                    <a:bodyPr/>
                    <a:lstStyle/>
                    <a:p>
                      <a:pPr indent="20955">
                        <a:lnSpc>
                          <a:spcPct val="107000"/>
                        </a:lnSpc>
                        <a:spcAft>
                          <a:spcPts val="800"/>
                        </a:spcAft>
                      </a:pPr>
                      <a:r>
                        <a:rPr lang="en-CA" sz="1100">
                          <a:effectLst/>
                        </a:rPr>
                        <a:t>Motor vehicle manufacturing </a:t>
                      </a:r>
                      <a:endParaRPr lang="en-CA" sz="1100">
                        <a:effectLst/>
                        <a:latin typeface="Aptos" panose="020B0004020202020204" pitchFamily="34" charset="0"/>
                        <a:ea typeface="Aptos" panose="020B0004020202020204" pitchFamily="34" charset="0"/>
                        <a:cs typeface="Arial" panose="020B0604020202020204" pitchFamily="34" charset="0"/>
                      </a:endParaRPr>
                    </a:p>
                  </a:txBody>
                  <a:tcPr marL="68580" marR="68580" marT="0" marB="0" anchor="b"/>
                </a:tc>
                <a:tc>
                  <a:txBody>
                    <a:bodyPr/>
                    <a:lstStyle/>
                    <a:p>
                      <a:pPr indent="139700" algn="r">
                        <a:lnSpc>
                          <a:spcPct val="107000"/>
                        </a:lnSpc>
                        <a:spcAft>
                          <a:spcPts val="800"/>
                        </a:spcAft>
                      </a:pPr>
                      <a:r>
                        <a:rPr lang="en-CA" sz="1100" dirty="0">
                          <a:effectLst/>
                        </a:rPr>
                        <a:t>2.55</a:t>
                      </a:r>
                      <a:endParaRPr lang="en-CA" sz="1100" dirty="0">
                        <a:effectLst/>
                        <a:latin typeface="Aptos" panose="020B0004020202020204" pitchFamily="34" charset="0"/>
                        <a:ea typeface="Aptos" panose="020B0004020202020204" pitchFamily="34" charset="0"/>
                        <a:cs typeface="Arial" panose="020B0604020202020204" pitchFamily="34" charset="0"/>
                      </a:endParaRPr>
                    </a:p>
                  </a:txBody>
                  <a:tcPr marL="68580" marR="68580" marT="0" marB="0" anchor="b"/>
                </a:tc>
                <a:tc>
                  <a:txBody>
                    <a:bodyPr/>
                    <a:lstStyle/>
                    <a:p>
                      <a:pPr indent="139700" algn="r">
                        <a:lnSpc>
                          <a:spcPct val="107000"/>
                        </a:lnSpc>
                        <a:spcAft>
                          <a:spcPts val="800"/>
                        </a:spcAft>
                      </a:pPr>
                      <a:r>
                        <a:rPr lang="en-CA" sz="1100">
                          <a:effectLst/>
                        </a:rPr>
                        <a:t>-3.21</a:t>
                      </a:r>
                      <a:endParaRPr lang="en-CA" sz="1100">
                        <a:effectLst/>
                        <a:latin typeface="Aptos" panose="020B0004020202020204" pitchFamily="34" charset="0"/>
                        <a:ea typeface="Aptos" panose="020B0004020202020204" pitchFamily="34" charset="0"/>
                        <a:cs typeface="Arial" panose="020B0604020202020204" pitchFamily="34" charset="0"/>
                      </a:endParaRPr>
                    </a:p>
                  </a:txBody>
                  <a:tcPr marL="68580" marR="68580" marT="0" marB="0" anchor="b"/>
                </a:tc>
                <a:tc>
                  <a:txBody>
                    <a:bodyPr/>
                    <a:lstStyle/>
                    <a:p>
                      <a:pPr indent="139700" algn="r">
                        <a:lnSpc>
                          <a:spcPct val="107000"/>
                        </a:lnSpc>
                        <a:spcAft>
                          <a:spcPts val="800"/>
                        </a:spcAft>
                      </a:pPr>
                      <a:r>
                        <a:rPr lang="en-CA" sz="1100">
                          <a:effectLst/>
                        </a:rPr>
                        <a:t>-5.76</a:t>
                      </a:r>
                      <a:endParaRPr lang="en-CA" sz="1100">
                        <a:effectLst/>
                        <a:latin typeface="Aptos" panose="020B0004020202020204" pitchFamily="34" charset="0"/>
                        <a:ea typeface="Aptos" panose="020B0004020202020204" pitchFamily="34" charset="0"/>
                        <a:cs typeface="Arial" panose="020B0604020202020204" pitchFamily="34" charset="0"/>
                      </a:endParaRPr>
                    </a:p>
                  </a:txBody>
                  <a:tcPr marL="68580" marR="68580" marT="0" marB="0" anchor="b"/>
                </a:tc>
                <a:extLst>
                  <a:ext uri="{0D108BD9-81ED-4DB2-BD59-A6C34878D82A}">
                    <a16:rowId xmlns:a16="http://schemas.microsoft.com/office/drawing/2014/main" val="4182981436"/>
                  </a:ext>
                </a:extLst>
              </a:tr>
              <a:tr h="182880">
                <a:tc>
                  <a:txBody>
                    <a:bodyPr/>
                    <a:lstStyle/>
                    <a:p>
                      <a:pPr indent="20955">
                        <a:lnSpc>
                          <a:spcPct val="107000"/>
                        </a:lnSpc>
                        <a:spcAft>
                          <a:spcPts val="800"/>
                        </a:spcAft>
                      </a:pPr>
                      <a:r>
                        <a:rPr lang="en-CA" sz="1100">
                          <a:effectLst/>
                        </a:rPr>
                        <a:t>Transportation equipment manufacturing </a:t>
                      </a:r>
                      <a:endParaRPr lang="en-CA" sz="1100">
                        <a:effectLst/>
                        <a:latin typeface="Aptos" panose="020B0004020202020204" pitchFamily="34" charset="0"/>
                        <a:ea typeface="Aptos" panose="020B0004020202020204" pitchFamily="34" charset="0"/>
                        <a:cs typeface="Arial" panose="020B0604020202020204" pitchFamily="34" charset="0"/>
                      </a:endParaRPr>
                    </a:p>
                  </a:txBody>
                  <a:tcPr marL="68580" marR="68580" marT="0" marB="0" anchor="b"/>
                </a:tc>
                <a:tc>
                  <a:txBody>
                    <a:bodyPr/>
                    <a:lstStyle/>
                    <a:p>
                      <a:pPr indent="140335" algn="r">
                        <a:lnSpc>
                          <a:spcPct val="107000"/>
                        </a:lnSpc>
                        <a:spcAft>
                          <a:spcPts val="800"/>
                        </a:spcAft>
                      </a:pPr>
                      <a:r>
                        <a:rPr lang="en-CA" sz="1100">
                          <a:effectLst/>
                        </a:rPr>
                        <a:t>1.44</a:t>
                      </a:r>
                      <a:endParaRPr lang="en-CA" sz="1100">
                        <a:effectLst/>
                        <a:latin typeface="Aptos" panose="020B0004020202020204" pitchFamily="34" charset="0"/>
                        <a:ea typeface="Aptos" panose="020B0004020202020204" pitchFamily="34" charset="0"/>
                        <a:cs typeface="Arial" panose="020B0604020202020204" pitchFamily="34" charset="0"/>
                      </a:endParaRPr>
                    </a:p>
                  </a:txBody>
                  <a:tcPr marL="68580" marR="68580" marT="0" marB="0" anchor="b"/>
                </a:tc>
                <a:tc>
                  <a:txBody>
                    <a:bodyPr/>
                    <a:lstStyle/>
                    <a:p>
                      <a:pPr indent="140335" algn="r">
                        <a:lnSpc>
                          <a:spcPct val="107000"/>
                        </a:lnSpc>
                        <a:spcAft>
                          <a:spcPts val="800"/>
                        </a:spcAft>
                      </a:pPr>
                      <a:r>
                        <a:rPr lang="en-CA" sz="1100">
                          <a:effectLst/>
                        </a:rPr>
                        <a:t>-1.62</a:t>
                      </a:r>
                      <a:endParaRPr lang="en-CA" sz="1100">
                        <a:effectLst/>
                        <a:latin typeface="Aptos" panose="020B0004020202020204" pitchFamily="34" charset="0"/>
                        <a:ea typeface="Aptos" panose="020B0004020202020204" pitchFamily="34" charset="0"/>
                        <a:cs typeface="Arial" panose="020B0604020202020204" pitchFamily="34" charset="0"/>
                      </a:endParaRPr>
                    </a:p>
                  </a:txBody>
                  <a:tcPr marL="68580" marR="68580" marT="0" marB="0" anchor="b"/>
                </a:tc>
                <a:tc>
                  <a:txBody>
                    <a:bodyPr/>
                    <a:lstStyle/>
                    <a:p>
                      <a:pPr indent="140335" algn="r">
                        <a:lnSpc>
                          <a:spcPct val="107000"/>
                        </a:lnSpc>
                        <a:spcAft>
                          <a:spcPts val="800"/>
                        </a:spcAft>
                      </a:pPr>
                      <a:r>
                        <a:rPr lang="en-CA" sz="1100">
                          <a:effectLst/>
                        </a:rPr>
                        <a:t>-3.06</a:t>
                      </a:r>
                      <a:endParaRPr lang="en-CA" sz="1100">
                        <a:effectLst/>
                        <a:latin typeface="Aptos" panose="020B0004020202020204" pitchFamily="34" charset="0"/>
                        <a:ea typeface="Aptos" panose="020B0004020202020204" pitchFamily="34" charset="0"/>
                        <a:cs typeface="Arial" panose="020B0604020202020204" pitchFamily="34" charset="0"/>
                      </a:endParaRPr>
                    </a:p>
                  </a:txBody>
                  <a:tcPr marL="68580" marR="68580" marT="0" marB="0" anchor="b"/>
                </a:tc>
                <a:extLst>
                  <a:ext uri="{0D108BD9-81ED-4DB2-BD59-A6C34878D82A}">
                    <a16:rowId xmlns:a16="http://schemas.microsoft.com/office/drawing/2014/main" val="2720647830"/>
                  </a:ext>
                </a:extLst>
              </a:tr>
              <a:tr h="182880">
                <a:tc>
                  <a:txBody>
                    <a:bodyPr/>
                    <a:lstStyle/>
                    <a:p>
                      <a:pPr indent="20955">
                        <a:lnSpc>
                          <a:spcPct val="107000"/>
                        </a:lnSpc>
                        <a:spcAft>
                          <a:spcPts val="800"/>
                        </a:spcAft>
                      </a:pPr>
                      <a:r>
                        <a:rPr lang="en-CA" sz="1100">
                          <a:effectLst/>
                        </a:rPr>
                        <a:t>Ship and boat building  </a:t>
                      </a:r>
                      <a:endParaRPr lang="en-CA" sz="1100">
                        <a:effectLst/>
                        <a:latin typeface="Aptos" panose="020B0004020202020204" pitchFamily="34" charset="0"/>
                        <a:ea typeface="Aptos" panose="020B0004020202020204" pitchFamily="34" charset="0"/>
                        <a:cs typeface="Arial" panose="020B0604020202020204" pitchFamily="34" charset="0"/>
                      </a:endParaRPr>
                    </a:p>
                  </a:txBody>
                  <a:tcPr marL="68580" marR="68580" marT="0" marB="0" anchor="b"/>
                </a:tc>
                <a:tc>
                  <a:txBody>
                    <a:bodyPr/>
                    <a:lstStyle/>
                    <a:p>
                      <a:pPr indent="139700" algn="r">
                        <a:lnSpc>
                          <a:spcPct val="107000"/>
                        </a:lnSpc>
                        <a:spcAft>
                          <a:spcPts val="800"/>
                        </a:spcAft>
                      </a:pPr>
                      <a:r>
                        <a:rPr lang="en-CA" sz="1100">
                          <a:effectLst/>
                        </a:rPr>
                        <a:t>3.48</a:t>
                      </a:r>
                      <a:endParaRPr lang="en-CA" sz="1100">
                        <a:effectLst/>
                        <a:latin typeface="Aptos" panose="020B0004020202020204" pitchFamily="34" charset="0"/>
                        <a:ea typeface="Aptos" panose="020B0004020202020204" pitchFamily="34" charset="0"/>
                        <a:cs typeface="Arial" panose="020B0604020202020204" pitchFamily="34" charset="0"/>
                      </a:endParaRPr>
                    </a:p>
                  </a:txBody>
                  <a:tcPr marL="68580" marR="68580" marT="0" marB="0" anchor="b"/>
                </a:tc>
                <a:tc>
                  <a:txBody>
                    <a:bodyPr/>
                    <a:lstStyle/>
                    <a:p>
                      <a:pPr indent="139700" algn="r">
                        <a:lnSpc>
                          <a:spcPct val="107000"/>
                        </a:lnSpc>
                        <a:spcAft>
                          <a:spcPts val="800"/>
                        </a:spcAft>
                      </a:pPr>
                      <a:r>
                        <a:rPr lang="en-CA" sz="1100">
                          <a:effectLst/>
                        </a:rPr>
                        <a:t>0.81</a:t>
                      </a:r>
                      <a:endParaRPr lang="en-CA" sz="1100">
                        <a:effectLst/>
                        <a:latin typeface="Aptos" panose="020B0004020202020204" pitchFamily="34" charset="0"/>
                        <a:ea typeface="Aptos" panose="020B0004020202020204" pitchFamily="34" charset="0"/>
                        <a:cs typeface="Arial" panose="020B0604020202020204" pitchFamily="34" charset="0"/>
                      </a:endParaRPr>
                    </a:p>
                  </a:txBody>
                  <a:tcPr marL="68580" marR="68580" marT="0" marB="0" anchor="b"/>
                </a:tc>
                <a:tc>
                  <a:txBody>
                    <a:bodyPr/>
                    <a:lstStyle/>
                    <a:p>
                      <a:pPr indent="139700" algn="r">
                        <a:lnSpc>
                          <a:spcPct val="107000"/>
                        </a:lnSpc>
                        <a:spcAft>
                          <a:spcPts val="800"/>
                        </a:spcAft>
                      </a:pPr>
                      <a:r>
                        <a:rPr lang="en-CA" sz="1100">
                          <a:effectLst/>
                        </a:rPr>
                        <a:t>-2.67</a:t>
                      </a:r>
                      <a:endParaRPr lang="en-CA" sz="1100">
                        <a:effectLst/>
                        <a:latin typeface="Aptos" panose="020B0004020202020204" pitchFamily="34" charset="0"/>
                        <a:ea typeface="Aptos" panose="020B0004020202020204" pitchFamily="34" charset="0"/>
                        <a:cs typeface="Arial" panose="020B0604020202020204" pitchFamily="34" charset="0"/>
                      </a:endParaRPr>
                    </a:p>
                  </a:txBody>
                  <a:tcPr marL="68580" marR="68580" marT="0" marB="0" anchor="b"/>
                </a:tc>
                <a:extLst>
                  <a:ext uri="{0D108BD9-81ED-4DB2-BD59-A6C34878D82A}">
                    <a16:rowId xmlns:a16="http://schemas.microsoft.com/office/drawing/2014/main" val="465098075"/>
                  </a:ext>
                </a:extLst>
              </a:tr>
              <a:tr h="182880">
                <a:tc>
                  <a:txBody>
                    <a:bodyPr/>
                    <a:lstStyle/>
                    <a:p>
                      <a:pPr indent="20955">
                        <a:lnSpc>
                          <a:spcPct val="107000"/>
                        </a:lnSpc>
                        <a:spcAft>
                          <a:spcPts val="800"/>
                        </a:spcAft>
                      </a:pPr>
                      <a:r>
                        <a:rPr lang="en-CA" sz="1100">
                          <a:effectLst/>
                        </a:rPr>
                        <a:t>Aerospace product and parts manufacturing  </a:t>
                      </a:r>
                      <a:endParaRPr lang="en-CA" sz="1100">
                        <a:effectLst/>
                        <a:latin typeface="Aptos" panose="020B0004020202020204" pitchFamily="34" charset="0"/>
                        <a:ea typeface="Aptos" panose="020B0004020202020204" pitchFamily="34" charset="0"/>
                        <a:cs typeface="Arial" panose="020B0604020202020204" pitchFamily="34" charset="0"/>
                      </a:endParaRPr>
                    </a:p>
                  </a:txBody>
                  <a:tcPr marL="68580" marR="68580" marT="0" marB="0" anchor="b"/>
                </a:tc>
                <a:tc>
                  <a:txBody>
                    <a:bodyPr/>
                    <a:lstStyle/>
                    <a:p>
                      <a:pPr indent="139700" algn="r">
                        <a:lnSpc>
                          <a:spcPct val="107000"/>
                        </a:lnSpc>
                        <a:spcAft>
                          <a:spcPts val="800"/>
                        </a:spcAft>
                      </a:pPr>
                      <a:r>
                        <a:rPr lang="en-CA" sz="1100">
                          <a:effectLst/>
                        </a:rPr>
                        <a:t>-0.19</a:t>
                      </a:r>
                      <a:endParaRPr lang="en-CA" sz="1100">
                        <a:effectLst/>
                        <a:latin typeface="Aptos" panose="020B0004020202020204" pitchFamily="34" charset="0"/>
                        <a:ea typeface="Aptos" panose="020B0004020202020204" pitchFamily="34" charset="0"/>
                        <a:cs typeface="Arial" panose="020B0604020202020204" pitchFamily="34" charset="0"/>
                      </a:endParaRPr>
                    </a:p>
                  </a:txBody>
                  <a:tcPr marL="68580" marR="68580" marT="0" marB="0" anchor="b"/>
                </a:tc>
                <a:tc>
                  <a:txBody>
                    <a:bodyPr/>
                    <a:lstStyle/>
                    <a:p>
                      <a:pPr indent="139700" algn="r">
                        <a:lnSpc>
                          <a:spcPct val="107000"/>
                        </a:lnSpc>
                        <a:spcAft>
                          <a:spcPts val="800"/>
                        </a:spcAft>
                      </a:pPr>
                      <a:r>
                        <a:rPr lang="en-CA" sz="1100">
                          <a:effectLst/>
                        </a:rPr>
                        <a:t>-2.30</a:t>
                      </a:r>
                      <a:endParaRPr lang="en-CA" sz="1100">
                        <a:effectLst/>
                        <a:latin typeface="Aptos" panose="020B0004020202020204" pitchFamily="34" charset="0"/>
                        <a:ea typeface="Aptos" panose="020B0004020202020204" pitchFamily="34" charset="0"/>
                        <a:cs typeface="Arial" panose="020B0604020202020204" pitchFamily="34" charset="0"/>
                      </a:endParaRPr>
                    </a:p>
                  </a:txBody>
                  <a:tcPr marL="68580" marR="68580" marT="0" marB="0" anchor="b"/>
                </a:tc>
                <a:tc>
                  <a:txBody>
                    <a:bodyPr/>
                    <a:lstStyle/>
                    <a:p>
                      <a:pPr indent="139700" algn="r">
                        <a:lnSpc>
                          <a:spcPct val="107000"/>
                        </a:lnSpc>
                        <a:spcAft>
                          <a:spcPts val="800"/>
                        </a:spcAft>
                      </a:pPr>
                      <a:r>
                        <a:rPr lang="en-CA" sz="1100">
                          <a:effectLst/>
                        </a:rPr>
                        <a:t>-2.11</a:t>
                      </a:r>
                      <a:endParaRPr lang="en-CA" sz="1100">
                        <a:effectLst/>
                        <a:latin typeface="Aptos" panose="020B0004020202020204" pitchFamily="34" charset="0"/>
                        <a:ea typeface="Aptos" panose="020B0004020202020204" pitchFamily="34" charset="0"/>
                        <a:cs typeface="Arial" panose="020B0604020202020204" pitchFamily="34" charset="0"/>
                      </a:endParaRPr>
                    </a:p>
                  </a:txBody>
                  <a:tcPr marL="68580" marR="68580" marT="0" marB="0" anchor="b"/>
                </a:tc>
                <a:extLst>
                  <a:ext uri="{0D108BD9-81ED-4DB2-BD59-A6C34878D82A}">
                    <a16:rowId xmlns:a16="http://schemas.microsoft.com/office/drawing/2014/main" val="3209112072"/>
                  </a:ext>
                </a:extLst>
              </a:tr>
              <a:tr h="182880">
                <a:tc>
                  <a:txBody>
                    <a:bodyPr/>
                    <a:lstStyle/>
                    <a:p>
                      <a:pPr indent="21590">
                        <a:lnSpc>
                          <a:spcPct val="107000"/>
                        </a:lnSpc>
                        <a:spcAft>
                          <a:spcPts val="800"/>
                        </a:spcAft>
                      </a:pPr>
                      <a:r>
                        <a:rPr lang="en-CA" sz="1100">
                          <a:effectLst/>
                        </a:rPr>
                        <a:t>Motor vehicle body and trailer manufacturing  </a:t>
                      </a:r>
                      <a:endParaRPr lang="en-CA" sz="1100">
                        <a:effectLst/>
                        <a:latin typeface="Aptos" panose="020B0004020202020204" pitchFamily="34" charset="0"/>
                        <a:ea typeface="Aptos" panose="020B0004020202020204" pitchFamily="34" charset="0"/>
                        <a:cs typeface="Arial" panose="020B0604020202020204" pitchFamily="34" charset="0"/>
                      </a:endParaRPr>
                    </a:p>
                  </a:txBody>
                  <a:tcPr marL="68580" marR="68580" marT="0" marB="0" anchor="b"/>
                </a:tc>
                <a:tc>
                  <a:txBody>
                    <a:bodyPr/>
                    <a:lstStyle/>
                    <a:p>
                      <a:pPr indent="139700" algn="r">
                        <a:lnSpc>
                          <a:spcPct val="107000"/>
                        </a:lnSpc>
                        <a:spcAft>
                          <a:spcPts val="800"/>
                        </a:spcAft>
                      </a:pPr>
                      <a:r>
                        <a:rPr lang="en-CA" sz="1100">
                          <a:effectLst/>
                        </a:rPr>
                        <a:t>0.69</a:t>
                      </a:r>
                      <a:endParaRPr lang="en-CA" sz="1100">
                        <a:effectLst/>
                        <a:latin typeface="Aptos" panose="020B0004020202020204" pitchFamily="34" charset="0"/>
                        <a:ea typeface="Aptos" panose="020B0004020202020204" pitchFamily="34" charset="0"/>
                        <a:cs typeface="Arial" panose="020B0604020202020204" pitchFamily="34" charset="0"/>
                      </a:endParaRPr>
                    </a:p>
                  </a:txBody>
                  <a:tcPr marL="68580" marR="68580" marT="0" marB="0" anchor="b"/>
                </a:tc>
                <a:tc>
                  <a:txBody>
                    <a:bodyPr/>
                    <a:lstStyle/>
                    <a:p>
                      <a:pPr indent="139700" algn="r">
                        <a:lnSpc>
                          <a:spcPct val="107000"/>
                        </a:lnSpc>
                        <a:spcAft>
                          <a:spcPts val="800"/>
                        </a:spcAft>
                      </a:pPr>
                      <a:r>
                        <a:rPr lang="en-CA" sz="1100">
                          <a:effectLst/>
                        </a:rPr>
                        <a:t>-1.33</a:t>
                      </a:r>
                      <a:endParaRPr lang="en-CA" sz="1100">
                        <a:effectLst/>
                        <a:latin typeface="Aptos" panose="020B0004020202020204" pitchFamily="34" charset="0"/>
                        <a:ea typeface="Aptos" panose="020B0004020202020204" pitchFamily="34" charset="0"/>
                        <a:cs typeface="Arial" panose="020B0604020202020204" pitchFamily="34" charset="0"/>
                      </a:endParaRPr>
                    </a:p>
                  </a:txBody>
                  <a:tcPr marL="68580" marR="68580" marT="0" marB="0" anchor="b"/>
                </a:tc>
                <a:tc>
                  <a:txBody>
                    <a:bodyPr/>
                    <a:lstStyle/>
                    <a:p>
                      <a:pPr indent="139700" algn="r">
                        <a:lnSpc>
                          <a:spcPct val="107000"/>
                        </a:lnSpc>
                        <a:spcAft>
                          <a:spcPts val="800"/>
                        </a:spcAft>
                      </a:pPr>
                      <a:r>
                        <a:rPr lang="en-CA" sz="1100">
                          <a:effectLst/>
                        </a:rPr>
                        <a:t>-2.02</a:t>
                      </a:r>
                      <a:endParaRPr lang="en-CA" sz="1100">
                        <a:effectLst/>
                        <a:latin typeface="Aptos" panose="020B0004020202020204" pitchFamily="34" charset="0"/>
                        <a:ea typeface="Aptos" panose="020B0004020202020204" pitchFamily="34" charset="0"/>
                        <a:cs typeface="Arial" panose="020B0604020202020204" pitchFamily="34" charset="0"/>
                      </a:endParaRPr>
                    </a:p>
                  </a:txBody>
                  <a:tcPr marL="68580" marR="68580" marT="0" marB="0" anchor="b"/>
                </a:tc>
                <a:extLst>
                  <a:ext uri="{0D108BD9-81ED-4DB2-BD59-A6C34878D82A}">
                    <a16:rowId xmlns:a16="http://schemas.microsoft.com/office/drawing/2014/main" val="2708263719"/>
                  </a:ext>
                </a:extLst>
              </a:tr>
              <a:tr h="182880">
                <a:tc>
                  <a:txBody>
                    <a:bodyPr/>
                    <a:lstStyle/>
                    <a:p>
                      <a:pPr indent="21590">
                        <a:lnSpc>
                          <a:spcPct val="107000"/>
                        </a:lnSpc>
                        <a:spcAft>
                          <a:spcPts val="800"/>
                        </a:spcAft>
                      </a:pPr>
                      <a:r>
                        <a:rPr lang="en-CA" sz="1100">
                          <a:effectLst/>
                        </a:rPr>
                        <a:t>Motor vehicle parts manufacturing  </a:t>
                      </a:r>
                      <a:endParaRPr lang="en-CA" sz="1100">
                        <a:effectLst/>
                        <a:latin typeface="Aptos" panose="020B0004020202020204" pitchFamily="34" charset="0"/>
                        <a:ea typeface="Aptos" panose="020B0004020202020204" pitchFamily="34" charset="0"/>
                        <a:cs typeface="Arial" panose="020B0604020202020204" pitchFamily="34" charset="0"/>
                      </a:endParaRPr>
                    </a:p>
                  </a:txBody>
                  <a:tcPr marL="68580" marR="68580" marT="0" marB="0" anchor="b"/>
                </a:tc>
                <a:tc>
                  <a:txBody>
                    <a:bodyPr/>
                    <a:lstStyle/>
                    <a:p>
                      <a:pPr indent="139700" algn="r">
                        <a:lnSpc>
                          <a:spcPct val="107000"/>
                        </a:lnSpc>
                        <a:spcAft>
                          <a:spcPts val="800"/>
                        </a:spcAft>
                      </a:pPr>
                      <a:r>
                        <a:rPr lang="en-CA" sz="1100">
                          <a:effectLst/>
                        </a:rPr>
                        <a:t>1.33</a:t>
                      </a:r>
                      <a:endParaRPr lang="en-CA" sz="1100">
                        <a:effectLst/>
                        <a:latin typeface="Aptos" panose="020B0004020202020204" pitchFamily="34" charset="0"/>
                        <a:ea typeface="Aptos" panose="020B0004020202020204" pitchFamily="34" charset="0"/>
                        <a:cs typeface="Arial" panose="020B0604020202020204" pitchFamily="34" charset="0"/>
                      </a:endParaRPr>
                    </a:p>
                  </a:txBody>
                  <a:tcPr marL="68580" marR="68580" marT="0" marB="0" anchor="b"/>
                </a:tc>
                <a:tc>
                  <a:txBody>
                    <a:bodyPr/>
                    <a:lstStyle/>
                    <a:p>
                      <a:pPr indent="139700" algn="r">
                        <a:lnSpc>
                          <a:spcPct val="107000"/>
                        </a:lnSpc>
                        <a:spcAft>
                          <a:spcPts val="800"/>
                        </a:spcAft>
                      </a:pPr>
                      <a:r>
                        <a:rPr lang="en-CA" sz="1100">
                          <a:effectLst/>
                        </a:rPr>
                        <a:t>0.21</a:t>
                      </a:r>
                      <a:endParaRPr lang="en-CA" sz="1100">
                        <a:effectLst/>
                        <a:latin typeface="Aptos" panose="020B0004020202020204" pitchFamily="34" charset="0"/>
                        <a:ea typeface="Aptos" panose="020B0004020202020204" pitchFamily="34" charset="0"/>
                        <a:cs typeface="Arial" panose="020B0604020202020204" pitchFamily="34" charset="0"/>
                      </a:endParaRPr>
                    </a:p>
                  </a:txBody>
                  <a:tcPr marL="68580" marR="68580" marT="0" marB="0" anchor="b"/>
                </a:tc>
                <a:tc>
                  <a:txBody>
                    <a:bodyPr/>
                    <a:lstStyle/>
                    <a:p>
                      <a:pPr indent="139700" algn="r">
                        <a:lnSpc>
                          <a:spcPct val="107000"/>
                        </a:lnSpc>
                        <a:spcAft>
                          <a:spcPts val="800"/>
                        </a:spcAft>
                      </a:pPr>
                      <a:r>
                        <a:rPr lang="en-CA" sz="1100">
                          <a:effectLst/>
                        </a:rPr>
                        <a:t>-1.13</a:t>
                      </a:r>
                      <a:endParaRPr lang="en-CA" sz="1100">
                        <a:effectLst/>
                        <a:latin typeface="Aptos" panose="020B0004020202020204" pitchFamily="34" charset="0"/>
                        <a:ea typeface="Aptos" panose="020B0004020202020204" pitchFamily="34" charset="0"/>
                        <a:cs typeface="Arial" panose="020B0604020202020204" pitchFamily="34" charset="0"/>
                      </a:endParaRPr>
                    </a:p>
                  </a:txBody>
                  <a:tcPr marL="68580" marR="68580" marT="0" marB="0" anchor="b"/>
                </a:tc>
                <a:extLst>
                  <a:ext uri="{0D108BD9-81ED-4DB2-BD59-A6C34878D82A}">
                    <a16:rowId xmlns:a16="http://schemas.microsoft.com/office/drawing/2014/main" val="2326383496"/>
                  </a:ext>
                </a:extLst>
              </a:tr>
              <a:tr h="182880">
                <a:tc>
                  <a:txBody>
                    <a:bodyPr/>
                    <a:lstStyle/>
                    <a:p>
                      <a:pPr>
                        <a:lnSpc>
                          <a:spcPct val="107000"/>
                        </a:lnSpc>
                        <a:spcAft>
                          <a:spcPts val="800"/>
                        </a:spcAft>
                      </a:pPr>
                      <a:r>
                        <a:rPr lang="en-CA" sz="1100" dirty="0">
                          <a:effectLst/>
                        </a:rPr>
                        <a:t>Railroad rolling stock manufacturing </a:t>
                      </a:r>
                      <a:endParaRPr lang="en-CA" sz="1100" dirty="0">
                        <a:effectLst/>
                        <a:latin typeface="Aptos" panose="020B0004020202020204" pitchFamily="34" charset="0"/>
                        <a:ea typeface="Aptos" panose="020B0004020202020204" pitchFamily="34" charset="0"/>
                        <a:cs typeface="Arial" panose="020B0604020202020204" pitchFamily="34" charset="0"/>
                      </a:endParaRPr>
                    </a:p>
                  </a:txBody>
                  <a:tcPr marL="68580" marR="68580" marT="0" marB="0" anchor="b"/>
                </a:tc>
                <a:tc>
                  <a:txBody>
                    <a:bodyPr/>
                    <a:lstStyle/>
                    <a:p>
                      <a:pPr indent="139700" algn="r">
                        <a:lnSpc>
                          <a:spcPct val="107000"/>
                        </a:lnSpc>
                        <a:spcAft>
                          <a:spcPts val="800"/>
                        </a:spcAft>
                      </a:pPr>
                      <a:r>
                        <a:rPr lang="en-CA" sz="1100">
                          <a:effectLst/>
                        </a:rPr>
                        <a:t>-2.49</a:t>
                      </a:r>
                      <a:endParaRPr lang="en-CA" sz="1100">
                        <a:effectLst/>
                        <a:latin typeface="Aptos" panose="020B0004020202020204" pitchFamily="34" charset="0"/>
                        <a:ea typeface="Aptos" panose="020B0004020202020204" pitchFamily="34" charset="0"/>
                        <a:cs typeface="Arial" panose="020B0604020202020204" pitchFamily="34" charset="0"/>
                      </a:endParaRPr>
                    </a:p>
                  </a:txBody>
                  <a:tcPr marL="68580" marR="68580" marT="0" marB="0" anchor="b"/>
                </a:tc>
                <a:tc>
                  <a:txBody>
                    <a:bodyPr/>
                    <a:lstStyle/>
                    <a:p>
                      <a:pPr indent="139700" algn="r">
                        <a:lnSpc>
                          <a:spcPct val="107000"/>
                        </a:lnSpc>
                        <a:spcAft>
                          <a:spcPts val="800"/>
                        </a:spcAft>
                      </a:pPr>
                      <a:r>
                        <a:rPr lang="en-CA" sz="1100">
                          <a:effectLst/>
                        </a:rPr>
                        <a:t>0.49</a:t>
                      </a:r>
                      <a:endParaRPr lang="en-CA" sz="1100">
                        <a:effectLst/>
                        <a:latin typeface="Aptos" panose="020B0004020202020204" pitchFamily="34" charset="0"/>
                        <a:ea typeface="Aptos" panose="020B0004020202020204" pitchFamily="34" charset="0"/>
                        <a:cs typeface="Arial" panose="020B0604020202020204" pitchFamily="34" charset="0"/>
                      </a:endParaRPr>
                    </a:p>
                  </a:txBody>
                  <a:tcPr marL="68580" marR="68580" marT="0" marB="0" anchor="b"/>
                </a:tc>
                <a:tc>
                  <a:txBody>
                    <a:bodyPr/>
                    <a:lstStyle/>
                    <a:p>
                      <a:pPr indent="139700" algn="r">
                        <a:lnSpc>
                          <a:spcPct val="107000"/>
                        </a:lnSpc>
                        <a:spcAft>
                          <a:spcPts val="800"/>
                        </a:spcAft>
                      </a:pPr>
                      <a:r>
                        <a:rPr lang="en-CA" sz="1100" dirty="0">
                          <a:effectLst/>
                        </a:rPr>
                        <a:t>2.97</a:t>
                      </a:r>
                      <a:endParaRPr lang="en-CA" sz="1100" dirty="0">
                        <a:effectLst/>
                        <a:latin typeface="Aptos" panose="020B0004020202020204" pitchFamily="34" charset="0"/>
                        <a:ea typeface="Aptos" panose="020B0004020202020204" pitchFamily="34" charset="0"/>
                        <a:cs typeface="Arial" panose="020B0604020202020204" pitchFamily="34" charset="0"/>
                      </a:endParaRPr>
                    </a:p>
                  </a:txBody>
                  <a:tcPr marL="68580" marR="68580" marT="0" marB="0" anchor="b"/>
                </a:tc>
                <a:extLst>
                  <a:ext uri="{0D108BD9-81ED-4DB2-BD59-A6C34878D82A}">
                    <a16:rowId xmlns:a16="http://schemas.microsoft.com/office/drawing/2014/main" val="532794471"/>
                  </a:ext>
                </a:extLst>
              </a:tr>
            </a:tbl>
          </a:graphicData>
        </a:graphic>
      </p:graphicFrame>
      <p:sp>
        <p:nvSpPr>
          <p:cNvPr id="7" name="TextBox 6">
            <a:extLst>
              <a:ext uri="{FF2B5EF4-FFF2-40B4-BE49-F238E27FC236}">
                <a16:creationId xmlns:a16="http://schemas.microsoft.com/office/drawing/2014/main" id="{C0150940-8C79-7739-101C-9DA2E4070F7C}"/>
              </a:ext>
            </a:extLst>
          </p:cNvPr>
          <p:cNvSpPr txBox="1"/>
          <p:nvPr/>
        </p:nvSpPr>
        <p:spPr>
          <a:xfrm>
            <a:off x="613599" y="1292535"/>
            <a:ext cx="3545651" cy="584775"/>
          </a:xfrm>
          <a:prstGeom prst="rect">
            <a:avLst/>
          </a:prstGeom>
          <a:noFill/>
        </p:spPr>
        <p:txBody>
          <a:bodyPr wrap="square" rtlCol="0">
            <a:spAutoFit/>
          </a:bodyPr>
          <a:lstStyle/>
          <a:p>
            <a:r>
              <a:rPr lang="en-CA" sz="1400" dirty="0">
                <a:effectLst/>
                <a:latin typeface="Times New Roman" panose="02020603050405020304" pitchFamily="18" charset="0"/>
                <a:ea typeface="Aptos" panose="020B0004020202020204" pitchFamily="34" charset="0"/>
                <a:cs typeface="Arial" panose="020B0604020202020204" pitchFamily="34" charset="0"/>
              </a:rPr>
              <a:t>Panel A: Transportation Equipment Canada</a:t>
            </a:r>
            <a:endParaRPr lang="en-CA" sz="1400" dirty="0">
              <a:effectLst/>
              <a:latin typeface="Aptos" panose="020B0004020202020204" pitchFamily="34" charset="0"/>
              <a:ea typeface="Aptos" panose="020B0004020202020204" pitchFamily="34" charset="0"/>
              <a:cs typeface="Arial" panose="020B0604020202020204" pitchFamily="34" charset="0"/>
            </a:endParaRPr>
          </a:p>
          <a:p>
            <a:endParaRPr lang="en-CA" dirty="0"/>
          </a:p>
        </p:txBody>
      </p:sp>
      <p:sp>
        <p:nvSpPr>
          <p:cNvPr id="9" name="TextBox 8">
            <a:extLst>
              <a:ext uri="{FF2B5EF4-FFF2-40B4-BE49-F238E27FC236}">
                <a16:creationId xmlns:a16="http://schemas.microsoft.com/office/drawing/2014/main" id="{C4B9F04A-7023-5080-3E61-BCD7660ACD41}"/>
              </a:ext>
            </a:extLst>
          </p:cNvPr>
          <p:cNvSpPr txBox="1"/>
          <p:nvPr/>
        </p:nvSpPr>
        <p:spPr>
          <a:xfrm>
            <a:off x="617409" y="4158806"/>
            <a:ext cx="3779520" cy="313291"/>
          </a:xfrm>
          <a:prstGeom prst="rect">
            <a:avLst/>
          </a:prstGeom>
          <a:noFill/>
        </p:spPr>
        <p:txBody>
          <a:bodyPr wrap="square">
            <a:spAutoFit/>
          </a:bodyPr>
          <a:lstStyle/>
          <a:p>
            <a:pPr>
              <a:lnSpc>
                <a:spcPct val="107000"/>
              </a:lnSpc>
              <a:spcAft>
                <a:spcPts val="800"/>
              </a:spcAft>
            </a:pPr>
            <a:r>
              <a:rPr lang="en-CA" sz="1400" dirty="0">
                <a:effectLst/>
                <a:latin typeface="Times New Roman" panose="02020603050405020304" pitchFamily="18" charset="0"/>
                <a:ea typeface="Aptos" panose="020B0004020202020204" pitchFamily="34" charset="0"/>
                <a:cs typeface="Arial" panose="020B0604020202020204" pitchFamily="34" charset="0"/>
              </a:rPr>
              <a:t>Panel B: Primary Metal Manufacturing  </a:t>
            </a:r>
            <a:endParaRPr lang="en-CA" sz="1400" dirty="0">
              <a:effectLst/>
              <a:latin typeface="Aptos" panose="020B0004020202020204" pitchFamily="34" charset="0"/>
              <a:ea typeface="Aptos" panose="020B0004020202020204" pitchFamily="34" charset="0"/>
              <a:cs typeface="Arial" panose="020B0604020202020204" pitchFamily="34" charset="0"/>
            </a:endParaRPr>
          </a:p>
        </p:txBody>
      </p:sp>
      <p:graphicFrame>
        <p:nvGraphicFramePr>
          <p:cNvPr id="10" name="Table 9">
            <a:extLst>
              <a:ext uri="{FF2B5EF4-FFF2-40B4-BE49-F238E27FC236}">
                <a16:creationId xmlns:a16="http://schemas.microsoft.com/office/drawing/2014/main" id="{DC005AD3-070C-5D74-C7DA-F79A345999B1}"/>
              </a:ext>
            </a:extLst>
          </p:cNvPr>
          <p:cNvGraphicFramePr>
            <a:graphicFrameLocks noGrp="1"/>
          </p:cNvGraphicFramePr>
          <p:nvPr>
            <p:extLst>
              <p:ext uri="{D42A27DB-BD31-4B8C-83A1-F6EECF244321}">
                <p14:modId xmlns:p14="http://schemas.microsoft.com/office/powerpoint/2010/main" val="3998666277"/>
              </p:ext>
            </p:extLst>
          </p:nvPr>
        </p:nvGraphicFramePr>
        <p:xfrm>
          <a:off x="460895" y="4444604"/>
          <a:ext cx="6807200" cy="1802182"/>
        </p:xfrm>
        <a:graphic>
          <a:graphicData uri="http://schemas.openxmlformats.org/drawingml/2006/table">
            <a:tbl>
              <a:tblPr firstRow="1" firstCol="1" bandRow="1">
                <a:tableStyleId>{5C22544A-7EE6-4342-B048-85BDC9FD1C3A}</a:tableStyleId>
              </a:tblPr>
              <a:tblGrid>
                <a:gridCol w="4293967">
                  <a:extLst>
                    <a:ext uri="{9D8B030D-6E8A-4147-A177-3AD203B41FA5}">
                      <a16:colId xmlns:a16="http://schemas.microsoft.com/office/drawing/2014/main" val="2421440087"/>
                    </a:ext>
                  </a:extLst>
                </a:gridCol>
                <a:gridCol w="808276">
                  <a:extLst>
                    <a:ext uri="{9D8B030D-6E8A-4147-A177-3AD203B41FA5}">
                      <a16:colId xmlns:a16="http://schemas.microsoft.com/office/drawing/2014/main" val="518301050"/>
                    </a:ext>
                  </a:extLst>
                </a:gridCol>
                <a:gridCol w="808276">
                  <a:extLst>
                    <a:ext uri="{9D8B030D-6E8A-4147-A177-3AD203B41FA5}">
                      <a16:colId xmlns:a16="http://schemas.microsoft.com/office/drawing/2014/main" val="3658957040"/>
                    </a:ext>
                  </a:extLst>
                </a:gridCol>
                <a:gridCol w="896681">
                  <a:extLst>
                    <a:ext uri="{9D8B030D-6E8A-4147-A177-3AD203B41FA5}">
                      <a16:colId xmlns:a16="http://schemas.microsoft.com/office/drawing/2014/main" val="1518170576"/>
                    </a:ext>
                  </a:extLst>
                </a:gridCol>
              </a:tblGrid>
              <a:tr h="349327">
                <a:tc rowSpan="2">
                  <a:txBody>
                    <a:bodyPr/>
                    <a:lstStyle/>
                    <a:p>
                      <a:pPr algn="ctr">
                        <a:lnSpc>
                          <a:spcPct val="107000"/>
                        </a:lnSpc>
                        <a:spcAft>
                          <a:spcPts val="800"/>
                        </a:spcAft>
                      </a:pPr>
                      <a:r>
                        <a:rPr lang="en-CA" sz="1100">
                          <a:effectLst/>
                        </a:rPr>
                        <a:t>4-digits Industries</a:t>
                      </a:r>
                      <a:endParaRPr lang="en-CA" sz="1100">
                        <a:effectLst/>
                        <a:latin typeface="Aptos" panose="020B0004020202020204" pitchFamily="34" charset="0"/>
                        <a:ea typeface="Aptos" panose="020B0004020202020204" pitchFamily="34" charset="0"/>
                        <a:cs typeface="Arial" panose="020B0604020202020204" pitchFamily="34" charset="0"/>
                      </a:endParaRPr>
                    </a:p>
                  </a:txBody>
                  <a:tcPr marL="68198" marR="68198" marT="0" marB="0" anchor="b"/>
                </a:tc>
                <a:tc gridSpan="2">
                  <a:txBody>
                    <a:bodyPr/>
                    <a:lstStyle/>
                    <a:p>
                      <a:pPr algn="ctr">
                        <a:lnSpc>
                          <a:spcPct val="107000"/>
                        </a:lnSpc>
                        <a:spcAft>
                          <a:spcPts val="800"/>
                        </a:spcAft>
                      </a:pPr>
                      <a:r>
                        <a:rPr lang="en-CA" sz="1100">
                          <a:effectLst/>
                        </a:rPr>
                        <a:t>Labour Prod. Growth Rate</a:t>
                      </a:r>
                      <a:endParaRPr lang="en-CA" sz="1100">
                        <a:effectLst/>
                        <a:latin typeface="Aptos" panose="020B0004020202020204" pitchFamily="34" charset="0"/>
                        <a:ea typeface="Aptos" panose="020B0004020202020204" pitchFamily="34" charset="0"/>
                        <a:cs typeface="Arial" panose="020B0604020202020204" pitchFamily="34" charset="0"/>
                      </a:endParaRPr>
                    </a:p>
                  </a:txBody>
                  <a:tcPr marL="68198" marR="68198" marT="0" marB="0" anchor="b"/>
                </a:tc>
                <a:tc hMerge="1">
                  <a:txBody>
                    <a:bodyPr/>
                    <a:lstStyle/>
                    <a:p>
                      <a:endParaRPr lang="en-CA"/>
                    </a:p>
                  </a:txBody>
                  <a:tcPr/>
                </a:tc>
                <a:tc rowSpan="2">
                  <a:txBody>
                    <a:bodyPr/>
                    <a:lstStyle/>
                    <a:p>
                      <a:pPr algn="ctr">
                        <a:lnSpc>
                          <a:spcPct val="107000"/>
                        </a:lnSpc>
                        <a:spcAft>
                          <a:spcPts val="800"/>
                        </a:spcAft>
                      </a:pPr>
                      <a:r>
                        <a:rPr lang="en-CA" sz="1100">
                          <a:effectLst/>
                        </a:rPr>
                        <a:t>Change in</a:t>
                      </a:r>
                      <a:br>
                        <a:rPr lang="en-CA" sz="1100">
                          <a:effectLst/>
                        </a:rPr>
                      </a:br>
                      <a:r>
                        <a:rPr lang="en-CA" sz="1100">
                          <a:effectLst/>
                        </a:rPr>
                        <a:t> Growth Rate</a:t>
                      </a:r>
                      <a:br>
                        <a:rPr lang="en-CA" sz="1100">
                          <a:effectLst/>
                        </a:rPr>
                      </a:br>
                      <a:r>
                        <a:rPr lang="en-CA" sz="1100">
                          <a:effectLst/>
                        </a:rPr>
                        <a:t> (p.p)</a:t>
                      </a:r>
                      <a:endParaRPr lang="en-CA" sz="1100">
                        <a:effectLst/>
                        <a:latin typeface="Aptos" panose="020B0004020202020204" pitchFamily="34" charset="0"/>
                        <a:ea typeface="Aptos" panose="020B0004020202020204" pitchFamily="34" charset="0"/>
                        <a:cs typeface="Arial" panose="020B0604020202020204" pitchFamily="34" charset="0"/>
                      </a:endParaRPr>
                    </a:p>
                  </a:txBody>
                  <a:tcPr marL="68198" marR="68198" marT="0" marB="0" anchor="b"/>
                </a:tc>
                <a:extLst>
                  <a:ext uri="{0D108BD9-81ED-4DB2-BD59-A6C34878D82A}">
                    <a16:rowId xmlns:a16="http://schemas.microsoft.com/office/drawing/2014/main" val="2256549993"/>
                  </a:ext>
                </a:extLst>
              </a:tr>
              <a:tr h="356778">
                <a:tc vMerge="1">
                  <a:txBody>
                    <a:bodyPr/>
                    <a:lstStyle/>
                    <a:p>
                      <a:endParaRPr lang="en-CA"/>
                    </a:p>
                  </a:txBody>
                  <a:tcPr/>
                </a:tc>
                <a:tc>
                  <a:txBody>
                    <a:bodyPr/>
                    <a:lstStyle/>
                    <a:p>
                      <a:pPr algn="ctr">
                        <a:lnSpc>
                          <a:spcPct val="107000"/>
                        </a:lnSpc>
                        <a:spcAft>
                          <a:spcPts val="800"/>
                        </a:spcAft>
                      </a:pPr>
                      <a:r>
                        <a:rPr lang="en-CA" sz="1100">
                          <a:effectLst/>
                        </a:rPr>
                        <a:t>2000-2014</a:t>
                      </a:r>
                      <a:endParaRPr lang="en-CA" sz="1100">
                        <a:effectLst/>
                        <a:latin typeface="Aptos" panose="020B0004020202020204" pitchFamily="34" charset="0"/>
                        <a:ea typeface="Aptos" panose="020B0004020202020204" pitchFamily="34" charset="0"/>
                        <a:cs typeface="Arial" panose="020B0604020202020204" pitchFamily="34" charset="0"/>
                      </a:endParaRPr>
                    </a:p>
                  </a:txBody>
                  <a:tcPr marL="68198" marR="68198" marT="0" marB="0" anchor="b"/>
                </a:tc>
                <a:tc>
                  <a:txBody>
                    <a:bodyPr/>
                    <a:lstStyle/>
                    <a:p>
                      <a:pPr algn="l">
                        <a:lnSpc>
                          <a:spcPct val="107000"/>
                        </a:lnSpc>
                        <a:spcAft>
                          <a:spcPts val="800"/>
                        </a:spcAft>
                      </a:pPr>
                      <a:r>
                        <a:rPr lang="en-CA" sz="1100">
                          <a:effectLst/>
                        </a:rPr>
                        <a:t>2014-2023</a:t>
                      </a:r>
                      <a:endParaRPr lang="en-CA" sz="1100">
                        <a:effectLst/>
                        <a:latin typeface="Aptos" panose="020B0004020202020204" pitchFamily="34" charset="0"/>
                        <a:ea typeface="Aptos" panose="020B0004020202020204" pitchFamily="34" charset="0"/>
                        <a:cs typeface="Arial" panose="020B0604020202020204" pitchFamily="34" charset="0"/>
                      </a:endParaRPr>
                    </a:p>
                  </a:txBody>
                  <a:tcPr marL="68198" marR="68198" marT="0" marB="0" anchor="b"/>
                </a:tc>
                <a:tc vMerge="1">
                  <a:txBody>
                    <a:bodyPr/>
                    <a:lstStyle/>
                    <a:p>
                      <a:endParaRPr lang="en-CA"/>
                    </a:p>
                  </a:txBody>
                  <a:tcPr/>
                </a:tc>
                <a:extLst>
                  <a:ext uri="{0D108BD9-81ED-4DB2-BD59-A6C34878D82A}">
                    <a16:rowId xmlns:a16="http://schemas.microsoft.com/office/drawing/2014/main" val="1313092343"/>
                  </a:ext>
                </a:extLst>
              </a:tr>
              <a:tr h="181862">
                <a:tc>
                  <a:txBody>
                    <a:bodyPr/>
                    <a:lstStyle/>
                    <a:p>
                      <a:pPr algn="l">
                        <a:lnSpc>
                          <a:spcPct val="107000"/>
                        </a:lnSpc>
                        <a:spcAft>
                          <a:spcPts val="800"/>
                        </a:spcAft>
                      </a:pPr>
                      <a:r>
                        <a:rPr lang="en-CA" sz="1100">
                          <a:effectLst/>
                        </a:rPr>
                        <a:t>Primary metal manufacturing  </a:t>
                      </a:r>
                      <a:endParaRPr lang="en-CA" sz="1100">
                        <a:effectLst/>
                        <a:latin typeface="Aptos" panose="020B0004020202020204" pitchFamily="34" charset="0"/>
                        <a:ea typeface="Aptos" panose="020B0004020202020204" pitchFamily="34" charset="0"/>
                        <a:cs typeface="Arial" panose="020B0604020202020204" pitchFamily="34" charset="0"/>
                      </a:endParaRPr>
                    </a:p>
                  </a:txBody>
                  <a:tcPr marL="68198" marR="68198" marT="0" marB="0" anchor="b"/>
                </a:tc>
                <a:tc>
                  <a:txBody>
                    <a:bodyPr/>
                    <a:lstStyle/>
                    <a:p>
                      <a:pPr algn="r">
                        <a:lnSpc>
                          <a:spcPct val="107000"/>
                        </a:lnSpc>
                        <a:spcAft>
                          <a:spcPts val="800"/>
                        </a:spcAft>
                      </a:pPr>
                      <a:r>
                        <a:rPr lang="en-CA" sz="1100">
                          <a:effectLst/>
                        </a:rPr>
                        <a:t>1.82</a:t>
                      </a:r>
                      <a:endParaRPr lang="en-CA" sz="1100">
                        <a:effectLst/>
                        <a:latin typeface="Aptos" panose="020B0004020202020204" pitchFamily="34" charset="0"/>
                        <a:ea typeface="Aptos" panose="020B0004020202020204" pitchFamily="34" charset="0"/>
                        <a:cs typeface="Arial" panose="020B0604020202020204" pitchFamily="34" charset="0"/>
                      </a:endParaRPr>
                    </a:p>
                  </a:txBody>
                  <a:tcPr marL="68198" marR="68198" marT="0" marB="0" anchor="b"/>
                </a:tc>
                <a:tc>
                  <a:txBody>
                    <a:bodyPr/>
                    <a:lstStyle/>
                    <a:p>
                      <a:pPr algn="r">
                        <a:lnSpc>
                          <a:spcPct val="107000"/>
                        </a:lnSpc>
                        <a:spcAft>
                          <a:spcPts val="800"/>
                        </a:spcAft>
                      </a:pPr>
                      <a:r>
                        <a:rPr lang="en-CA" sz="1100">
                          <a:effectLst/>
                        </a:rPr>
                        <a:t>-1.17</a:t>
                      </a:r>
                      <a:endParaRPr lang="en-CA" sz="1100">
                        <a:effectLst/>
                        <a:latin typeface="Aptos" panose="020B0004020202020204" pitchFamily="34" charset="0"/>
                        <a:ea typeface="Aptos" panose="020B0004020202020204" pitchFamily="34" charset="0"/>
                        <a:cs typeface="Arial" panose="020B0604020202020204" pitchFamily="34" charset="0"/>
                      </a:endParaRPr>
                    </a:p>
                  </a:txBody>
                  <a:tcPr marL="68198" marR="68198" marT="0" marB="0" anchor="b"/>
                </a:tc>
                <a:tc>
                  <a:txBody>
                    <a:bodyPr/>
                    <a:lstStyle/>
                    <a:p>
                      <a:pPr algn="r">
                        <a:lnSpc>
                          <a:spcPct val="107000"/>
                        </a:lnSpc>
                        <a:spcAft>
                          <a:spcPts val="800"/>
                        </a:spcAft>
                      </a:pPr>
                      <a:r>
                        <a:rPr lang="en-CA" sz="1100">
                          <a:effectLst/>
                        </a:rPr>
                        <a:t>-2.98</a:t>
                      </a:r>
                      <a:endParaRPr lang="en-CA" sz="1100">
                        <a:effectLst/>
                        <a:latin typeface="Aptos" panose="020B0004020202020204" pitchFamily="34" charset="0"/>
                        <a:ea typeface="Aptos" panose="020B0004020202020204" pitchFamily="34" charset="0"/>
                        <a:cs typeface="Arial" panose="020B0604020202020204" pitchFamily="34" charset="0"/>
                      </a:endParaRPr>
                    </a:p>
                  </a:txBody>
                  <a:tcPr marL="68198" marR="68198" marT="0" marB="0" anchor="b"/>
                </a:tc>
                <a:extLst>
                  <a:ext uri="{0D108BD9-81ED-4DB2-BD59-A6C34878D82A}">
                    <a16:rowId xmlns:a16="http://schemas.microsoft.com/office/drawing/2014/main" val="505355599"/>
                  </a:ext>
                </a:extLst>
              </a:tr>
              <a:tr h="181862">
                <a:tc>
                  <a:txBody>
                    <a:bodyPr/>
                    <a:lstStyle/>
                    <a:p>
                      <a:pPr algn="l">
                        <a:lnSpc>
                          <a:spcPct val="107000"/>
                        </a:lnSpc>
                        <a:spcAft>
                          <a:spcPts val="800"/>
                        </a:spcAft>
                      </a:pPr>
                      <a:r>
                        <a:rPr lang="en-CA" sz="1100">
                          <a:effectLst/>
                        </a:rPr>
                        <a:t>Iron and steel mills and ferro-alloy manufacturing  </a:t>
                      </a:r>
                      <a:endParaRPr lang="en-CA" sz="1100">
                        <a:effectLst/>
                        <a:latin typeface="Aptos" panose="020B0004020202020204" pitchFamily="34" charset="0"/>
                        <a:ea typeface="Aptos" panose="020B0004020202020204" pitchFamily="34" charset="0"/>
                        <a:cs typeface="Arial" panose="020B0604020202020204" pitchFamily="34" charset="0"/>
                      </a:endParaRPr>
                    </a:p>
                  </a:txBody>
                  <a:tcPr marL="68198" marR="68198" marT="0" marB="0" anchor="b"/>
                </a:tc>
                <a:tc>
                  <a:txBody>
                    <a:bodyPr/>
                    <a:lstStyle/>
                    <a:p>
                      <a:pPr algn="r">
                        <a:lnSpc>
                          <a:spcPct val="107000"/>
                        </a:lnSpc>
                        <a:spcAft>
                          <a:spcPts val="800"/>
                        </a:spcAft>
                      </a:pPr>
                      <a:r>
                        <a:rPr lang="en-CA" sz="1100">
                          <a:effectLst/>
                        </a:rPr>
                        <a:t>1.22</a:t>
                      </a:r>
                      <a:endParaRPr lang="en-CA" sz="1100">
                        <a:effectLst/>
                        <a:latin typeface="Aptos" panose="020B0004020202020204" pitchFamily="34" charset="0"/>
                        <a:ea typeface="Aptos" panose="020B0004020202020204" pitchFamily="34" charset="0"/>
                        <a:cs typeface="Arial" panose="020B0604020202020204" pitchFamily="34" charset="0"/>
                      </a:endParaRPr>
                    </a:p>
                  </a:txBody>
                  <a:tcPr marL="68198" marR="68198" marT="0" marB="0" anchor="b"/>
                </a:tc>
                <a:tc>
                  <a:txBody>
                    <a:bodyPr/>
                    <a:lstStyle/>
                    <a:p>
                      <a:pPr algn="r">
                        <a:lnSpc>
                          <a:spcPct val="107000"/>
                        </a:lnSpc>
                        <a:spcAft>
                          <a:spcPts val="800"/>
                        </a:spcAft>
                      </a:pPr>
                      <a:r>
                        <a:rPr lang="en-CA" sz="1100">
                          <a:effectLst/>
                        </a:rPr>
                        <a:t>0.07</a:t>
                      </a:r>
                      <a:endParaRPr lang="en-CA" sz="1100">
                        <a:effectLst/>
                        <a:latin typeface="Aptos" panose="020B0004020202020204" pitchFamily="34" charset="0"/>
                        <a:ea typeface="Aptos" panose="020B0004020202020204" pitchFamily="34" charset="0"/>
                        <a:cs typeface="Arial" panose="020B0604020202020204" pitchFamily="34" charset="0"/>
                      </a:endParaRPr>
                    </a:p>
                  </a:txBody>
                  <a:tcPr marL="68198" marR="68198" marT="0" marB="0" anchor="b"/>
                </a:tc>
                <a:tc>
                  <a:txBody>
                    <a:bodyPr/>
                    <a:lstStyle/>
                    <a:p>
                      <a:pPr algn="r">
                        <a:lnSpc>
                          <a:spcPct val="107000"/>
                        </a:lnSpc>
                        <a:spcAft>
                          <a:spcPts val="800"/>
                        </a:spcAft>
                      </a:pPr>
                      <a:r>
                        <a:rPr lang="en-CA" sz="1100">
                          <a:effectLst/>
                        </a:rPr>
                        <a:t>-1.15</a:t>
                      </a:r>
                      <a:endParaRPr lang="en-CA" sz="1100">
                        <a:effectLst/>
                        <a:latin typeface="Aptos" panose="020B0004020202020204" pitchFamily="34" charset="0"/>
                        <a:ea typeface="Aptos" panose="020B0004020202020204" pitchFamily="34" charset="0"/>
                        <a:cs typeface="Arial" panose="020B0604020202020204" pitchFamily="34" charset="0"/>
                      </a:endParaRPr>
                    </a:p>
                  </a:txBody>
                  <a:tcPr marL="68198" marR="68198" marT="0" marB="0" anchor="b"/>
                </a:tc>
                <a:extLst>
                  <a:ext uri="{0D108BD9-81ED-4DB2-BD59-A6C34878D82A}">
                    <a16:rowId xmlns:a16="http://schemas.microsoft.com/office/drawing/2014/main" val="2962087129"/>
                  </a:ext>
                </a:extLst>
              </a:tr>
              <a:tr h="181862">
                <a:tc>
                  <a:txBody>
                    <a:bodyPr/>
                    <a:lstStyle/>
                    <a:p>
                      <a:pPr algn="l">
                        <a:lnSpc>
                          <a:spcPct val="107000"/>
                        </a:lnSpc>
                        <a:spcAft>
                          <a:spcPts val="800"/>
                        </a:spcAft>
                      </a:pPr>
                      <a:r>
                        <a:rPr lang="en-CA" sz="1100">
                          <a:effectLst/>
                        </a:rPr>
                        <a:t>Steel product manufacturing from purchased steel  </a:t>
                      </a:r>
                      <a:endParaRPr lang="en-CA" sz="1100">
                        <a:effectLst/>
                        <a:latin typeface="Aptos" panose="020B0004020202020204" pitchFamily="34" charset="0"/>
                        <a:ea typeface="Aptos" panose="020B0004020202020204" pitchFamily="34" charset="0"/>
                        <a:cs typeface="Arial" panose="020B0604020202020204" pitchFamily="34" charset="0"/>
                      </a:endParaRPr>
                    </a:p>
                  </a:txBody>
                  <a:tcPr marL="68198" marR="68198" marT="0" marB="0" anchor="b"/>
                </a:tc>
                <a:tc>
                  <a:txBody>
                    <a:bodyPr/>
                    <a:lstStyle/>
                    <a:p>
                      <a:pPr algn="r">
                        <a:lnSpc>
                          <a:spcPct val="107000"/>
                        </a:lnSpc>
                        <a:spcAft>
                          <a:spcPts val="800"/>
                        </a:spcAft>
                      </a:pPr>
                      <a:r>
                        <a:rPr lang="en-CA" sz="1100">
                          <a:effectLst/>
                        </a:rPr>
                        <a:t>1.82</a:t>
                      </a:r>
                      <a:endParaRPr lang="en-CA" sz="1100">
                        <a:effectLst/>
                        <a:latin typeface="Aptos" panose="020B0004020202020204" pitchFamily="34" charset="0"/>
                        <a:ea typeface="Aptos" panose="020B0004020202020204" pitchFamily="34" charset="0"/>
                        <a:cs typeface="Arial" panose="020B0604020202020204" pitchFamily="34" charset="0"/>
                      </a:endParaRPr>
                    </a:p>
                  </a:txBody>
                  <a:tcPr marL="68198" marR="68198" marT="0" marB="0" anchor="b"/>
                </a:tc>
                <a:tc>
                  <a:txBody>
                    <a:bodyPr/>
                    <a:lstStyle/>
                    <a:p>
                      <a:pPr algn="r">
                        <a:lnSpc>
                          <a:spcPct val="107000"/>
                        </a:lnSpc>
                        <a:spcAft>
                          <a:spcPts val="800"/>
                        </a:spcAft>
                      </a:pPr>
                      <a:r>
                        <a:rPr lang="en-CA" sz="1100">
                          <a:effectLst/>
                        </a:rPr>
                        <a:t>-1.57</a:t>
                      </a:r>
                      <a:endParaRPr lang="en-CA" sz="1100">
                        <a:effectLst/>
                        <a:latin typeface="Aptos" panose="020B0004020202020204" pitchFamily="34" charset="0"/>
                        <a:ea typeface="Aptos" panose="020B0004020202020204" pitchFamily="34" charset="0"/>
                        <a:cs typeface="Arial" panose="020B0604020202020204" pitchFamily="34" charset="0"/>
                      </a:endParaRPr>
                    </a:p>
                  </a:txBody>
                  <a:tcPr marL="68198" marR="68198" marT="0" marB="0" anchor="b"/>
                </a:tc>
                <a:tc>
                  <a:txBody>
                    <a:bodyPr/>
                    <a:lstStyle/>
                    <a:p>
                      <a:pPr algn="r">
                        <a:lnSpc>
                          <a:spcPct val="107000"/>
                        </a:lnSpc>
                        <a:spcAft>
                          <a:spcPts val="800"/>
                        </a:spcAft>
                      </a:pPr>
                      <a:r>
                        <a:rPr lang="en-CA" sz="1100">
                          <a:effectLst/>
                        </a:rPr>
                        <a:t>-3.38</a:t>
                      </a:r>
                      <a:endParaRPr lang="en-CA" sz="1100">
                        <a:effectLst/>
                        <a:latin typeface="Aptos" panose="020B0004020202020204" pitchFamily="34" charset="0"/>
                        <a:ea typeface="Aptos" panose="020B0004020202020204" pitchFamily="34" charset="0"/>
                        <a:cs typeface="Arial" panose="020B0604020202020204" pitchFamily="34" charset="0"/>
                      </a:endParaRPr>
                    </a:p>
                  </a:txBody>
                  <a:tcPr marL="68198" marR="68198" marT="0" marB="0" anchor="b"/>
                </a:tc>
                <a:extLst>
                  <a:ext uri="{0D108BD9-81ED-4DB2-BD59-A6C34878D82A}">
                    <a16:rowId xmlns:a16="http://schemas.microsoft.com/office/drawing/2014/main" val="3381211891"/>
                  </a:ext>
                </a:extLst>
              </a:tr>
              <a:tr h="181862">
                <a:tc>
                  <a:txBody>
                    <a:bodyPr/>
                    <a:lstStyle/>
                    <a:p>
                      <a:pPr algn="l">
                        <a:lnSpc>
                          <a:spcPct val="107000"/>
                        </a:lnSpc>
                        <a:spcAft>
                          <a:spcPts val="800"/>
                        </a:spcAft>
                      </a:pPr>
                      <a:r>
                        <a:rPr lang="en-CA" sz="1100">
                          <a:effectLst/>
                        </a:rPr>
                        <a:t>Alumina and aluminum production and processing  </a:t>
                      </a:r>
                      <a:endParaRPr lang="en-CA" sz="1100">
                        <a:effectLst/>
                        <a:latin typeface="Aptos" panose="020B0004020202020204" pitchFamily="34" charset="0"/>
                        <a:ea typeface="Aptos" panose="020B0004020202020204" pitchFamily="34" charset="0"/>
                        <a:cs typeface="Arial" panose="020B0604020202020204" pitchFamily="34" charset="0"/>
                      </a:endParaRPr>
                    </a:p>
                  </a:txBody>
                  <a:tcPr marL="68198" marR="68198" marT="0" marB="0" anchor="b"/>
                </a:tc>
                <a:tc>
                  <a:txBody>
                    <a:bodyPr/>
                    <a:lstStyle/>
                    <a:p>
                      <a:pPr algn="r">
                        <a:lnSpc>
                          <a:spcPct val="107000"/>
                        </a:lnSpc>
                        <a:spcAft>
                          <a:spcPts val="800"/>
                        </a:spcAft>
                      </a:pPr>
                      <a:r>
                        <a:rPr lang="en-CA" sz="1100">
                          <a:effectLst/>
                        </a:rPr>
                        <a:t>2.46</a:t>
                      </a:r>
                      <a:endParaRPr lang="en-CA" sz="1100">
                        <a:effectLst/>
                        <a:latin typeface="Aptos" panose="020B0004020202020204" pitchFamily="34" charset="0"/>
                        <a:ea typeface="Aptos" panose="020B0004020202020204" pitchFamily="34" charset="0"/>
                        <a:cs typeface="Arial" panose="020B0604020202020204" pitchFamily="34" charset="0"/>
                      </a:endParaRPr>
                    </a:p>
                  </a:txBody>
                  <a:tcPr marL="68198" marR="68198" marT="0" marB="0" anchor="b"/>
                </a:tc>
                <a:tc>
                  <a:txBody>
                    <a:bodyPr/>
                    <a:lstStyle/>
                    <a:p>
                      <a:pPr algn="r">
                        <a:lnSpc>
                          <a:spcPct val="107000"/>
                        </a:lnSpc>
                        <a:spcAft>
                          <a:spcPts val="800"/>
                        </a:spcAft>
                      </a:pPr>
                      <a:r>
                        <a:rPr lang="en-CA" sz="1100">
                          <a:effectLst/>
                        </a:rPr>
                        <a:t>2.50</a:t>
                      </a:r>
                      <a:endParaRPr lang="en-CA" sz="1100">
                        <a:effectLst/>
                        <a:latin typeface="Aptos" panose="020B0004020202020204" pitchFamily="34" charset="0"/>
                        <a:ea typeface="Aptos" panose="020B0004020202020204" pitchFamily="34" charset="0"/>
                        <a:cs typeface="Arial" panose="020B0604020202020204" pitchFamily="34" charset="0"/>
                      </a:endParaRPr>
                    </a:p>
                  </a:txBody>
                  <a:tcPr marL="68198" marR="68198" marT="0" marB="0" anchor="b"/>
                </a:tc>
                <a:tc>
                  <a:txBody>
                    <a:bodyPr/>
                    <a:lstStyle/>
                    <a:p>
                      <a:pPr algn="r">
                        <a:lnSpc>
                          <a:spcPct val="107000"/>
                        </a:lnSpc>
                        <a:spcAft>
                          <a:spcPts val="800"/>
                        </a:spcAft>
                      </a:pPr>
                      <a:r>
                        <a:rPr lang="en-CA" sz="1100">
                          <a:effectLst/>
                        </a:rPr>
                        <a:t>0.04</a:t>
                      </a:r>
                      <a:endParaRPr lang="en-CA" sz="1100">
                        <a:effectLst/>
                        <a:latin typeface="Aptos" panose="020B0004020202020204" pitchFamily="34" charset="0"/>
                        <a:ea typeface="Aptos" panose="020B0004020202020204" pitchFamily="34" charset="0"/>
                        <a:cs typeface="Arial" panose="020B0604020202020204" pitchFamily="34" charset="0"/>
                      </a:endParaRPr>
                    </a:p>
                  </a:txBody>
                  <a:tcPr marL="68198" marR="68198" marT="0" marB="0" anchor="b"/>
                </a:tc>
                <a:extLst>
                  <a:ext uri="{0D108BD9-81ED-4DB2-BD59-A6C34878D82A}">
                    <a16:rowId xmlns:a16="http://schemas.microsoft.com/office/drawing/2014/main" val="3794930119"/>
                  </a:ext>
                </a:extLst>
              </a:tr>
              <a:tr h="181862">
                <a:tc>
                  <a:txBody>
                    <a:bodyPr/>
                    <a:lstStyle/>
                    <a:p>
                      <a:pPr algn="l">
                        <a:lnSpc>
                          <a:spcPct val="107000"/>
                        </a:lnSpc>
                        <a:spcAft>
                          <a:spcPts val="800"/>
                        </a:spcAft>
                      </a:pPr>
                      <a:r>
                        <a:rPr lang="en-CA" sz="1100">
                          <a:effectLst/>
                        </a:rPr>
                        <a:t>Non-ferrous metal (except aluminum) production and processing  </a:t>
                      </a:r>
                      <a:endParaRPr lang="en-CA" sz="1100">
                        <a:effectLst/>
                        <a:latin typeface="Aptos" panose="020B0004020202020204" pitchFamily="34" charset="0"/>
                        <a:ea typeface="Aptos" panose="020B0004020202020204" pitchFamily="34" charset="0"/>
                        <a:cs typeface="Arial" panose="020B0604020202020204" pitchFamily="34" charset="0"/>
                      </a:endParaRPr>
                    </a:p>
                  </a:txBody>
                  <a:tcPr marL="68198" marR="68198" marT="0" marB="0" anchor="b"/>
                </a:tc>
                <a:tc>
                  <a:txBody>
                    <a:bodyPr/>
                    <a:lstStyle/>
                    <a:p>
                      <a:pPr algn="r">
                        <a:lnSpc>
                          <a:spcPct val="107000"/>
                        </a:lnSpc>
                        <a:spcAft>
                          <a:spcPts val="800"/>
                        </a:spcAft>
                      </a:pPr>
                      <a:r>
                        <a:rPr lang="en-CA" sz="1100">
                          <a:effectLst/>
                        </a:rPr>
                        <a:t>-0.62</a:t>
                      </a:r>
                      <a:endParaRPr lang="en-CA" sz="1100">
                        <a:effectLst/>
                        <a:latin typeface="Aptos" panose="020B0004020202020204" pitchFamily="34" charset="0"/>
                        <a:ea typeface="Aptos" panose="020B0004020202020204" pitchFamily="34" charset="0"/>
                        <a:cs typeface="Arial" panose="020B0604020202020204" pitchFamily="34" charset="0"/>
                      </a:endParaRPr>
                    </a:p>
                  </a:txBody>
                  <a:tcPr marL="68198" marR="68198" marT="0" marB="0" anchor="b"/>
                </a:tc>
                <a:tc>
                  <a:txBody>
                    <a:bodyPr/>
                    <a:lstStyle/>
                    <a:p>
                      <a:pPr algn="r">
                        <a:lnSpc>
                          <a:spcPct val="107000"/>
                        </a:lnSpc>
                        <a:spcAft>
                          <a:spcPts val="800"/>
                        </a:spcAft>
                      </a:pPr>
                      <a:r>
                        <a:rPr lang="en-CA" sz="1100">
                          <a:effectLst/>
                        </a:rPr>
                        <a:t>-4.49</a:t>
                      </a:r>
                      <a:endParaRPr lang="en-CA" sz="1100">
                        <a:effectLst/>
                        <a:latin typeface="Aptos" panose="020B0004020202020204" pitchFamily="34" charset="0"/>
                        <a:ea typeface="Aptos" panose="020B0004020202020204" pitchFamily="34" charset="0"/>
                        <a:cs typeface="Arial" panose="020B0604020202020204" pitchFamily="34" charset="0"/>
                      </a:endParaRPr>
                    </a:p>
                  </a:txBody>
                  <a:tcPr marL="68198" marR="68198" marT="0" marB="0" anchor="b"/>
                </a:tc>
                <a:tc>
                  <a:txBody>
                    <a:bodyPr/>
                    <a:lstStyle/>
                    <a:p>
                      <a:pPr algn="r">
                        <a:lnSpc>
                          <a:spcPct val="107000"/>
                        </a:lnSpc>
                        <a:spcAft>
                          <a:spcPts val="800"/>
                        </a:spcAft>
                      </a:pPr>
                      <a:r>
                        <a:rPr lang="en-CA" sz="1100">
                          <a:effectLst/>
                        </a:rPr>
                        <a:t>-3.87</a:t>
                      </a:r>
                      <a:endParaRPr lang="en-CA" sz="1100">
                        <a:effectLst/>
                        <a:latin typeface="Aptos" panose="020B0004020202020204" pitchFamily="34" charset="0"/>
                        <a:ea typeface="Aptos" panose="020B0004020202020204" pitchFamily="34" charset="0"/>
                        <a:cs typeface="Arial" panose="020B0604020202020204" pitchFamily="34" charset="0"/>
                      </a:endParaRPr>
                    </a:p>
                  </a:txBody>
                  <a:tcPr marL="68198" marR="68198" marT="0" marB="0" anchor="b"/>
                </a:tc>
                <a:extLst>
                  <a:ext uri="{0D108BD9-81ED-4DB2-BD59-A6C34878D82A}">
                    <a16:rowId xmlns:a16="http://schemas.microsoft.com/office/drawing/2014/main" val="1964979667"/>
                  </a:ext>
                </a:extLst>
              </a:tr>
              <a:tr h="181862">
                <a:tc>
                  <a:txBody>
                    <a:bodyPr/>
                    <a:lstStyle/>
                    <a:p>
                      <a:pPr algn="l">
                        <a:lnSpc>
                          <a:spcPct val="107000"/>
                        </a:lnSpc>
                        <a:spcAft>
                          <a:spcPts val="800"/>
                        </a:spcAft>
                      </a:pPr>
                      <a:r>
                        <a:rPr lang="en-CA" sz="1100">
                          <a:effectLst/>
                        </a:rPr>
                        <a:t>Foundries  </a:t>
                      </a:r>
                      <a:endParaRPr lang="en-CA" sz="1100">
                        <a:effectLst/>
                        <a:latin typeface="Aptos" panose="020B0004020202020204" pitchFamily="34" charset="0"/>
                        <a:ea typeface="Aptos" panose="020B0004020202020204" pitchFamily="34" charset="0"/>
                        <a:cs typeface="Arial" panose="020B0604020202020204" pitchFamily="34" charset="0"/>
                      </a:endParaRPr>
                    </a:p>
                  </a:txBody>
                  <a:tcPr marL="68198" marR="68198" marT="0" marB="0" anchor="b"/>
                </a:tc>
                <a:tc>
                  <a:txBody>
                    <a:bodyPr/>
                    <a:lstStyle/>
                    <a:p>
                      <a:pPr algn="r">
                        <a:lnSpc>
                          <a:spcPct val="107000"/>
                        </a:lnSpc>
                        <a:spcAft>
                          <a:spcPts val="800"/>
                        </a:spcAft>
                      </a:pPr>
                      <a:r>
                        <a:rPr lang="en-CA" sz="1100">
                          <a:effectLst/>
                        </a:rPr>
                        <a:t>2.08</a:t>
                      </a:r>
                      <a:endParaRPr lang="en-CA" sz="1100">
                        <a:effectLst/>
                        <a:latin typeface="Aptos" panose="020B0004020202020204" pitchFamily="34" charset="0"/>
                        <a:ea typeface="Aptos" panose="020B0004020202020204" pitchFamily="34" charset="0"/>
                        <a:cs typeface="Arial" panose="020B0604020202020204" pitchFamily="34" charset="0"/>
                      </a:endParaRPr>
                    </a:p>
                  </a:txBody>
                  <a:tcPr marL="68198" marR="68198" marT="0" marB="0" anchor="b"/>
                </a:tc>
                <a:tc>
                  <a:txBody>
                    <a:bodyPr/>
                    <a:lstStyle/>
                    <a:p>
                      <a:pPr algn="r">
                        <a:lnSpc>
                          <a:spcPct val="107000"/>
                        </a:lnSpc>
                        <a:spcAft>
                          <a:spcPts val="800"/>
                        </a:spcAft>
                      </a:pPr>
                      <a:r>
                        <a:rPr lang="en-CA" sz="1100">
                          <a:effectLst/>
                        </a:rPr>
                        <a:t>-0.63</a:t>
                      </a:r>
                      <a:endParaRPr lang="en-CA" sz="1100">
                        <a:effectLst/>
                        <a:latin typeface="Aptos" panose="020B0004020202020204" pitchFamily="34" charset="0"/>
                        <a:ea typeface="Aptos" panose="020B0004020202020204" pitchFamily="34" charset="0"/>
                        <a:cs typeface="Arial" panose="020B0604020202020204" pitchFamily="34" charset="0"/>
                      </a:endParaRPr>
                    </a:p>
                  </a:txBody>
                  <a:tcPr marL="68198" marR="68198" marT="0" marB="0" anchor="b"/>
                </a:tc>
                <a:tc>
                  <a:txBody>
                    <a:bodyPr/>
                    <a:lstStyle/>
                    <a:p>
                      <a:pPr algn="r">
                        <a:lnSpc>
                          <a:spcPct val="107000"/>
                        </a:lnSpc>
                        <a:spcAft>
                          <a:spcPts val="800"/>
                        </a:spcAft>
                      </a:pPr>
                      <a:r>
                        <a:rPr lang="en-CA" sz="1100" dirty="0">
                          <a:effectLst/>
                        </a:rPr>
                        <a:t>-2.70</a:t>
                      </a:r>
                      <a:endParaRPr lang="en-CA" sz="1100" dirty="0">
                        <a:effectLst/>
                        <a:latin typeface="Aptos" panose="020B0004020202020204" pitchFamily="34" charset="0"/>
                        <a:ea typeface="Aptos" panose="020B0004020202020204" pitchFamily="34" charset="0"/>
                        <a:cs typeface="Arial" panose="020B0604020202020204" pitchFamily="34" charset="0"/>
                      </a:endParaRPr>
                    </a:p>
                  </a:txBody>
                  <a:tcPr marL="68198" marR="68198" marT="0" marB="0" anchor="b"/>
                </a:tc>
                <a:extLst>
                  <a:ext uri="{0D108BD9-81ED-4DB2-BD59-A6C34878D82A}">
                    <a16:rowId xmlns:a16="http://schemas.microsoft.com/office/drawing/2014/main" val="1382068211"/>
                  </a:ext>
                </a:extLst>
              </a:tr>
            </a:tbl>
          </a:graphicData>
        </a:graphic>
      </p:graphicFrame>
    </p:spTree>
    <p:extLst>
      <p:ext uri="{BB962C8B-B14F-4D97-AF65-F5344CB8AC3E}">
        <p14:creationId xmlns:p14="http://schemas.microsoft.com/office/powerpoint/2010/main" val="128520620"/>
      </p:ext>
    </p:extLst>
  </p:cSld>
  <p:clrMapOvr>
    <a:masterClrMapping/>
  </p:clrMapOvr>
</p:sld>
</file>

<file path=ppt/slides/slide12.xml><?xml version="1.0" encoding="utf-8"?>
<p:sld xmlns:a="http://schemas.openxmlformats.org/drawingml/2006/main" xmlns:r="http://schemas.openxmlformats.org/officeDocument/2006/relationships" xmlns:p="http://schemas.openxmlformats.org/presentationml/2006/main" showMasterSp="0">
  <p:cSld>
    <p:spTree>
      <p:nvGrpSpPr>
        <p:cNvPr id="1" name="">
          <a:extLst>
            <a:ext uri="{FF2B5EF4-FFF2-40B4-BE49-F238E27FC236}">
              <a16:creationId xmlns:a16="http://schemas.microsoft.com/office/drawing/2014/main" id="{8E93E10E-6BE9-9086-E5C2-0D7E1FEBEAC1}"/>
            </a:ext>
          </a:extLst>
        </p:cNvPr>
        <p:cNvGrpSpPr/>
        <p:nvPr/>
      </p:nvGrpSpPr>
      <p:grpSpPr>
        <a:xfrm>
          <a:off x="0" y="0"/>
          <a:ext cx="0" cy="0"/>
          <a:chOff x="0" y="0"/>
          <a:chExt cx="0" cy="0"/>
        </a:xfrm>
      </p:grpSpPr>
      <p:sp>
        <p:nvSpPr>
          <p:cNvPr id="2" name="object 2">
            <a:extLst>
              <a:ext uri="{FF2B5EF4-FFF2-40B4-BE49-F238E27FC236}">
                <a16:creationId xmlns:a16="http://schemas.microsoft.com/office/drawing/2014/main" id="{89BD358A-0C27-A6D1-E32C-92B6082FE5FB}"/>
              </a:ext>
            </a:extLst>
          </p:cNvPr>
          <p:cNvSpPr txBox="1"/>
          <p:nvPr/>
        </p:nvSpPr>
        <p:spPr>
          <a:xfrm>
            <a:off x="730250" y="419237"/>
            <a:ext cx="5100320" cy="436914"/>
          </a:xfrm>
          <a:prstGeom prst="rect">
            <a:avLst/>
          </a:prstGeom>
        </p:spPr>
        <p:txBody>
          <a:bodyPr vert="horz" wrap="square" lIns="0" tIns="6350" rIns="0" bIns="0" rtlCol="0">
            <a:spAutoFit/>
          </a:bodyPr>
          <a:lstStyle/>
          <a:p>
            <a:pPr marL="12700" marR="5080">
              <a:lnSpc>
                <a:spcPct val="103499"/>
              </a:lnSpc>
              <a:spcBef>
                <a:spcPts val="50"/>
              </a:spcBef>
            </a:pPr>
            <a:r>
              <a:rPr lang="en-US" sz="1400" b="1" dirty="0">
                <a:latin typeface="Times New Roman"/>
                <a:cs typeface="Times New Roman"/>
              </a:rPr>
              <a:t>Chart 7: Manufacturing Sector Output per Hour, Canadian Provinces, 2000-2023 (Chained (2017) dollars per hour)</a:t>
            </a:r>
            <a:endParaRPr sz="1400" dirty="0">
              <a:latin typeface="Times New Roman"/>
              <a:cs typeface="Times New Roman"/>
            </a:endParaRPr>
          </a:p>
        </p:txBody>
      </p:sp>
      <p:sp>
        <p:nvSpPr>
          <p:cNvPr id="3" name="object 3">
            <a:extLst>
              <a:ext uri="{FF2B5EF4-FFF2-40B4-BE49-F238E27FC236}">
                <a16:creationId xmlns:a16="http://schemas.microsoft.com/office/drawing/2014/main" id="{8B74F21B-2ED7-8195-59C8-3D067BEAAFFC}"/>
              </a:ext>
            </a:extLst>
          </p:cNvPr>
          <p:cNvSpPr txBox="1"/>
          <p:nvPr/>
        </p:nvSpPr>
        <p:spPr>
          <a:xfrm>
            <a:off x="288291" y="8171582"/>
            <a:ext cx="3827779" cy="202812"/>
          </a:xfrm>
          <a:prstGeom prst="rect">
            <a:avLst/>
          </a:prstGeom>
        </p:spPr>
        <p:txBody>
          <a:bodyPr vert="horz" wrap="square" lIns="0" tIns="13335" rIns="0" bIns="0" rtlCol="0">
            <a:spAutoFit/>
          </a:bodyPr>
          <a:lstStyle/>
          <a:p>
            <a:pPr>
              <a:lnSpc>
                <a:spcPct val="107000"/>
              </a:lnSpc>
              <a:spcAft>
                <a:spcPts val="800"/>
              </a:spcAft>
            </a:pPr>
            <a:r>
              <a:rPr lang="en-CA" sz="1200" dirty="0">
                <a:effectLst/>
                <a:latin typeface="Times New Roman" panose="02020603050405020304" pitchFamily="18" charset="0"/>
                <a:ea typeface="Aptos" panose="020B0004020202020204" pitchFamily="34" charset="0"/>
                <a:cs typeface="Arial" panose="020B0604020202020204" pitchFamily="34" charset="0"/>
              </a:rPr>
              <a:t>Source: Statistics Canada Table 36-10-0480-01</a:t>
            </a:r>
            <a:endParaRPr lang="en-CA" sz="1200" dirty="0">
              <a:effectLst/>
              <a:latin typeface="Aptos" panose="020B0004020202020204" pitchFamily="34" charset="0"/>
              <a:ea typeface="Aptos" panose="020B0004020202020204" pitchFamily="34" charset="0"/>
              <a:cs typeface="Arial" panose="020B0604020202020204" pitchFamily="34" charset="0"/>
            </a:endParaRPr>
          </a:p>
        </p:txBody>
      </p:sp>
      <p:sp>
        <p:nvSpPr>
          <p:cNvPr id="11" name="object 11">
            <a:extLst>
              <a:ext uri="{FF2B5EF4-FFF2-40B4-BE49-F238E27FC236}">
                <a16:creationId xmlns:a16="http://schemas.microsoft.com/office/drawing/2014/main" id="{01E04112-811C-C40E-B4F0-9ABCA2CF9EBB}"/>
              </a:ext>
            </a:extLst>
          </p:cNvPr>
          <p:cNvSpPr txBox="1">
            <a:spLocks noGrp="1"/>
          </p:cNvSpPr>
          <p:nvPr>
            <p:ph type="sldNum" sz="quarter" idx="7"/>
          </p:nvPr>
        </p:nvSpPr>
        <p:spPr>
          <a:prstGeom prst="rect">
            <a:avLst/>
          </a:prstGeom>
        </p:spPr>
        <p:txBody>
          <a:bodyPr vert="horz" wrap="square" lIns="0" tIns="4445" rIns="0" bIns="0" rtlCol="0">
            <a:spAutoFit/>
          </a:bodyPr>
          <a:lstStyle/>
          <a:p>
            <a:pPr marL="12700">
              <a:lnSpc>
                <a:spcPct val="100000"/>
              </a:lnSpc>
              <a:spcBef>
                <a:spcPts val="35"/>
              </a:spcBef>
            </a:pPr>
            <a:r>
              <a:rPr spc="-25" dirty="0"/>
              <a:t>17</a:t>
            </a:r>
          </a:p>
        </p:txBody>
      </p:sp>
      <p:sp>
        <p:nvSpPr>
          <p:cNvPr id="7" name="Rectangle 5">
            <a:extLst>
              <a:ext uri="{FF2B5EF4-FFF2-40B4-BE49-F238E27FC236}">
                <a16:creationId xmlns:a16="http://schemas.microsoft.com/office/drawing/2014/main" id="{E716D49F-A4BB-99C0-2D61-E4C9CC8C505C}"/>
              </a:ext>
            </a:extLst>
          </p:cNvPr>
          <p:cNvSpPr>
            <a:spLocks noChangeArrowheads="1"/>
          </p:cNvSpPr>
          <p:nvPr/>
        </p:nvSpPr>
        <p:spPr bwMode="auto">
          <a:xfrm>
            <a:off x="349250" y="1079500"/>
            <a:ext cx="7556500" cy="4572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none" lIns="91440" tIns="45720" rIns="91440" bIns="45720" numCol="1" anchor="ctr" anchorCtr="0" compatLnSpc="1">
            <a:prstTxWarp prst="textNoShape">
              <a:avLst/>
            </a:prstTxWarp>
            <a:spAutoFit/>
          </a:bodyPr>
          <a:lstStyle/>
          <a:p>
            <a:endParaRPr lang="en-CA"/>
          </a:p>
        </p:txBody>
      </p:sp>
      <p:sp>
        <p:nvSpPr>
          <p:cNvPr id="9" name="Rectangle 6">
            <a:extLst>
              <a:ext uri="{FF2B5EF4-FFF2-40B4-BE49-F238E27FC236}">
                <a16:creationId xmlns:a16="http://schemas.microsoft.com/office/drawing/2014/main" id="{2B8E75AC-D5A2-4BC8-348C-0A6F3EC63720}"/>
              </a:ext>
            </a:extLst>
          </p:cNvPr>
          <p:cNvSpPr>
            <a:spLocks noChangeArrowheads="1"/>
          </p:cNvSpPr>
          <p:nvPr/>
        </p:nvSpPr>
        <p:spPr bwMode="auto">
          <a:xfrm>
            <a:off x="527035" y="1155700"/>
            <a:ext cx="7556500" cy="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none" lIns="91440" tIns="45720" rIns="91440" bIns="45720" numCol="1" anchor="ctr" anchorCtr="0" compatLnSpc="1">
            <a:prstTxWarp prst="textNoShape">
              <a:avLst/>
            </a:prstTxWarp>
            <a:spAutoFit/>
          </a:bodyPr>
          <a:lstStyle/>
          <a:p>
            <a:pPr marL="0" marR="0" lvl="0" indent="0" algn="l" defTabSz="914400" rtl="0" eaLnBrk="0" fontAlgn="base" latinLnBrk="0" hangingPunct="0">
              <a:lnSpc>
                <a:spcPct val="100000"/>
              </a:lnSpc>
              <a:spcBef>
                <a:spcPct val="0"/>
              </a:spcBef>
              <a:spcAft>
                <a:spcPct val="0"/>
              </a:spcAft>
              <a:buClrTx/>
              <a:buSzTx/>
              <a:buFontTx/>
              <a:buNone/>
              <a:tabLst/>
            </a:pPr>
            <a:r>
              <a:rPr kumimoji="0" lang="en-CA" altLang="en-US" sz="1200" b="0" i="0" u="none" strike="noStrike" cap="none" normalizeH="0" baseline="0" dirty="0">
                <a:ln>
                  <a:noFill/>
                </a:ln>
                <a:solidFill>
                  <a:schemeClr val="tx1"/>
                </a:solidFill>
                <a:effectLst/>
                <a:latin typeface="Times New Roman" panose="02020603050405020304" pitchFamily="18" charset="0"/>
                <a:ea typeface="Aptos" panose="020B0004020202020204" pitchFamily="34" charset="0"/>
                <a:cs typeface="Times New Roman" panose="02020603050405020304" pitchFamily="18" charset="0"/>
              </a:rPr>
              <a:t>Panel A: Atlantic Provinces</a:t>
            </a:r>
            <a:endParaRPr kumimoji="0" lang="en-CA" altLang="en-US" sz="1800" b="0" i="0" u="none" strike="noStrike" cap="none" normalizeH="0" baseline="0" dirty="0">
              <a:ln>
                <a:noFill/>
              </a:ln>
              <a:solidFill>
                <a:schemeClr val="tx1"/>
              </a:solidFill>
              <a:effectLst/>
              <a:latin typeface="Arial" panose="020B0604020202020204" pitchFamily="34" charset="0"/>
            </a:endParaRPr>
          </a:p>
        </p:txBody>
      </p:sp>
      <p:graphicFrame>
        <p:nvGraphicFramePr>
          <p:cNvPr id="10" name="Chart 9">
            <a:extLst>
              <a:ext uri="{FF2B5EF4-FFF2-40B4-BE49-F238E27FC236}">
                <a16:creationId xmlns:a16="http://schemas.microsoft.com/office/drawing/2014/main" id="{29522D2C-A64E-4B9F-7C46-688677E4082B}"/>
              </a:ext>
            </a:extLst>
          </p:cNvPr>
          <p:cNvGraphicFramePr/>
          <p:nvPr>
            <p:extLst>
              <p:ext uri="{D42A27DB-BD31-4B8C-83A1-F6EECF244321}">
                <p14:modId xmlns:p14="http://schemas.microsoft.com/office/powerpoint/2010/main" val="2965162963"/>
              </p:ext>
            </p:extLst>
          </p:nvPr>
        </p:nvGraphicFramePr>
        <p:xfrm>
          <a:off x="527035" y="1363263"/>
          <a:ext cx="4577715" cy="2689225"/>
        </p:xfrm>
        <a:graphic>
          <a:graphicData uri="http://schemas.openxmlformats.org/drawingml/2006/chart">
            <c:chart xmlns:c="http://schemas.openxmlformats.org/drawingml/2006/chart" xmlns:r="http://schemas.openxmlformats.org/officeDocument/2006/relationships" r:id="rId2"/>
          </a:graphicData>
        </a:graphic>
      </p:graphicFrame>
      <p:sp>
        <p:nvSpPr>
          <p:cNvPr id="13" name="Rectangle 8">
            <a:extLst>
              <a:ext uri="{FF2B5EF4-FFF2-40B4-BE49-F238E27FC236}">
                <a16:creationId xmlns:a16="http://schemas.microsoft.com/office/drawing/2014/main" id="{81E5ED1A-8A69-2CB4-B3AE-A1FD3864D4C4}"/>
              </a:ext>
            </a:extLst>
          </p:cNvPr>
          <p:cNvSpPr>
            <a:spLocks noChangeArrowheads="1"/>
          </p:cNvSpPr>
          <p:nvPr/>
        </p:nvSpPr>
        <p:spPr bwMode="auto">
          <a:xfrm>
            <a:off x="0" y="0"/>
            <a:ext cx="7556500" cy="4572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none" lIns="91440" tIns="45720" rIns="91440" bIns="45720" numCol="1" anchor="ctr" anchorCtr="0" compatLnSpc="1">
            <a:prstTxWarp prst="textNoShape">
              <a:avLst/>
            </a:prstTxWarp>
            <a:spAutoFit/>
          </a:bodyPr>
          <a:lstStyle/>
          <a:p>
            <a:endParaRPr lang="en-CA"/>
          </a:p>
        </p:txBody>
      </p:sp>
      <p:sp>
        <p:nvSpPr>
          <p:cNvPr id="15" name="Rectangle 9">
            <a:extLst>
              <a:ext uri="{FF2B5EF4-FFF2-40B4-BE49-F238E27FC236}">
                <a16:creationId xmlns:a16="http://schemas.microsoft.com/office/drawing/2014/main" id="{DFF59787-D315-9C70-2933-42D0F4905F61}"/>
              </a:ext>
            </a:extLst>
          </p:cNvPr>
          <p:cNvSpPr>
            <a:spLocks noChangeArrowheads="1"/>
          </p:cNvSpPr>
          <p:nvPr/>
        </p:nvSpPr>
        <p:spPr bwMode="auto">
          <a:xfrm>
            <a:off x="529462" y="4508500"/>
            <a:ext cx="7556500" cy="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none" lIns="91440" tIns="45720" rIns="91440" bIns="45720" numCol="1" anchor="ctr" anchorCtr="0" compatLnSpc="1">
            <a:prstTxWarp prst="textNoShape">
              <a:avLst/>
            </a:prstTxWarp>
            <a:spAutoFit/>
          </a:bodyPr>
          <a:lstStyle/>
          <a:p>
            <a:pPr marL="0" marR="0" lvl="0" indent="0" algn="l" defTabSz="914400" rtl="0" eaLnBrk="0" fontAlgn="base" latinLnBrk="0" hangingPunct="0">
              <a:lnSpc>
                <a:spcPct val="100000"/>
              </a:lnSpc>
              <a:spcBef>
                <a:spcPct val="0"/>
              </a:spcBef>
              <a:spcAft>
                <a:spcPct val="0"/>
              </a:spcAft>
              <a:buClrTx/>
              <a:buSzTx/>
              <a:buFontTx/>
              <a:buNone/>
              <a:tabLst/>
            </a:pPr>
            <a:r>
              <a:rPr kumimoji="0" lang="en-CA" altLang="en-US" sz="1200" b="0" i="0" u="none" strike="noStrike" cap="none" normalizeH="0" baseline="0" dirty="0">
                <a:ln>
                  <a:noFill/>
                </a:ln>
                <a:solidFill>
                  <a:schemeClr val="tx1"/>
                </a:solidFill>
                <a:effectLst/>
                <a:latin typeface="Times New Roman" panose="02020603050405020304" pitchFamily="18" charset="0"/>
                <a:ea typeface="Aptos" panose="020B0004020202020204" pitchFamily="34" charset="0"/>
                <a:cs typeface="Times New Roman" panose="02020603050405020304" pitchFamily="18" charset="0"/>
              </a:rPr>
              <a:t>Panel B: Other Provinces</a:t>
            </a:r>
            <a:endParaRPr kumimoji="0" lang="en-CA" altLang="en-US" sz="1800" b="0" i="0" u="none" strike="noStrike" cap="none" normalizeH="0" baseline="0" dirty="0">
              <a:ln>
                <a:noFill/>
              </a:ln>
              <a:solidFill>
                <a:schemeClr val="tx1"/>
              </a:solidFill>
              <a:effectLst/>
              <a:latin typeface="Arial" panose="020B0604020202020204" pitchFamily="34" charset="0"/>
            </a:endParaRPr>
          </a:p>
        </p:txBody>
      </p:sp>
      <p:graphicFrame>
        <p:nvGraphicFramePr>
          <p:cNvPr id="19" name="Chart 18">
            <a:extLst>
              <a:ext uri="{FF2B5EF4-FFF2-40B4-BE49-F238E27FC236}">
                <a16:creationId xmlns:a16="http://schemas.microsoft.com/office/drawing/2014/main" id="{C2D54ECF-9E9C-B44B-B19C-D30A38607B56}"/>
              </a:ext>
            </a:extLst>
          </p:cNvPr>
          <p:cNvGraphicFramePr/>
          <p:nvPr>
            <p:extLst>
              <p:ext uri="{D42A27DB-BD31-4B8C-83A1-F6EECF244321}">
                <p14:modId xmlns:p14="http://schemas.microsoft.com/office/powerpoint/2010/main" val="2289027874"/>
              </p:ext>
            </p:extLst>
          </p:nvPr>
        </p:nvGraphicFramePr>
        <p:xfrm>
          <a:off x="527035" y="4911172"/>
          <a:ext cx="6004560" cy="3154680"/>
        </p:xfrm>
        <a:graphic>
          <a:graphicData uri="http://schemas.openxmlformats.org/drawingml/2006/chart">
            <c:chart xmlns:c="http://schemas.openxmlformats.org/drawingml/2006/chart" xmlns:r="http://schemas.openxmlformats.org/officeDocument/2006/relationships" r:id="rId3"/>
          </a:graphicData>
        </a:graphic>
      </p:graphicFrame>
    </p:spTree>
    <p:extLst>
      <p:ext uri="{BB962C8B-B14F-4D97-AF65-F5344CB8AC3E}">
        <p14:creationId xmlns:p14="http://schemas.microsoft.com/office/powerpoint/2010/main" val="697308506"/>
      </p:ext>
    </p:extLst>
  </p:cSld>
  <p:clrMapOvr>
    <a:masterClrMapping/>
  </p:clrMapOvr>
</p:sld>
</file>

<file path=ppt/slides/slide13.xml><?xml version="1.0" encoding="utf-8"?>
<p:sld xmlns:a="http://schemas.openxmlformats.org/drawingml/2006/main" xmlns:r="http://schemas.openxmlformats.org/officeDocument/2006/relationships" xmlns:p="http://schemas.openxmlformats.org/presentationml/2006/main" showMasterSp="0">
  <p:cSld>
    <p:spTree>
      <p:nvGrpSpPr>
        <p:cNvPr id="1" name="">
          <a:extLst>
            <a:ext uri="{FF2B5EF4-FFF2-40B4-BE49-F238E27FC236}">
              <a16:creationId xmlns:a16="http://schemas.microsoft.com/office/drawing/2014/main" id="{1A5D7083-7422-ACED-BECB-C5289176A2CD}"/>
            </a:ext>
          </a:extLst>
        </p:cNvPr>
        <p:cNvGrpSpPr/>
        <p:nvPr/>
      </p:nvGrpSpPr>
      <p:grpSpPr>
        <a:xfrm>
          <a:off x="0" y="0"/>
          <a:ext cx="0" cy="0"/>
          <a:chOff x="0" y="0"/>
          <a:chExt cx="0" cy="0"/>
        </a:xfrm>
      </p:grpSpPr>
      <p:sp>
        <p:nvSpPr>
          <p:cNvPr id="2" name="object 2">
            <a:extLst>
              <a:ext uri="{FF2B5EF4-FFF2-40B4-BE49-F238E27FC236}">
                <a16:creationId xmlns:a16="http://schemas.microsoft.com/office/drawing/2014/main" id="{061AE1B4-4209-CECF-29DD-F79F20DF0393}"/>
              </a:ext>
            </a:extLst>
          </p:cNvPr>
          <p:cNvSpPr txBox="1"/>
          <p:nvPr/>
        </p:nvSpPr>
        <p:spPr>
          <a:xfrm>
            <a:off x="544854" y="698500"/>
            <a:ext cx="6654496" cy="436914"/>
          </a:xfrm>
          <a:prstGeom prst="rect">
            <a:avLst/>
          </a:prstGeom>
        </p:spPr>
        <p:txBody>
          <a:bodyPr vert="horz" wrap="square" lIns="0" tIns="6350" rIns="0" bIns="0" rtlCol="0">
            <a:spAutoFit/>
          </a:bodyPr>
          <a:lstStyle/>
          <a:p>
            <a:pPr marL="12700" marR="5080">
              <a:lnSpc>
                <a:spcPct val="103499"/>
              </a:lnSpc>
              <a:spcBef>
                <a:spcPts val="50"/>
              </a:spcBef>
            </a:pPr>
            <a:r>
              <a:rPr lang="en-US" sz="1400" b="1" dirty="0">
                <a:latin typeface="Times New Roman"/>
                <a:cs typeface="Times New Roman"/>
              </a:rPr>
              <a:t>Table 3: Manufacturing Labour Productivity Growth Rates, Canada and Provinces, 2000-2023</a:t>
            </a:r>
            <a:endParaRPr sz="1400" dirty="0">
              <a:latin typeface="Times New Roman"/>
              <a:cs typeface="Times New Roman"/>
            </a:endParaRPr>
          </a:p>
        </p:txBody>
      </p:sp>
      <p:sp>
        <p:nvSpPr>
          <p:cNvPr id="3" name="object 3">
            <a:extLst>
              <a:ext uri="{FF2B5EF4-FFF2-40B4-BE49-F238E27FC236}">
                <a16:creationId xmlns:a16="http://schemas.microsoft.com/office/drawing/2014/main" id="{01A104FF-4A2F-A501-ED86-CA47016A876A}"/>
              </a:ext>
            </a:extLst>
          </p:cNvPr>
          <p:cNvSpPr txBox="1"/>
          <p:nvPr/>
        </p:nvSpPr>
        <p:spPr>
          <a:xfrm>
            <a:off x="523264" y="4584700"/>
            <a:ext cx="3827779" cy="197746"/>
          </a:xfrm>
          <a:prstGeom prst="rect">
            <a:avLst/>
          </a:prstGeom>
        </p:spPr>
        <p:txBody>
          <a:bodyPr vert="horz" wrap="square" lIns="0" tIns="13335" rIns="0" bIns="0" rtlCol="0">
            <a:spAutoFit/>
          </a:bodyPr>
          <a:lstStyle/>
          <a:p>
            <a:pPr>
              <a:lnSpc>
                <a:spcPct val="107000"/>
              </a:lnSpc>
              <a:spcAft>
                <a:spcPts val="800"/>
              </a:spcAft>
            </a:pPr>
            <a:r>
              <a:rPr lang="en-CA" sz="1200" dirty="0">
                <a:effectLst/>
                <a:latin typeface="Times New Roman" panose="02020603050405020304" pitchFamily="18" charset="0"/>
                <a:ea typeface="Aptos" panose="020B0004020202020204" pitchFamily="34" charset="0"/>
                <a:cs typeface="Arial" panose="020B0604020202020204" pitchFamily="34" charset="0"/>
              </a:rPr>
              <a:t>Source: Statistics Canada Table </a:t>
            </a:r>
            <a:r>
              <a:rPr lang="en-CA" sz="1200" dirty="0">
                <a:latin typeface="Times New Roman" panose="02020603050405020304" pitchFamily="18" charset="0"/>
                <a:cs typeface="Arial" panose="020B0604020202020204" pitchFamily="34" charset="0"/>
              </a:rPr>
              <a:t>36-10-0480-01</a:t>
            </a:r>
          </a:p>
        </p:txBody>
      </p:sp>
      <p:sp>
        <p:nvSpPr>
          <p:cNvPr id="11" name="object 11">
            <a:extLst>
              <a:ext uri="{FF2B5EF4-FFF2-40B4-BE49-F238E27FC236}">
                <a16:creationId xmlns:a16="http://schemas.microsoft.com/office/drawing/2014/main" id="{77847AC5-2113-FD95-6C08-EB4873BF03EE}"/>
              </a:ext>
            </a:extLst>
          </p:cNvPr>
          <p:cNvSpPr txBox="1">
            <a:spLocks noGrp="1"/>
          </p:cNvSpPr>
          <p:nvPr>
            <p:ph type="sldNum" sz="quarter" idx="7"/>
          </p:nvPr>
        </p:nvSpPr>
        <p:spPr>
          <a:prstGeom prst="rect">
            <a:avLst/>
          </a:prstGeom>
        </p:spPr>
        <p:txBody>
          <a:bodyPr vert="horz" wrap="square" lIns="0" tIns="4445" rIns="0" bIns="0" rtlCol="0">
            <a:spAutoFit/>
          </a:bodyPr>
          <a:lstStyle/>
          <a:p>
            <a:pPr marL="12700">
              <a:lnSpc>
                <a:spcPct val="100000"/>
              </a:lnSpc>
              <a:spcBef>
                <a:spcPts val="35"/>
              </a:spcBef>
            </a:pPr>
            <a:r>
              <a:rPr spc="-25" dirty="0"/>
              <a:t>17</a:t>
            </a:r>
          </a:p>
        </p:txBody>
      </p:sp>
      <p:graphicFrame>
        <p:nvGraphicFramePr>
          <p:cNvPr id="6" name="Table 5">
            <a:extLst>
              <a:ext uri="{FF2B5EF4-FFF2-40B4-BE49-F238E27FC236}">
                <a16:creationId xmlns:a16="http://schemas.microsoft.com/office/drawing/2014/main" id="{57B6DDFC-9CAD-3B0A-70CB-4CFCC19B6694}"/>
              </a:ext>
            </a:extLst>
          </p:cNvPr>
          <p:cNvGraphicFramePr>
            <a:graphicFrameLocks noGrp="1"/>
          </p:cNvGraphicFramePr>
          <p:nvPr>
            <p:extLst>
              <p:ext uri="{D42A27DB-BD31-4B8C-83A1-F6EECF244321}">
                <p14:modId xmlns:p14="http://schemas.microsoft.com/office/powerpoint/2010/main" val="332801863"/>
              </p:ext>
            </p:extLst>
          </p:nvPr>
        </p:nvGraphicFramePr>
        <p:xfrm>
          <a:off x="523264" y="1205399"/>
          <a:ext cx="6509972" cy="3379302"/>
        </p:xfrm>
        <a:graphic>
          <a:graphicData uri="http://schemas.openxmlformats.org/drawingml/2006/table">
            <a:tbl>
              <a:tblPr firstRow="1" firstCol="1" bandRow="1">
                <a:tableStyleId>{5C22544A-7EE6-4342-B048-85BDC9FD1C3A}</a:tableStyleId>
              </a:tblPr>
              <a:tblGrid>
                <a:gridCol w="2016833">
                  <a:extLst>
                    <a:ext uri="{9D8B030D-6E8A-4147-A177-3AD203B41FA5}">
                      <a16:colId xmlns:a16="http://schemas.microsoft.com/office/drawing/2014/main" val="3082173931"/>
                    </a:ext>
                  </a:extLst>
                </a:gridCol>
                <a:gridCol w="727880">
                  <a:extLst>
                    <a:ext uri="{9D8B030D-6E8A-4147-A177-3AD203B41FA5}">
                      <a16:colId xmlns:a16="http://schemas.microsoft.com/office/drawing/2014/main" val="1820243388"/>
                    </a:ext>
                  </a:extLst>
                </a:gridCol>
                <a:gridCol w="906058">
                  <a:extLst>
                    <a:ext uri="{9D8B030D-6E8A-4147-A177-3AD203B41FA5}">
                      <a16:colId xmlns:a16="http://schemas.microsoft.com/office/drawing/2014/main" val="1430441081"/>
                    </a:ext>
                  </a:extLst>
                </a:gridCol>
                <a:gridCol w="1028130">
                  <a:extLst>
                    <a:ext uri="{9D8B030D-6E8A-4147-A177-3AD203B41FA5}">
                      <a16:colId xmlns:a16="http://schemas.microsoft.com/office/drawing/2014/main" val="654938611"/>
                    </a:ext>
                  </a:extLst>
                </a:gridCol>
                <a:gridCol w="539085">
                  <a:extLst>
                    <a:ext uri="{9D8B030D-6E8A-4147-A177-3AD203B41FA5}">
                      <a16:colId xmlns:a16="http://schemas.microsoft.com/office/drawing/2014/main" val="691442766"/>
                    </a:ext>
                  </a:extLst>
                </a:gridCol>
                <a:gridCol w="1291986">
                  <a:extLst>
                    <a:ext uri="{9D8B030D-6E8A-4147-A177-3AD203B41FA5}">
                      <a16:colId xmlns:a16="http://schemas.microsoft.com/office/drawing/2014/main" val="2890432821"/>
                    </a:ext>
                  </a:extLst>
                </a:gridCol>
              </a:tblGrid>
              <a:tr h="830802">
                <a:tc>
                  <a:txBody>
                    <a:bodyPr/>
                    <a:lstStyle/>
                    <a:p>
                      <a:pPr>
                        <a:lnSpc>
                          <a:spcPct val="107000"/>
                        </a:lnSpc>
                        <a:spcAft>
                          <a:spcPts val="800"/>
                        </a:spcAft>
                      </a:pPr>
                      <a:r>
                        <a:rPr lang="en-CA" sz="1100" dirty="0">
                          <a:effectLst/>
                        </a:rPr>
                        <a:t>Province</a:t>
                      </a:r>
                      <a:endParaRPr lang="en-CA" sz="1100" dirty="0">
                        <a:effectLst/>
                        <a:latin typeface="Aptos" panose="020B0004020202020204" pitchFamily="34" charset="0"/>
                        <a:ea typeface="Aptos" panose="020B0004020202020204" pitchFamily="34" charset="0"/>
                        <a:cs typeface="Arial" panose="020B0604020202020204" pitchFamily="34" charset="0"/>
                      </a:endParaRPr>
                    </a:p>
                  </a:txBody>
                  <a:tcPr marL="68580" marR="68580" marT="0" marB="0" anchor="b"/>
                </a:tc>
                <a:tc>
                  <a:txBody>
                    <a:bodyPr/>
                    <a:lstStyle/>
                    <a:p>
                      <a:pPr algn="ctr">
                        <a:lnSpc>
                          <a:spcPct val="107000"/>
                        </a:lnSpc>
                        <a:spcAft>
                          <a:spcPts val="800"/>
                        </a:spcAft>
                      </a:pPr>
                      <a:r>
                        <a:rPr lang="en-CA" sz="1100" dirty="0">
                          <a:effectLst/>
                        </a:rPr>
                        <a:t>2000</a:t>
                      </a:r>
                      <a:endParaRPr lang="en-CA" sz="1100" dirty="0">
                        <a:effectLst/>
                        <a:latin typeface="Aptos" panose="020B0004020202020204" pitchFamily="34" charset="0"/>
                        <a:ea typeface="Aptos" panose="020B0004020202020204" pitchFamily="34" charset="0"/>
                        <a:cs typeface="Arial" panose="020B0604020202020204" pitchFamily="34" charset="0"/>
                      </a:endParaRPr>
                    </a:p>
                  </a:txBody>
                  <a:tcPr marL="68580" marR="68580" marT="0" marB="0" anchor="b"/>
                </a:tc>
                <a:tc>
                  <a:txBody>
                    <a:bodyPr/>
                    <a:lstStyle/>
                    <a:p>
                      <a:pPr algn="ctr">
                        <a:lnSpc>
                          <a:spcPct val="107000"/>
                        </a:lnSpc>
                        <a:spcAft>
                          <a:spcPts val="800"/>
                        </a:spcAft>
                      </a:pPr>
                      <a:r>
                        <a:rPr lang="en-CA" sz="1100">
                          <a:effectLst/>
                        </a:rPr>
                        <a:t>2014</a:t>
                      </a:r>
                      <a:endParaRPr lang="en-CA" sz="1100">
                        <a:effectLst/>
                        <a:latin typeface="Aptos" panose="020B0004020202020204" pitchFamily="34" charset="0"/>
                        <a:ea typeface="Aptos" panose="020B0004020202020204" pitchFamily="34" charset="0"/>
                        <a:cs typeface="Arial" panose="020B0604020202020204" pitchFamily="34" charset="0"/>
                      </a:endParaRPr>
                    </a:p>
                  </a:txBody>
                  <a:tcPr marL="68580" marR="68580" marT="0" marB="0" anchor="b"/>
                </a:tc>
                <a:tc>
                  <a:txBody>
                    <a:bodyPr/>
                    <a:lstStyle/>
                    <a:p>
                      <a:pPr algn="ctr">
                        <a:lnSpc>
                          <a:spcPct val="107000"/>
                        </a:lnSpc>
                        <a:spcAft>
                          <a:spcPts val="800"/>
                        </a:spcAft>
                      </a:pPr>
                      <a:r>
                        <a:rPr lang="en-CA" sz="1100">
                          <a:effectLst/>
                        </a:rPr>
                        <a:t>Growth Rate:</a:t>
                      </a:r>
                      <a:br>
                        <a:rPr lang="en-CA" sz="1100">
                          <a:effectLst/>
                        </a:rPr>
                      </a:br>
                      <a:r>
                        <a:rPr lang="en-CA" sz="1100">
                          <a:effectLst/>
                        </a:rPr>
                        <a:t>2000-2014 (%)</a:t>
                      </a:r>
                      <a:endParaRPr lang="en-CA" sz="1100">
                        <a:effectLst/>
                        <a:latin typeface="Aptos" panose="020B0004020202020204" pitchFamily="34" charset="0"/>
                        <a:ea typeface="Aptos" panose="020B0004020202020204" pitchFamily="34" charset="0"/>
                        <a:cs typeface="Arial" panose="020B0604020202020204" pitchFamily="34" charset="0"/>
                      </a:endParaRPr>
                    </a:p>
                  </a:txBody>
                  <a:tcPr marL="68580" marR="68580" marT="0" marB="0" anchor="b"/>
                </a:tc>
                <a:tc>
                  <a:txBody>
                    <a:bodyPr/>
                    <a:lstStyle/>
                    <a:p>
                      <a:pPr algn="ctr">
                        <a:lnSpc>
                          <a:spcPct val="107000"/>
                        </a:lnSpc>
                        <a:spcAft>
                          <a:spcPts val="800"/>
                        </a:spcAft>
                      </a:pPr>
                      <a:r>
                        <a:rPr lang="en-CA" sz="1100">
                          <a:effectLst/>
                        </a:rPr>
                        <a:t>2023</a:t>
                      </a:r>
                      <a:endParaRPr lang="en-CA" sz="1100">
                        <a:effectLst/>
                        <a:latin typeface="Aptos" panose="020B0004020202020204" pitchFamily="34" charset="0"/>
                        <a:ea typeface="Aptos" panose="020B0004020202020204" pitchFamily="34" charset="0"/>
                        <a:cs typeface="Arial" panose="020B0604020202020204" pitchFamily="34" charset="0"/>
                      </a:endParaRPr>
                    </a:p>
                  </a:txBody>
                  <a:tcPr marL="68580" marR="68580" marT="0" marB="0" anchor="b"/>
                </a:tc>
                <a:tc>
                  <a:txBody>
                    <a:bodyPr/>
                    <a:lstStyle/>
                    <a:p>
                      <a:pPr algn="ctr">
                        <a:lnSpc>
                          <a:spcPct val="107000"/>
                        </a:lnSpc>
                        <a:spcAft>
                          <a:spcPts val="800"/>
                        </a:spcAft>
                      </a:pPr>
                      <a:r>
                        <a:rPr lang="en-CA" sz="1100">
                          <a:effectLst/>
                        </a:rPr>
                        <a:t>Growth Rate: </a:t>
                      </a:r>
                      <a:br>
                        <a:rPr lang="en-CA" sz="1100">
                          <a:effectLst/>
                        </a:rPr>
                      </a:br>
                      <a:r>
                        <a:rPr lang="en-CA" sz="1100">
                          <a:effectLst/>
                        </a:rPr>
                        <a:t>2014-2023 (%)</a:t>
                      </a:r>
                      <a:endParaRPr lang="en-CA" sz="1100">
                        <a:effectLst/>
                        <a:latin typeface="Aptos" panose="020B0004020202020204" pitchFamily="34" charset="0"/>
                        <a:ea typeface="Aptos" panose="020B0004020202020204" pitchFamily="34" charset="0"/>
                        <a:cs typeface="Arial" panose="020B0604020202020204" pitchFamily="34" charset="0"/>
                      </a:endParaRPr>
                    </a:p>
                  </a:txBody>
                  <a:tcPr marL="68580" marR="68580" marT="0" marB="0" anchor="b"/>
                </a:tc>
                <a:extLst>
                  <a:ext uri="{0D108BD9-81ED-4DB2-BD59-A6C34878D82A}">
                    <a16:rowId xmlns:a16="http://schemas.microsoft.com/office/drawing/2014/main" val="3803578481"/>
                  </a:ext>
                </a:extLst>
              </a:tr>
              <a:tr h="411580">
                <a:tc>
                  <a:txBody>
                    <a:bodyPr/>
                    <a:lstStyle/>
                    <a:p>
                      <a:pPr>
                        <a:lnSpc>
                          <a:spcPct val="107000"/>
                        </a:lnSpc>
                        <a:spcAft>
                          <a:spcPts val="800"/>
                        </a:spcAft>
                      </a:pPr>
                      <a:r>
                        <a:rPr lang="en-CA" sz="1100">
                          <a:effectLst/>
                        </a:rPr>
                        <a:t>Newfoundland and Labrador</a:t>
                      </a:r>
                      <a:endParaRPr lang="en-CA" sz="1100">
                        <a:effectLst/>
                        <a:latin typeface="Aptos" panose="020B0004020202020204" pitchFamily="34" charset="0"/>
                        <a:ea typeface="Aptos" panose="020B0004020202020204" pitchFamily="34" charset="0"/>
                        <a:cs typeface="Arial" panose="020B0604020202020204" pitchFamily="34" charset="0"/>
                      </a:endParaRPr>
                    </a:p>
                  </a:txBody>
                  <a:tcPr marL="68580" marR="68580" marT="0" marB="0" anchor="b"/>
                </a:tc>
                <a:tc>
                  <a:txBody>
                    <a:bodyPr/>
                    <a:lstStyle/>
                    <a:p>
                      <a:pPr algn="r">
                        <a:lnSpc>
                          <a:spcPct val="107000"/>
                        </a:lnSpc>
                        <a:spcAft>
                          <a:spcPts val="800"/>
                        </a:spcAft>
                      </a:pPr>
                      <a:r>
                        <a:rPr lang="en-CA" sz="1100">
                          <a:effectLst/>
                        </a:rPr>
                        <a:t>54.2</a:t>
                      </a:r>
                      <a:endParaRPr lang="en-CA" sz="1100">
                        <a:effectLst/>
                        <a:latin typeface="Aptos" panose="020B0004020202020204" pitchFamily="34" charset="0"/>
                        <a:ea typeface="Aptos" panose="020B0004020202020204" pitchFamily="34" charset="0"/>
                        <a:cs typeface="Arial" panose="020B0604020202020204" pitchFamily="34" charset="0"/>
                      </a:endParaRPr>
                    </a:p>
                  </a:txBody>
                  <a:tcPr marL="68580" marR="68580" marT="0" marB="0" anchor="b"/>
                </a:tc>
                <a:tc>
                  <a:txBody>
                    <a:bodyPr/>
                    <a:lstStyle/>
                    <a:p>
                      <a:pPr algn="r">
                        <a:lnSpc>
                          <a:spcPct val="107000"/>
                        </a:lnSpc>
                        <a:spcAft>
                          <a:spcPts val="800"/>
                        </a:spcAft>
                      </a:pPr>
                      <a:r>
                        <a:rPr lang="en-CA" sz="1100">
                          <a:effectLst/>
                        </a:rPr>
                        <a:t>83.8</a:t>
                      </a:r>
                      <a:endParaRPr lang="en-CA" sz="1100">
                        <a:effectLst/>
                        <a:latin typeface="Aptos" panose="020B0004020202020204" pitchFamily="34" charset="0"/>
                        <a:ea typeface="Aptos" panose="020B0004020202020204" pitchFamily="34" charset="0"/>
                        <a:cs typeface="Arial" panose="020B0604020202020204" pitchFamily="34" charset="0"/>
                      </a:endParaRPr>
                    </a:p>
                  </a:txBody>
                  <a:tcPr marL="68580" marR="68580" marT="0" marB="0" anchor="b"/>
                </a:tc>
                <a:tc>
                  <a:txBody>
                    <a:bodyPr/>
                    <a:lstStyle/>
                    <a:p>
                      <a:pPr algn="ctr">
                        <a:lnSpc>
                          <a:spcPct val="107000"/>
                        </a:lnSpc>
                        <a:spcAft>
                          <a:spcPts val="800"/>
                        </a:spcAft>
                      </a:pPr>
                      <a:r>
                        <a:rPr lang="en-CA" sz="1100">
                          <a:effectLst/>
                        </a:rPr>
                        <a:t>3.16</a:t>
                      </a:r>
                      <a:endParaRPr lang="en-CA" sz="1100">
                        <a:effectLst/>
                        <a:latin typeface="Aptos" panose="020B0004020202020204" pitchFamily="34" charset="0"/>
                        <a:ea typeface="Aptos" panose="020B0004020202020204" pitchFamily="34" charset="0"/>
                        <a:cs typeface="Arial" panose="020B0604020202020204" pitchFamily="34" charset="0"/>
                      </a:endParaRPr>
                    </a:p>
                  </a:txBody>
                  <a:tcPr marL="68580" marR="68580" marT="0" marB="0" anchor="b"/>
                </a:tc>
                <a:tc>
                  <a:txBody>
                    <a:bodyPr/>
                    <a:lstStyle/>
                    <a:p>
                      <a:pPr algn="ctr">
                        <a:lnSpc>
                          <a:spcPct val="107000"/>
                        </a:lnSpc>
                        <a:spcAft>
                          <a:spcPts val="800"/>
                        </a:spcAft>
                      </a:pPr>
                      <a:r>
                        <a:rPr lang="en-CA" sz="1100">
                          <a:effectLst/>
                        </a:rPr>
                        <a:t>77.6</a:t>
                      </a:r>
                      <a:endParaRPr lang="en-CA" sz="1100">
                        <a:effectLst/>
                        <a:latin typeface="Aptos" panose="020B0004020202020204" pitchFamily="34" charset="0"/>
                        <a:ea typeface="Aptos" panose="020B0004020202020204" pitchFamily="34" charset="0"/>
                        <a:cs typeface="Arial" panose="020B0604020202020204" pitchFamily="34" charset="0"/>
                      </a:endParaRPr>
                    </a:p>
                  </a:txBody>
                  <a:tcPr marL="68580" marR="68580" marT="0" marB="0" anchor="b"/>
                </a:tc>
                <a:tc>
                  <a:txBody>
                    <a:bodyPr/>
                    <a:lstStyle/>
                    <a:p>
                      <a:pPr algn="ctr">
                        <a:lnSpc>
                          <a:spcPct val="107000"/>
                        </a:lnSpc>
                        <a:spcAft>
                          <a:spcPts val="800"/>
                        </a:spcAft>
                      </a:pPr>
                      <a:r>
                        <a:rPr lang="en-CA" sz="1100">
                          <a:effectLst/>
                        </a:rPr>
                        <a:t>-0.85</a:t>
                      </a:r>
                      <a:endParaRPr lang="en-CA" sz="1100">
                        <a:effectLst/>
                        <a:latin typeface="Aptos" panose="020B0004020202020204" pitchFamily="34" charset="0"/>
                        <a:ea typeface="Aptos" panose="020B0004020202020204" pitchFamily="34" charset="0"/>
                        <a:cs typeface="Arial" panose="020B0604020202020204" pitchFamily="34" charset="0"/>
                      </a:endParaRPr>
                    </a:p>
                  </a:txBody>
                  <a:tcPr marL="68580" marR="68580" marT="0" marB="0" anchor="b"/>
                </a:tc>
                <a:extLst>
                  <a:ext uri="{0D108BD9-81ED-4DB2-BD59-A6C34878D82A}">
                    <a16:rowId xmlns:a16="http://schemas.microsoft.com/office/drawing/2014/main" val="3110809887"/>
                  </a:ext>
                </a:extLst>
              </a:tr>
              <a:tr h="213692">
                <a:tc>
                  <a:txBody>
                    <a:bodyPr/>
                    <a:lstStyle/>
                    <a:p>
                      <a:pPr>
                        <a:lnSpc>
                          <a:spcPct val="107000"/>
                        </a:lnSpc>
                        <a:spcAft>
                          <a:spcPts val="800"/>
                        </a:spcAft>
                      </a:pPr>
                      <a:r>
                        <a:rPr lang="en-CA" sz="1100">
                          <a:effectLst/>
                        </a:rPr>
                        <a:t>Prince Edward Island</a:t>
                      </a:r>
                      <a:endParaRPr lang="en-CA" sz="1100">
                        <a:effectLst/>
                        <a:latin typeface="Aptos" panose="020B0004020202020204" pitchFamily="34" charset="0"/>
                        <a:ea typeface="Aptos" panose="020B0004020202020204" pitchFamily="34" charset="0"/>
                        <a:cs typeface="Arial" panose="020B0604020202020204" pitchFamily="34" charset="0"/>
                      </a:endParaRPr>
                    </a:p>
                  </a:txBody>
                  <a:tcPr marL="68580" marR="68580" marT="0" marB="0" anchor="b"/>
                </a:tc>
                <a:tc>
                  <a:txBody>
                    <a:bodyPr/>
                    <a:lstStyle/>
                    <a:p>
                      <a:pPr algn="r">
                        <a:lnSpc>
                          <a:spcPct val="107000"/>
                        </a:lnSpc>
                        <a:spcAft>
                          <a:spcPts val="800"/>
                        </a:spcAft>
                      </a:pPr>
                      <a:r>
                        <a:rPr lang="en-CA" sz="1100">
                          <a:effectLst/>
                        </a:rPr>
                        <a:t>58.9</a:t>
                      </a:r>
                      <a:endParaRPr lang="en-CA" sz="1100">
                        <a:effectLst/>
                        <a:latin typeface="Aptos" panose="020B0004020202020204" pitchFamily="34" charset="0"/>
                        <a:ea typeface="Aptos" panose="020B0004020202020204" pitchFamily="34" charset="0"/>
                        <a:cs typeface="Arial" panose="020B0604020202020204" pitchFamily="34" charset="0"/>
                      </a:endParaRPr>
                    </a:p>
                  </a:txBody>
                  <a:tcPr marL="68580" marR="68580" marT="0" marB="0" anchor="b"/>
                </a:tc>
                <a:tc>
                  <a:txBody>
                    <a:bodyPr/>
                    <a:lstStyle/>
                    <a:p>
                      <a:pPr algn="r">
                        <a:lnSpc>
                          <a:spcPct val="107000"/>
                        </a:lnSpc>
                        <a:spcAft>
                          <a:spcPts val="800"/>
                        </a:spcAft>
                      </a:pPr>
                      <a:r>
                        <a:rPr lang="en-CA" sz="1100">
                          <a:effectLst/>
                        </a:rPr>
                        <a:t>50.9</a:t>
                      </a:r>
                      <a:endParaRPr lang="en-CA" sz="1100">
                        <a:effectLst/>
                        <a:latin typeface="Aptos" panose="020B0004020202020204" pitchFamily="34" charset="0"/>
                        <a:ea typeface="Aptos" panose="020B0004020202020204" pitchFamily="34" charset="0"/>
                        <a:cs typeface="Arial" panose="020B0604020202020204" pitchFamily="34" charset="0"/>
                      </a:endParaRPr>
                    </a:p>
                  </a:txBody>
                  <a:tcPr marL="68580" marR="68580" marT="0" marB="0" anchor="b"/>
                </a:tc>
                <a:tc>
                  <a:txBody>
                    <a:bodyPr/>
                    <a:lstStyle/>
                    <a:p>
                      <a:pPr algn="ctr">
                        <a:lnSpc>
                          <a:spcPct val="107000"/>
                        </a:lnSpc>
                        <a:spcAft>
                          <a:spcPts val="800"/>
                        </a:spcAft>
                      </a:pPr>
                      <a:r>
                        <a:rPr lang="en-CA" sz="1100">
                          <a:effectLst/>
                        </a:rPr>
                        <a:t>-1.04</a:t>
                      </a:r>
                      <a:endParaRPr lang="en-CA" sz="1100">
                        <a:effectLst/>
                        <a:latin typeface="Aptos" panose="020B0004020202020204" pitchFamily="34" charset="0"/>
                        <a:ea typeface="Aptos" panose="020B0004020202020204" pitchFamily="34" charset="0"/>
                        <a:cs typeface="Arial" panose="020B0604020202020204" pitchFamily="34" charset="0"/>
                      </a:endParaRPr>
                    </a:p>
                  </a:txBody>
                  <a:tcPr marL="68580" marR="68580" marT="0" marB="0" anchor="b"/>
                </a:tc>
                <a:tc>
                  <a:txBody>
                    <a:bodyPr/>
                    <a:lstStyle/>
                    <a:p>
                      <a:pPr algn="ctr">
                        <a:lnSpc>
                          <a:spcPct val="107000"/>
                        </a:lnSpc>
                        <a:spcAft>
                          <a:spcPts val="800"/>
                        </a:spcAft>
                      </a:pPr>
                      <a:r>
                        <a:rPr lang="en-CA" sz="1100">
                          <a:effectLst/>
                        </a:rPr>
                        <a:t>55.6</a:t>
                      </a:r>
                      <a:endParaRPr lang="en-CA" sz="1100">
                        <a:effectLst/>
                        <a:latin typeface="Aptos" panose="020B0004020202020204" pitchFamily="34" charset="0"/>
                        <a:ea typeface="Aptos" panose="020B0004020202020204" pitchFamily="34" charset="0"/>
                        <a:cs typeface="Arial" panose="020B0604020202020204" pitchFamily="34" charset="0"/>
                      </a:endParaRPr>
                    </a:p>
                  </a:txBody>
                  <a:tcPr marL="68580" marR="68580" marT="0" marB="0" anchor="b"/>
                </a:tc>
                <a:tc>
                  <a:txBody>
                    <a:bodyPr/>
                    <a:lstStyle/>
                    <a:p>
                      <a:pPr algn="ctr">
                        <a:lnSpc>
                          <a:spcPct val="107000"/>
                        </a:lnSpc>
                        <a:spcAft>
                          <a:spcPts val="800"/>
                        </a:spcAft>
                      </a:pPr>
                      <a:r>
                        <a:rPr lang="en-CA" sz="1100">
                          <a:effectLst/>
                        </a:rPr>
                        <a:t>0.99</a:t>
                      </a:r>
                      <a:endParaRPr lang="en-CA" sz="1100">
                        <a:effectLst/>
                        <a:latin typeface="Aptos" panose="020B0004020202020204" pitchFamily="34" charset="0"/>
                        <a:ea typeface="Aptos" panose="020B0004020202020204" pitchFamily="34" charset="0"/>
                        <a:cs typeface="Arial" panose="020B0604020202020204" pitchFamily="34" charset="0"/>
                      </a:endParaRPr>
                    </a:p>
                  </a:txBody>
                  <a:tcPr marL="68580" marR="68580" marT="0" marB="0" anchor="b"/>
                </a:tc>
                <a:extLst>
                  <a:ext uri="{0D108BD9-81ED-4DB2-BD59-A6C34878D82A}">
                    <a16:rowId xmlns:a16="http://schemas.microsoft.com/office/drawing/2014/main" val="3894825359"/>
                  </a:ext>
                </a:extLst>
              </a:tr>
              <a:tr h="213692">
                <a:tc>
                  <a:txBody>
                    <a:bodyPr/>
                    <a:lstStyle/>
                    <a:p>
                      <a:pPr>
                        <a:lnSpc>
                          <a:spcPct val="107000"/>
                        </a:lnSpc>
                        <a:spcAft>
                          <a:spcPts val="800"/>
                        </a:spcAft>
                      </a:pPr>
                      <a:r>
                        <a:rPr lang="en-CA" sz="1100">
                          <a:effectLst/>
                        </a:rPr>
                        <a:t>Nova Scotia</a:t>
                      </a:r>
                      <a:endParaRPr lang="en-CA" sz="1100">
                        <a:effectLst/>
                        <a:latin typeface="Aptos" panose="020B0004020202020204" pitchFamily="34" charset="0"/>
                        <a:ea typeface="Aptos" panose="020B0004020202020204" pitchFamily="34" charset="0"/>
                        <a:cs typeface="Arial" panose="020B0604020202020204" pitchFamily="34" charset="0"/>
                      </a:endParaRPr>
                    </a:p>
                  </a:txBody>
                  <a:tcPr marL="68580" marR="68580" marT="0" marB="0" anchor="b"/>
                </a:tc>
                <a:tc>
                  <a:txBody>
                    <a:bodyPr/>
                    <a:lstStyle/>
                    <a:p>
                      <a:pPr algn="r">
                        <a:lnSpc>
                          <a:spcPct val="107000"/>
                        </a:lnSpc>
                        <a:spcAft>
                          <a:spcPts val="800"/>
                        </a:spcAft>
                      </a:pPr>
                      <a:r>
                        <a:rPr lang="en-CA" sz="1100">
                          <a:effectLst/>
                        </a:rPr>
                        <a:t>33.4</a:t>
                      </a:r>
                      <a:endParaRPr lang="en-CA" sz="1100">
                        <a:effectLst/>
                        <a:latin typeface="Aptos" panose="020B0004020202020204" pitchFamily="34" charset="0"/>
                        <a:ea typeface="Aptos" panose="020B0004020202020204" pitchFamily="34" charset="0"/>
                        <a:cs typeface="Arial" panose="020B0604020202020204" pitchFamily="34" charset="0"/>
                      </a:endParaRPr>
                    </a:p>
                  </a:txBody>
                  <a:tcPr marL="68580" marR="68580" marT="0" marB="0" anchor="b"/>
                </a:tc>
                <a:tc>
                  <a:txBody>
                    <a:bodyPr/>
                    <a:lstStyle/>
                    <a:p>
                      <a:pPr algn="r">
                        <a:lnSpc>
                          <a:spcPct val="107000"/>
                        </a:lnSpc>
                        <a:spcAft>
                          <a:spcPts val="800"/>
                        </a:spcAft>
                      </a:pPr>
                      <a:r>
                        <a:rPr lang="en-CA" sz="1100">
                          <a:effectLst/>
                        </a:rPr>
                        <a:t>46.9</a:t>
                      </a:r>
                      <a:endParaRPr lang="en-CA" sz="1100">
                        <a:effectLst/>
                        <a:latin typeface="Aptos" panose="020B0004020202020204" pitchFamily="34" charset="0"/>
                        <a:ea typeface="Aptos" panose="020B0004020202020204" pitchFamily="34" charset="0"/>
                        <a:cs typeface="Arial" panose="020B0604020202020204" pitchFamily="34" charset="0"/>
                      </a:endParaRPr>
                    </a:p>
                  </a:txBody>
                  <a:tcPr marL="68580" marR="68580" marT="0" marB="0" anchor="b"/>
                </a:tc>
                <a:tc>
                  <a:txBody>
                    <a:bodyPr/>
                    <a:lstStyle/>
                    <a:p>
                      <a:pPr algn="ctr">
                        <a:lnSpc>
                          <a:spcPct val="107000"/>
                        </a:lnSpc>
                        <a:spcAft>
                          <a:spcPts val="800"/>
                        </a:spcAft>
                      </a:pPr>
                      <a:r>
                        <a:rPr lang="en-CA" sz="1100">
                          <a:effectLst/>
                        </a:rPr>
                        <a:t>2.45</a:t>
                      </a:r>
                      <a:endParaRPr lang="en-CA" sz="1100">
                        <a:effectLst/>
                        <a:latin typeface="Aptos" panose="020B0004020202020204" pitchFamily="34" charset="0"/>
                        <a:ea typeface="Aptos" panose="020B0004020202020204" pitchFamily="34" charset="0"/>
                        <a:cs typeface="Arial" panose="020B0604020202020204" pitchFamily="34" charset="0"/>
                      </a:endParaRPr>
                    </a:p>
                  </a:txBody>
                  <a:tcPr marL="68580" marR="68580" marT="0" marB="0" anchor="b"/>
                </a:tc>
                <a:tc>
                  <a:txBody>
                    <a:bodyPr/>
                    <a:lstStyle/>
                    <a:p>
                      <a:pPr algn="ctr">
                        <a:lnSpc>
                          <a:spcPct val="107000"/>
                        </a:lnSpc>
                        <a:spcAft>
                          <a:spcPts val="800"/>
                        </a:spcAft>
                      </a:pPr>
                      <a:r>
                        <a:rPr lang="en-CA" sz="1100">
                          <a:effectLst/>
                        </a:rPr>
                        <a:t>48.1</a:t>
                      </a:r>
                      <a:endParaRPr lang="en-CA" sz="1100">
                        <a:effectLst/>
                        <a:latin typeface="Aptos" panose="020B0004020202020204" pitchFamily="34" charset="0"/>
                        <a:ea typeface="Aptos" panose="020B0004020202020204" pitchFamily="34" charset="0"/>
                        <a:cs typeface="Arial" panose="020B0604020202020204" pitchFamily="34" charset="0"/>
                      </a:endParaRPr>
                    </a:p>
                  </a:txBody>
                  <a:tcPr marL="68580" marR="68580" marT="0" marB="0" anchor="b"/>
                </a:tc>
                <a:tc>
                  <a:txBody>
                    <a:bodyPr/>
                    <a:lstStyle/>
                    <a:p>
                      <a:pPr algn="ctr">
                        <a:lnSpc>
                          <a:spcPct val="107000"/>
                        </a:lnSpc>
                        <a:spcAft>
                          <a:spcPts val="800"/>
                        </a:spcAft>
                      </a:pPr>
                      <a:r>
                        <a:rPr lang="en-CA" sz="1100">
                          <a:effectLst/>
                        </a:rPr>
                        <a:t>0.28</a:t>
                      </a:r>
                      <a:endParaRPr lang="en-CA" sz="1100">
                        <a:effectLst/>
                        <a:latin typeface="Aptos" panose="020B0004020202020204" pitchFamily="34" charset="0"/>
                        <a:ea typeface="Aptos" panose="020B0004020202020204" pitchFamily="34" charset="0"/>
                        <a:cs typeface="Arial" panose="020B0604020202020204" pitchFamily="34" charset="0"/>
                      </a:endParaRPr>
                    </a:p>
                  </a:txBody>
                  <a:tcPr marL="68580" marR="68580" marT="0" marB="0" anchor="b"/>
                </a:tc>
                <a:extLst>
                  <a:ext uri="{0D108BD9-81ED-4DB2-BD59-A6C34878D82A}">
                    <a16:rowId xmlns:a16="http://schemas.microsoft.com/office/drawing/2014/main" val="2428246157"/>
                  </a:ext>
                </a:extLst>
              </a:tr>
              <a:tr h="213692">
                <a:tc>
                  <a:txBody>
                    <a:bodyPr/>
                    <a:lstStyle/>
                    <a:p>
                      <a:pPr>
                        <a:lnSpc>
                          <a:spcPct val="107000"/>
                        </a:lnSpc>
                        <a:spcAft>
                          <a:spcPts val="800"/>
                        </a:spcAft>
                      </a:pPr>
                      <a:r>
                        <a:rPr lang="en-CA" sz="1100">
                          <a:effectLst/>
                        </a:rPr>
                        <a:t>New Brunswick</a:t>
                      </a:r>
                      <a:endParaRPr lang="en-CA" sz="1100">
                        <a:effectLst/>
                        <a:latin typeface="Aptos" panose="020B0004020202020204" pitchFamily="34" charset="0"/>
                        <a:ea typeface="Aptos" panose="020B0004020202020204" pitchFamily="34" charset="0"/>
                        <a:cs typeface="Arial" panose="020B0604020202020204" pitchFamily="34" charset="0"/>
                      </a:endParaRPr>
                    </a:p>
                  </a:txBody>
                  <a:tcPr marL="68580" marR="68580" marT="0" marB="0" anchor="b"/>
                </a:tc>
                <a:tc>
                  <a:txBody>
                    <a:bodyPr/>
                    <a:lstStyle/>
                    <a:p>
                      <a:pPr algn="r">
                        <a:lnSpc>
                          <a:spcPct val="107000"/>
                        </a:lnSpc>
                        <a:spcAft>
                          <a:spcPts val="800"/>
                        </a:spcAft>
                      </a:pPr>
                      <a:r>
                        <a:rPr lang="en-CA" sz="1100">
                          <a:effectLst/>
                        </a:rPr>
                        <a:t>55.3</a:t>
                      </a:r>
                      <a:endParaRPr lang="en-CA" sz="1100">
                        <a:effectLst/>
                        <a:latin typeface="Aptos" panose="020B0004020202020204" pitchFamily="34" charset="0"/>
                        <a:ea typeface="Aptos" panose="020B0004020202020204" pitchFamily="34" charset="0"/>
                        <a:cs typeface="Arial" panose="020B0604020202020204" pitchFamily="34" charset="0"/>
                      </a:endParaRPr>
                    </a:p>
                  </a:txBody>
                  <a:tcPr marL="68580" marR="68580" marT="0" marB="0" anchor="b"/>
                </a:tc>
                <a:tc>
                  <a:txBody>
                    <a:bodyPr/>
                    <a:lstStyle/>
                    <a:p>
                      <a:pPr algn="r">
                        <a:lnSpc>
                          <a:spcPct val="107000"/>
                        </a:lnSpc>
                        <a:spcAft>
                          <a:spcPts val="800"/>
                        </a:spcAft>
                      </a:pPr>
                      <a:r>
                        <a:rPr lang="en-CA" sz="1100">
                          <a:effectLst/>
                        </a:rPr>
                        <a:t>46.2</a:t>
                      </a:r>
                      <a:endParaRPr lang="en-CA" sz="1100">
                        <a:effectLst/>
                        <a:latin typeface="Aptos" panose="020B0004020202020204" pitchFamily="34" charset="0"/>
                        <a:ea typeface="Aptos" panose="020B0004020202020204" pitchFamily="34" charset="0"/>
                        <a:cs typeface="Arial" panose="020B0604020202020204" pitchFamily="34" charset="0"/>
                      </a:endParaRPr>
                    </a:p>
                  </a:txBody>
                  <a:tcPr marL="68580" marR="68580" marT="0" marB="0" anchor="b"/>
                </a:tc>
                <a:tc>
                  <a:txBody>
                    <a:bodyPr/>
                    <a:lstStyle/>
                    <a:p>
                      <a:pPr algn="ctr">
                        <a:lnSpc>
                          <a:spcPct val="107000"/>
                        </a:lnSpc>
                        <a:spcAft>
                          <a:spcPts val="800"/>
                        </a:spcAft>
                      </a:pPr>
                      <a:r>
                        <a:rPr lang="en-CA" sz="1100">
                          <a:effectLst/>
                        </a:rPr>
                        <a:t>-1.28</a:t>
                      </a:r>
                      <a:endParaRPr lang="en-CA" sz="1100">
                        <a:effectLst/>
                        <a:latin typeface="Aptos" panose="020B0004020202020204" pitchFamily="34" charset="0"/>
                        <a:ea typeface="Aptos" panose="020B0004020202020204" pitchFamily="34" charset="0"/>
                        <a:cs typeface="Arial" panose="020B0604020202020204" pitchFamily="34" charset="0"/>
                      </a:endParaRPr>
                    </a:p>
                  </a:txBody>
                  <a:tcPr marL="68580" marR="68580" marT="0" marB="0" anchor="b"/>
                </a:tc>
                <a:tc>
                  <a:txBody>
                    <a:bodyPr/>
                    <a:lstStyle/>
                    <a:p>
                      <a:pPr algn="ctr">
                        <a:lnSpc>
                          <a:spcPct val="107000"/>
                        </a:lnSpc>
                        <a:spcAft>
                          <a:spcPts val="800"/>
                        </a:spcAft>
                      </a:pPr>
                      <a:r>
                        <a:rPr lang="en-CA" sz="1100">
                          <a:effectLst/>
                        </a:rPr>
                        <a:t>48.5</a:t>
                      </a:r>
                      <a:endParaRPr lang="en-CA" sz="1100">
                        <a:effectLst/>
                        <a:latin typeface="Aptos" panose="020B0004020202020204" pitchFamily="34" charset="0"/>
                        <a:ea typeface="Aptos" panose="020B0004020202020204" pitchFamily="34" charset="0"/>
                        <a:cs typeface="Arial" panose="020B0604020202020204" pitchFamily="34" charset="0"/>
                      </a:endParaRPr>
                    </a:p>
                  </a:txBody>
                  <a:tcPr marL="68580" marR="68580" marT="0" marB="0" anchor="b"/>
                </a:tc>
                <a:tc>
                  <a:txBody>
                    <a:bodyPr/>
                    <a:lstStyle/>
                    <a:p>
                      <a:pPr algn="ctr">
                        <a:lnSpc>
                          <a:spcPct val="107000"/>
                        </a:lnSpc>
                        <a:spcAft>
                          <a:spcPts val="800"/>
                        </a:spcAft>
                      </a:pPr>
                      <a:r>
                        <a:rPr lang="en-CA" sz="1100">
                          <a:effectLst/>
                        </a:rPr>
                        <a:t>0.54</a:t>
                      </a:r>
                      <a:endParaRPr lang="en-CA" sz="1100">
                        <a:effectLst/>
                        <a:latin typeface="Aptos" panose="020B0004020202020204" pitchFamily="34" charset="0"/>
                        <a:ea typeface="Aptos" panose="020B0004020202020204" pitchFamily="34" charset="0"/>
                        <a:cs typeface="Arial" panose="020B0604020202020204" pitchFamily="34" charset="0"/>
                      </a:endParaRPr>
                    </a:p>
                  </a:txBody>
                  <a:tcPr marL="68580" marR="68580" marT="0" marB="0" anchor="b"/>
                </a:tc>
                <a:extLst>
                  <a:ext uri="{0D108BD9-81ED-4DB2-BD59-A6C34878D82A}">
                    <a16:rowId xmlns:a16="http://schemas.microsoft.com/office/drawing/2014/main" val="42086291"/>
                  </a:ext>
                </a:extLst>
              </a:tr>
              <a:tr h="213692">
                <a:tc>
                  <a:txBody>
                    <a:bodyPr/>
                    <a:lstStyle/>
                    <a:p>
                      <a:pPr>
                        <a:lnSpc>
                          <a:spcPct val="107000"/>
                        </a:lnSpc>
                        <a:spcAft>
                          <a:spcPts val="800"/>
                        </a:spcAft>
                      </a:pPr>
                      <a:r>
                        <a:rPr lang="en-CA" sz="1100">
                          <a:effectLst/>
                        </a:rPr>
                        <a:t>Quebec</a:t>
                      </a:r>
                      <a:endParaRPr lang="en-CA" sz="1100">
                        <a:effectLst/>
                        <a:latin typeface="Aptos" panose="020B0004020202020204" pitchFamily="34" charset="0"/>
                        <a:ea typeface="Aptos" panose="020B0004020202020204" pitchFamily="34" charset="0"/>
                        <a:cs typeface="Arial" panose="020B0604020202020204" pitchFamily="34" charset="0"/>
                      </a:endParaRPr>
                    </a:p>
                  </a:txBody>
                  <a:tcPr marL="68580" marR="68580" marT="0" marB="0" anchor="b"/>
                </a:tc>
                <a:tc>
                  <a:txBody>
                    <a:bodyPr/>
                    <a:lstStyle/>
                    <a:p>
                      <a:pPr algn="r">
                        <a:lnSpc>
                          <a:spcPct val="107000"/>
                        </a:lnSpc>
                        <a:spcAft>
                          <a:spcPts val="800"/>
                        </a:spcAft>
                      </a:pPr>
                      <a:r>
                        <a:rPr lang="en-CA" sz="1100">
                          <a:effectLst/>
                        </a:rPr>
                        <a:t>56.5</a:t>
                      </a:r>
                      <a:endParaRPr lang="en-CA" sz="1100">
                        <a:effectLst/>
                        <a:latin typeface="Aptos" panose="020B0004020202020204" pitchFamily="34" charset="0"/>
                        <a:ea typeface="Aptos" panose="020B0004020202020204" pitchFamily="34" charset="0"/>
                        <a:cs typeface="Arial" panose="020B0604020202020204" pitchFamily="34" charset="0"/>
                      </a:endParaRPr>
                    </a:p>
                  </a:txBody>
                  <a:tcPr marL="68580" marR="68580" marT="0" marB="0" anchor="b"/>
                </a:tc>
                <a:tc>
                  <a:txBody>
                    <a:bodyPr/>
                    <a:lstStyle/>
                    <a:p>
                      <a:pPr algn="r">
                        <a:lnSpc>
                          <a:spcPct val="107000"/>
                        </a:lnSpc>
                        <a:spcAft>
                          <a:spcPts val="800"/>
                        </a:spcAft>
                      </a:pPr>
                      <a:r>
                        <a:rPr lang="en-CA" sz="1100">
                          <a:effectLst/>
                        </a:rPr>
                        <a:t>63.6</a:t>
                      </a:r>
                      <a:endParaRPr lang="en-CA" sz="1100">
                        <a:effectLst/>
                        <a:latin typeface="Aptos" panose="020B0004020202020204" pitchFamily="34" charset="0"/>
                        <a:ea typeface="Aptos" panose="020B0004020202020204" pitchFamily="34" charset="0"/>
                        <a:cs typeface="Arial" panose="020B0604020202020204" pitchFamily="34" charset="0"/>
                      </a:endParaRPr>
                    </a:p>
                  </a:txBody>
                  <a:tcPr marL="68580" marR="68580" marT="0" marB="0" anchor="b"/>
                </a:tc>
                <a:tc>
                  <a:txBody>
                    <a:bodyPr/>
                    <a:lstStyle/>
                    <a:p>
                      <a:pPr algn="ctr">
                        <a:lnSpc>
                          <a:spcPct val="107000"/>
                        </a:lnSpc>
                        <a:spcAft>
                          <a:spcPts val="800"/>
                        </a:spcAft>
                      </a:pPr>
                      <a:r>
                        <a:rPr lang="en-CA" sz="1100">
                          <a:effectLst/>
                        </a:rPr>
                        <a:t>0.85</a:t>
                      </a:r>
                      <a:endParaRPr lang="en-CA" sz="1100">
                        <a:effectLst/>
                        <a:latin typeface="Aptos" panose="020B0004020202020204" pitchFamily="34" charset="0"/>
                        <a:ea typeface="Aptos" panose="020B0004020202020204" pitchFamily="34" charset="0"/>
                        <a:cs typeface="Arial" panose="020B0604020202020204" pitchFamily="34" charset="0"/>
                      </a:endParaRPr>
                    </a:p>
                  </a:txBody>
                  <a:tcPr marL="68580" marR="68580" marT="0" marB="0" anchor="b"/>
                </a:tc>
                <a:tc>
                  <a:txBody>
                    <a:bodyPr/>
                    <a:lstStyle/>
                    <a:p>
                      <a:pPr algn="ctr">
                        <a:lnSpc>
                          <a:spcPct val="107000"/>
                        </a:lnSpc>
                        <a:spcAft>
                          <a:spcPts val="800"/>
                        </a:spcAft>
                      </a:pPr>
                      <a:r>
                        <a:rPr lang="en-CA" sz="1100">
                          <a:effectLst/>
                        </a:rPr>
                        <a:t>63.2</a:t>
                      </a:r>
                      <a:endParaRPr lang="en-CA" sz="1100">
                        <a:effectLst/>
                        <a:latin typeface="Aptos" panose="020B0004020202020204" pitchFamily="34" charset="0"/>
                        <a:ea typeface="Aptos" panose="020B0004020202020204" pitchFamily="34" charset="0"/>
                        <a:cs typeface="Arial" panose="020B0604020202020204" pitchFamily="34" charset="0"/>
                      </a:endParaRPr>
                    </a:p>
                  </a:txBody>
                  <a:tcPr marL="68580" marR="68580" marT="0" marB="0" anchor="b"/>
                </a:tc>
                <a:tc>
                  <a:txBody>
                    <a:bodyPr/>
                    <a:lstStyle/>
                    <a:p>
                      <a:pPr algn="ctr">
                        <a:lnSpc>
                          <a:spcPct val="107000"/>
                        </a:lnSpc>
                        <a:spcAft>
                          <a:spcPts val="800"/>
                        </a:spcAft>
                      </a:pPr>
                      <a:r>
                        <a:rPr lang="en-CA" sz="1100">
                          <a:effectLst/>
                        </a:rPr>
                        <a:t>-0.07</a:t>
                      </a:r>
                      <a:endParaRPr lang="en-CA" sz="1100">
                        <a:effectLst/>
                        <a:latin typeface="Aptos" panose="020B0004020202020204" pitchFamily="34" charset="0"/>
                        <a:ea typeface="Aptos" panose="020B0004020202020204" pitchFamily="34" charset="0"/>
                        <a:cs typeface="Arial" panose="020B0604020202020204" pitchFamily="34" charset="0"/>
                      </a:endParaRPr>
                    </a:p>
                  </a:txBody>
                  <a:tcPr marL="68580" marR="68580" marT="0" marB="0" anchor="b"/>
                </a:tc>
                <a:extLst>
                  <a:ext uri="{0D108BD9-81ED-4DB2-BD59-A6C34878D82A}">
                    <a16:rowId xmlns:a16="http://schemas.microsoft.com/office/drawing/2014/main" val="1627847795"/>
                  </a:ext>
                </a:extLst>
              </a:tr>
              <a:tr h="213692">
                <a:tc>
                  <a:txBody>
                    <a:bodyPr/>
                    <a:lstStyle/>
                    <a:p>
                      <a:pPr>
                        <a:lnSpc>
                          <a:spcPct val="107000"/>
                        </a:lnSpc>
                        <a:spcAft>
                          <a:spcPts val="800"/>
                        </a:spcAft>
                      </a:pPr>
                      <a:r>
                        <a:rPr lang="en-CA" sz="1100">
                          <a:effectLst/>
                        </a:rPr>
                        <a:t>Ontario</a:t>
                      </a:r>
                      <a:endParaRPr lang="en-CA" sz="1100">
                        <a:effectLst/>
                        <a:latin typeface="Aptos" panose="020B0004020202020204" pitchFamily="34" charset="0"/>
                        <a:ea typeface="Aptos" panose="020B0004020202020204" pitchFamily="34" charset="0"/>
                        <a:cs typeface="Arial" panose="020B0604020202020204" pitchFamily="34" charset="0"/>
                      </a:endParaRPr>
                    </a:p>
                  </a:txBody>
                  <a:tcPr marL="68580" marR="68580" marT="0" marB="0" anchor="b"/>
                </a:tc>
                <a:tc>
                  <a:txBody>
                    <a:bodyPr/>
                    <a:lstStyle/>
                    <a:p>
                      <a:pPr algn="r">
                        <a:lnSpc>
                          <a:spcPct val="107000"/>
                        </a:lnSpc>
                        <a:spcAft>
                          <a:spcPts val="800"/>
                        </a:spcAft>
                      </a:pPr>
                      <a:r>
                        <a:rPr lang="en-CA" sz="1100">
                          <a:effectLst/>
                        </a:rPr>
                        <a:t>57.9</a:t>
                      </a:r>
                      <a:endParaRPr lang="en-CA" sz="1100">
                        <a:effectLst/>
                        <a:latin typeface="Aptos" panose="020B0004020202020204" pitchFamily="34" charset="0"/>
                        <a:ea typeface="Aptos" panose="020B0004020202020204" pitchFamily="34" charset="0"/>
                        <a:cs typeface="Arial" panose="020B0604020202020204" pitchFamily="34" charset="0"/>
                      </a:endParaRPr>
                    </a:p>
                  </a:txBody>
                  <a:tcPr marL="68580" marR="68580" marT="0" marB="0" anchor="b"/>
                </a:tc>
                <a:tc>
                  <a:txBody>
                    <a:bodyPr/>
                    <a:lstStyle/>
                    <a:p>
                      <a:pPr algn="r">
                        <a:lnSpc>
                          <a:spcPct val="107000"/>
                        </a:lnSpc>
                        <a:spcAft>
                          <a:spcPts val="800"/>
                        </a:spcAft>
                      </a:pPr>
                      <a:r>
                        <a:rPr lang="en-CA" sz="1100">
                          <a:effectLst/>
                        </a:rPr>
                        <a:t>67.2</a:t>
                      </a:r>
                      <a:endParaRPr lang="en-CA" sz="1100">
                        <a:effectLst/>
                        <a:latin typeface="Aptos" panose="020B0004020202020204" pitchFamily="34" charset="0"/>
                        <a:ea typeface="Aptos" panose="020B0004020202020204" pitchFamily="34" charset="0"/>
                        <a:cs typeface="Arial" panose="020B0604020202020204" pitchFamily="34" charset="0"/>
                      </a:endParaRPr>
                    </a:p>
                  </a:txBody>
                  <a:tcPr marL="68580" marR="68580" marT="0" marB="0" anchor="b"/>
                </a:tc>
                <a:tc>
                  <a:txBody>
                    <a:bodyPr/>
                    <a:lstStyle/>
                    <a:p>
                      <a:pPr algn="ctr">
                        <a:lnSpc>
                          <a:spcPct val="107000"/>
                        </a:lnSpc>
                        <a:spcAft>
                          <a:spcPts val="800"/>
                        </a:spcAft>
                      </a:pPr>
                      <a:r>
                        <a:rPr lang="en-CA" sz="1100">
                          <a:effectLst/>
                        </a:rPr>
                        <a:t>1.07</a:t>
                      </a:r>
                      <a:endParaRPr lang="en-CA" sz="1100">
                        <a:effectLst/>
                        <a:latin typeface="Aptos" panose="020B0004020202020204" pitchFamily="34" charset="0"/>
                        <a:ea typeface="Aptos" panose="020B0004020202020204" pitchFamily="34" charset="0"/>
                        <a:cs typeface="Arial" panose="020B0604020202020204" pitchFamily="34" charset="0"/>
                      </a:endParaRPr>
                    </a:p>
                  </a:txBody>
                  <a:tcPr marL="68580" marR="68580" marT="0" marB="0" anchor="b"/>
                </a:tc>
                <a:tc>
                  <a:txBody>
                    <a:bodyPr/>
                    <a:lstStyle/>
                    <a:p>
                      <a:pPr algn="ctr">
                        <a:lnSpc>
                          <a:spcPct val="107000"/>
                        </a:lnSpc>
                        <a:spcAft>
                          <a:spcPts val="800"/>
                        </a:spcAft>
                      </a:pPr>
                      <a:r>
                        <a:rPr lang="en-CA" sz="1100">
                          <a:effectLst/>
                        </a:rPr>
                        <a:t>67.8</a:t>
                      </a:r>
                      <a:endParaRPr lang="en-CA" sz="1100">
                        <a:effectLst/>
                        <a:latin typeface="Aptos" panose="020B0004020202020204" pitchFamily="34" charset="0"/>
                        <a:ea typeface="Aptos" panose="020B0004020202020204" pitchFamily="34" charset="0"/>
                        <a:cs typeface="Arial" panose="020B0604020202020204" pitchFamily="34" charset="0"/>
                      </a:endParaRPr>
                    </a:p>
                  </a:txBody>
                  <a:tcPr marL="68580" marR="68580" marT="0" marB="0" anchor="b"/>
                </a:tc>
                <a:tc>
                  <a:txBody>
                    <a:bodyPr/>
                    <a:lstStyle/>
                    <a:p>
                      <a:pPr algn="ctr">
                        <a:lnSpc>
                          <a:spcPct val="107000"/>
                        </a:lnSpc>
                        <a:spcAft>
                          <a:spcPts val="800"/>
                        </a:spcAft>
                      </a:pPr>
                      <a:r>
                        <a:rPr lang="en-CA" sz="1100">
                          <a:effectLst/>
                        </a:rPr>
                        <a:t>0.10</a:t>
                      </a:r>
                      <a:endParaRPr lang="en-CA" sz="1100">
                        <a:effectLst/>
                        <a:latin typeface="Aptos" panose="020B0004020202020204" pitchFamily="34" charset="0"/>
                        <a:ea typeface="Aptos" panose="020B0004020202020204" pitchFamily="34" charset="0"/>
                        <a:cs typeface="Arial" panose="020B0604020202020204" pitchFamily="34" charset="0"/>
                      </a:endParaRPr>
                    </a:p>
                  </a:txBody>
                  <a:tcPr marL="68580" marR="68580" marT="0" marB="0" anchor="b"/>
                </a:tc>
                <a:extLst>
                  <a:ext uri="{0D108BD9-81ED-4DB2-BD59-A6C34878D82A}">
                    <a16:rowId xmlns:a16="http://schemas.microsoft.com/office/drawing/2014/main" val="3549907770"/>
                  </a:ext>
                </a:extLst>
              </a:tr>
              <a:tr h="213692">
                <a:tc>
                  <a:txBody>
                    <a:bodyPr/>
                    <a:lstStyle/>
                    <a:p>
                      <a:pPr>
                        <a:lnSpc>
                          <a:spcPct val="107000"/>
                        </a:lnSpc>
                        <a:spcAft>
                          <a:spcPts val="800"/>
                        </a:spcAft>
                      </a:pPr>
                      <a:r>
                        <a:rPr lang="en-CA" sz="1100">
                          <a:effectLst/>
                        </a:rPr>
                        <a:t>Manitoba</a:t>
                      </a:r>
                      <a:endParaRPr lang="en-CA" sz="1100">
                        <a:effectLst/>
                        <a:latin typeface="Aptos" panose="020B0004020202020204" pitchFamily="34" charset="0"/>
                        <a:ea typeface="Aptos" panose="020B0004020202020204" pitchFamily="34" charset="0"/>
                        <a:cs typeface="Arial" panose="020B0604020202020204" pitchFamily="34" charset="0"/>
                      </a:endParaRPr>
                    </a:p>
                  </a:txBody>
                  <a:tcPr marL="68580" marR="68580" marT="0" marB="0" anchor="b"/>
                </a:tc>
                <a:tc>
                  <a:txBody>
                    <a:bodyPr/>
                    <a:lstStyle/>
                    <a:p>
                      <a:pPr algn="r">
                        <a:lnSpc>
                          <a:spcPct val="107000"/>
                        </a:lnSpc>
                        <a:spcAft>
                          <a:spcPts val="800"/>
                        </a:spcAft>
                      </a:pPr>
                      <a:r>
                        <a:rPr lang="en-CA" sz="1100">
                          <a:effectLst/>
                        </a:rPr>
                        <a:t>44.9</a:t>
                      </a:r>
                      <a:endParaRPr lang="en-CA" sz="1100">
                        <a:effectLst/>
                        <a:latin typeface="Aptos" panose="020B0004020202020204" pitchFamily="34" charset="0"/>
                        <a:ea typeface="Aptos" panose="020B0004020202020204" pitchFamily="34" charset="0"/>
                        <a:cs typeface="Arial" panose="020B0604020202020204" pitchFamily="34" charset="0"/>
                      </a:endParaRPr>
                    </a:p>
                  </a:txBody>
                  <a:tcPr marL="68580" marR="68580" marT="0" marB="0" anchor="b"/>
                </a:tc>
                <a:tc>
                  <a:txBody>
                    <a:bodyPr/>
                    <a:lstStyle/>
                    <a:p>
                      <a:pPr algn="r">
                        <a:lnSpc>
                          <a:spcPct val="107000"/>
                        </a:lnSpc>
                        <a:spcAft>
                          <a:spcPts val="800"/>
                        </a:spcAft>
                      </a:pPr>
                      <a:r>
                        <a:rPr lang="en-CA" sz="1100">
                          <a:effectLst/>
                        </a:rPr>
                        <a:t>56.7</a:t>
                      </a:r>
                      <a:endParaRPr lang="en-CA" sz="1100">
                        <a:effectLst/>
                        <a:latin typeface="Aptos" panose="020B0004020202020204" pitchFamily="34" charset="0"/>
                        <a:ea typeface="Aptos" panose="020B0004020202020204" pitchFamily="34" charset="0"/>
                        <a:cs typeface="Arial" panose="020B0604020202020204" pitchFamily="34" charset="0"/>
                      </a:endParaRPr>
                    </a:p>
                  </a:txBody>
                  <a:tcPr marL="68580" marR="68580" marT="0" marB="0" anchor="b"/>
                </a:tc>
                <a:tc>
                  <a:txBody>
                    <a:bodyPr/>
                    <a:lstStyle/>
                    <a:p>
                      <a:pPr algn="ctr">
                        <a:lnSpc>
                          <a:spcPct val="107000"/>
                        </a:lnSpc>
                        <a:spcAft>
                          <a:spcPts val="800"/>
                        </a:spcAft>
                      </a:pPr>
                      <a:r>
                        <a:rPr lang="en-CA" sz="1100">
                          <a:effectLst/>
                        </a:rPr>
                        <a:t>1.68</a:t>
                      </a:r>
                      <a:endParaRPr lang="en-CA" sz="1100">
                        <a:effectLst/>
                        <a:latin typeface="Aptos" panose="020B0004020202020204" pitchFamily="34" charset="0"/>
                        <a:ea typeface="Aptos" panose="020B0004020202020204" pitchFamily="34" charset="0"/>
                        <a:cs typeface="Arial" panose="020B0604020202020204" pitchFamily="34" charset="0"/>
                      </a:endParaRPr>
                    </a:p>
                  </a:txBody>
                  <a:tcPr marL="68580" marR="68580" marT="0" marB="0" anchor="b"/>
                </a:tc>
                <a:tc>
                  <a:txBody>
                    <a:bodyPr/>
                    <a:lstStyle/>
                    <a:p>
                      <a:pPr algn="ctr">
                        <a:lnSpc>
                          <a:spcPct val="107000"/>
                        </a:lnSpc>
                        <a:spcAft>
                          <a:spcPts val="800"/>
                        </a:spcAft>
                      </a:pPr>
                      <a:r>
                        <a:rPr lang="en-CA" sz="1100">
                          <a:effectLst/>
                        </a:rPr>
                        <a:t>55.2</a:t>
                      </a:r>
                      <a:endParaRPr lang="en-CA" sz="1100">
                        <a:effectLst/>
                        <a:latin typeface="Aptos" panose="020B0004020202020204" pitchFamily="34" charset="0"/>
                        <a:ea typeface="Aptos" panose="020B0004020202020204" pitchFamily="34" charset="0"/>
                        <a:cs typeface="Arial" panose="020B0604020202020204" pitchFamily="34" charset="0"/>
                      </a:endParaRPr>
                    </a:p>
                  </a:txBody>
                  <a:tcPr marL="68580" marR="68580" marT="0" marB="0" anchor="b"/>
                </a:tc>
                <a:tc>
                  <a:txBody>
                    <a:bodyPr/>
                    <a:lstStyle/>
                    <a:p>
                      <a:pPr algn="ctr">
                        <a:lnSpc>
                          <a:spcPct val="107000"/>
                        </a:lnSpc>
                        <a:spcAft>
                          <a:spcPts val="800"/>
                        </a:spcAft>
                      </a:pPr>
                      <a:r>
                        <a:rPr lang="en-CA" sz="1100">
                          <a:effectLst/>
                        </a:rPr>
                        <a:t>-0.30</a:t>
                      </a:r>
                      <a:endParaRPr lang="en-CA" sz="1100">
                        <a:effectLst/>
                        <a:latin typeface="Aptos" panose="020B0004020202020204" pitchFamily="34" charset="0"/>
                        <a:ea typeface="Aptos" panose="020B0004020202020204" pitchFamily="34" charset="0"/>
                        <a:cs typeface="Arial" panose="020B0604020202020204" pitchFamily="34" charset="0"/>
                      </a:endParaRPr>
                    </a:p>
                  </a:txBody>
                  <a:tcPr marL="68580" marR="68580" marT="0" marB="0" anchor="b"/>
                </a:tc>
                <a:extLst>
                  <a:ext uri="{0D108BD9-81ED-4DB2-BD59-A6C34878D82A}">
                    <a16:rowId xmlns:a16="http://schemas.microsoft.com/office/drawing/2014/main" val="2117094154"/>
                  </a:ext>
                </a:extLst>
              </a:tr>
              <a:tr h="213692">
                <a:tc>
                  <a:txBody>
                    <a:bodyPr/>
                    <a:lstStyle/>
                    <a:p>
                      <a:pPr>
                        <a:lnSpc>
                          <a:spcPct val="107000"/>
                        </a:lnSpc>
                        <a:spcAft>
                          <a:spcPts val="800"/>
                        </a:spcAft>
                      </a:pPr>
                      <a:r>
                        <a:rPr lang="en-CA" sz="1100">
                          <a:effectLst/>
                        </a:rPr>
                        <a:t>Saskatchewan</a:t>
                      </a:r>
                      <a:endParaRPr lang="en-CA" sz="1100">
                        <a:effectLst/>
                        <a:latin typeface="Aptos" panose="020B0004020202020204" pitchFamily="34" charset="0"/>
                        <a:ea typeface="Aptos" panose="020B0004020202020204" pitchFamily="34" charset="0"/>
                        <a:cs typeface="Arial" panose="020B0604020202020204" pitchFamily="34" charset="0"/>
                      </a:endParaRPr>
                    </a:p>
                  </a:txBody>
                  <a:tcPr marL="68580" marR="68580" marT="0" marB="0" anchor="b"/>
                </a:tc>
                <a:tc>
                  <a:txBody>
                    <a:bodyPr/>
                    <a:lstStyle/>
                    <a:p>
                      <a:pPr algn="r">
                        <a:lnSpc>
                          <a:spcPct val="107000"/>
                        </a:lnSpc>
                        <a:spcAft>
                          <a:spcPts val="800"/>
                        </a:spcAft>
                      </a:pPr>
                      <a:r>
                        <a:rPr lang="en-CA" sz="1100">
                          <a:effectLst/>
                        </a:rPr>
                        <a:t>50.7</a:t>
                      </a:r>
                      <a:endParaRPr lang="en-CA" sz="1100">
                        <a:effectLst/>
                        <a:latin typeface="Aptos" panose="020B0004020202020204" pitchFamily="34" charset="0"/>
                        <a:ea typeface="Aptos" panose="020B0004020202020204" pitchFamily="34" charset="0"/>
                        <a:cs typeface="Arial" panose="020B0604020202020204" pitchFamily="34" charset="0"/>
                      </a:endParaRPr>
                    </a:p>
                  </a:txBody>
                  <a:tcPr marL="68580" marR="68580" marT="0" marB="0" anchor="b"/>
                </a:tc>
                <a:tc>
                  <a:txBody>
                    <a:bodyPr/>
                    <a:lstStyle/>
                    <a:p>
                      <a:pPr algn="r">
                        <a:lnSpc>
                          <a:spcPct val="107000"/>
                        </a:lnSpc>
                        <a:spcAft>
                          <a:spcPts val="800"/>
                        </a:spcAft>
                      </a:pPr>
                      <a:r>
                        <a:rPr lang="en-CA" sz="1100">
                          <a:effectLst/>
                        </a:rPr>
                        <a:t>83.8</a:t>
                      </a:r>
                      <a:endParaRPr lang="en-CA" sz="1100">
                        <a:effectLst/>
                        <a:latin typeface="Aptos" panose="020B0004020202020204" pitchFamily="34" charset="0"/>
                        <a:ea typeface="Aptos" panose="020B0004020202020204" pitchFamily="34" charset="0"/>
                        <a:cs typeface="Arial" panose="020B0604020202020204" pitchFamily="34" charset="0"/>
                      </a:endParaRPr>
                    </a:p>
                  </a:txBody>
                  <a:tcPr marL="68580" marR="68580" marT="0" marB="0" anchor="b"/>
                </a:tc>
                <a:tc>
                  <a:txBody>
                    <a:bodyPr/>
                    <a:lstStyle/>
                    <a:p>
                      <a:pPr algn="ctr">
                        <a:lnSpc>
                          <a:spcPct val="107000"/>
                        </a:lnSpc>
                        <a:spcAft>
                          <a:spcPts val="800"/>
                        </a:spcAft>
                      </a:pPr>
                      <a:r>
                        <a:rPr lang="en-CA" sz="1100">
                          <a:effectLst/>
                        </a:rPr>
                        <a:t>3.65</a:t>
                      </a:r>
                      <a:endParaRPr lang="en-CA" sz="1100">
                        <a:effectLst/>
                        <a:latin typeface="Aptos" panose="020B0004020202020204" pitchFamily="34" charset="0"/>
                        <a:ea typeface="Aptos" panose="020B0004020202020204" pitchFamily="34" charset="0"/>
                        <a:cs typeface="Arial" panose="020B0604020202020204" pitchFamily="34" charset="0"/>
                      </a:endParaRPr>
                    </a:p>
                  </a:txBody>
                  <a:tcPr marL="68580" marR="68580" marT="0" marB="0" anchor="b"/>
                </a:tc>
                <a:tc>
                  <a:txBody>
                    <a:bodyPr/>
                    <a:lstStyle/>
                    <a:p>
                      <a:pPr algn="ctr">
                        <a:lnSpc>
                          <a:spcPct val="107000"/>
                        </a:lnSpc>
                        <a:spcAft>
                          <a:spcPts val="800"/>
                        </a:spcAft>
                      </a:pPr>
                      <a:r>
                        <a:rPr lang="en-CA" sz="1100">
                          <a:effectLst/>
                        </a:rPr>
                        <a:t>84.7</a:t>
                      </a:r>
                      <a:endParaRPr lang="en-CA" sz="1100">
                        <a:effectLst/>
                        <a:latin typeface="Aptos" panose="020B0004020202020204" pitchFamily="34" charset="0"/>
                        <a:ea typeface="Aptos" panose="020B0004020202020204" pitchFamily="34" charset="0"/>
                        <a:cs typeface="Arial" panose="020B0604020202020204" pitchFamily="34" charset="0"/>
                      </a:endParaRPr>
                    </a:p>
                  </a:txBody>
                  <a:tcPr marL="68580" marR="68580" marT="0" marB="0" anchor="b"/>
                </a:tc>
                <a:tc>
                  <a:txBody>
                    <a:bodyPr/>
                    <a:lstStyle/>
                    <a:p>
                      <a:pPr algn="ctr">
                        <a:lnSpc>
                          <a:spcPct val="107000"/>
                        </a:lnSpc>
                        <a:spcAft>
                          <a:spcPts val="800"/>
                        </a:spcAft>
                      </a:pPr>
                      <a:r>
                        <a:rPr lang="en-CA" sz="1100">
                          <a:effectLst/>
                        </a:rPr>
                        <a:t>0.12</a:t>
                      </a:r>
                      <a:endParaRPr lang="en-CA" sz="1100">
                        <a:effectLst/>
                        <a:latin typeface="Aptos" panose="020B0004020202020204" pitchFamily="34" charset="0"/>
                        <a:ea typeface="Aptos" panose="020B0004020202020204" pitchFamily="34" charset="0"/>
                        <a:cs typeface="Arial" panose="020B0604020202020204" pitchFamily="34" charset="0"/>
                      </a:endParaRPr>
                    </a:p>
                  </a:txBody>
                  <a:tcPr marL="68580" marR="68580" marT="0" marB="0" anchor="b"/>
                </a:tc>
                <a:extLst>
                  <a:ext uri="{0D108BD9-81ED-4DB2-BD59-A6C34878D82A}">
                    <a16:rowId xmlns:a16="http://schemas.microsoft.com/office/drawing/2014/main" val="3848929757"/>
                  </a:ext>
                </a:extLst>
              </a:tr>
              <a:tr h="213692">
                <a:tc>
                  <a:txBody>
                    <a:bodyPr/>
                    <a:lstStyle/>
                    <a:p>
                      <a:pPr>
                        <a:lnSpc>
                          <a:spcPct val="107000"/>
                        </a:lnSpc>
                        <a:spcAft>
                          <a:spcPts val="800"/>
                        </a:spcAft>
                      </a:pPr>
                      <a:r>
                        <a:rPr lang="en-CA" sz="1100">
                          <a:effectLst/>
                        </a:rPr>
                        <a:t>Alberta</a:t>
                      </a:r>
                      <a:endParaRPr lang="en-CA" sz="1100">
                        <a:effectLst/>
                        <a:latin typeface="Aptos" panose="020B0004020202020204" pitchFamily="34" charset="0"/>
                        <a:ea typeface="Aptos" panose="020B0004020202020204" pitchFamily="34" charset="0"/>
                        <a:cs typeface="Arial" panose="020B0604020202020204" pitchFamily="34" charset="0"/>
                      </a:endParaRPr>
                    </a:p>
                  </a:txBody>
                  <a:tcPr marL="68580" marR="68580" marT="0" marB="0" anchor="b"/>
                </a:tc>
                <a:tc>
                  <a:txBody>
                    <a:bodyPr/>
                    <a:lstStyle/>
                    <a:p>
                      <a:pPr algn="r">
                        <a:lnSpc>
                          <a:spcPct val="107000"/>
                        </a:lnSpc>
                        <a:spcAft>
                          <a:spcPts val="800"/>
                        </a:spcAft>
                      </a:pPr>
                      <a:r>
                        <a:rPr lang="en-CA" sz="1100">
                          <a:effectLst/>
                        </a:rPr>
                        <a:t>84.3</a:t>
                      </a:r>
                      <a:endParaRPr lang="en-CA" sz="1100">
                        <a:effectLst/>
                        <a:latin typeface="Aptos" panose="020B0004020202020204" pitchFamily="34" charset="0"/>
                        <a:ea typeface="Aptos" panose="020B0004020202020204" pitchFamily="34" charset="0"/>
                        <a:cs typeface="Arial" panose="020B0604020202020204" pitchFamily="34" charset="0"/>
                      </a:endParaRPr>
                    </a:p>
                  </a:txBody>
                  <a:tcPr marL="68580" marR="68580" marT="0" marB="0" anchor="b"/>
                </a:tc>
                <a:tc>
                  <a:txBody>
                    <a:bodyPr/>
                    <a:lstStyle/>
                    <a:p>
                      <a:pPr algn="r">
                        <a:lnSpc>
                          <a:spcPct val="107000"/>
                        </a:lnSpc>
                        <a:spcAft>
                          <a:spcPts val="800"/>
                        </a:spcAft>
                      </a:pPr>
                      <a:r>
                        <a:rPr lang="en-CA" sz="1100">
                          <a:effectLst/>
                        </a:rPr>
                        <a:t>106.3</a:t>
                      </a:r>
                      <a:endParaRPr lang="en-CA" sz="1100">
                        <a:effectLst/>
                        <a:latin typeface="Aptos" panose="020B0004020202020204" pitchFamily="34" charset="0"/>
                        <a:ea typeface="Aptos" panose="020B0004020202020204" pitchFamily="34" charset="0"/>
                        <a:cs typeface="Arial" panose="020B0604020202020204" pitchFamily="34" charset="0"/>
                      </a:endParaRPr>
                    </a:p>
                  </a:txBody>
                  <a:tcPr marL="68580" marR="68580" marT="0" marB="0" anchor="b"/>
                </a:tc>
                <a:tc>
                  <a:txBody>
                    <a:bodyPr/>
                    <a:lstStyle/>
                    <a:p>
                      <a:pPr algn="ctr">
                        <a:lnSpc>
                          <a:spcPct val="107000"/>
                        </a:lnSpc>
                        <a:spcAft>
                          <a:spcPts val="800"/>
                        </a:spcAft>
                      </a:pPr>
                      <a:r>
                        <a:rPr lang="en-CA" sz="1100">
                          <a:effectLst/>
                        </a:rPr>
                        <a:t>1.67</a:t>
                      </a:r>
                      <a:endParaRPr lang="en-CA" sz="1100">
                        <a:effectLst/>
                        <a:latin typeface="Aptos" panose="020B0004020202020204" pitchFamily="34" charset="0"/>
                        <a:ea typeface="Aptos" panose="020B0004020202020204" pitchFamily="34" charset="0"/>
                        <a:cs typeface="Arial" panose="020B0604020202020204" pitchFamily="34" charset="0"/>
                      </a:endParaRPr>
                    </a:p>
                  </a:txBody>
                  <a:tcPr marL="68580" marR="68580" marT="0" marB="0" anchor="b"/>
                </a:tc>
                <a:tc>
                  <a:txBody>
                    <a:bodyPr/>
                    <a:lstStyle/>
                    <a:p>
                      <a:pPr algn="ctr">
                        <a:lnSpc>
                          <a:spcPct val="107000"/>
                        </a:lnSpc>
                        <a:spcAft>
                          <a:spcPts val="800"/>
                        </a:spcAft>
                      </a:pPr>
                      <a:r>
                        <a:rPr lang="en-CA" sz="1100">
                          <a:effectLst/>
                        </a:rPr>
                        <a:t>104.2</a:t>
                      </a:r>
                      <a:endParaRPr lang="en-CA" sz="1100">
                        <a:effectLst/>
                        <a:latin typeface="Aptos" panose="020B0004020202020204" pitchFamily="34" charset="0"/>
                        <a:ea typeface="Aptos" panose="020B0004020202020204" pitchFamily="34" charset="0"/>
                        <a:cs typeface="Arial" panose="020B0604020202020204" pitchFamily="34" charset="0"/>
                      </a:endParaRPr>
                    </a:p>
                  </a:txBody>
                  <a:tcPr marL="68580" marR="68580" marT="0" marB="0" anchor="b"/>
                </a:tc>
                <a:tc>
                  <a:txBody>
                    <a:bodyPr/>
                    <a:lstStyle/>
                    <a:p>
                      <a:pPr algn="ctr">
                        <a:lnSpc>
                          <a:spcPct val="107000"/>
                        </a:lnSpc>
                        <a:spcAft>
                          <a:spcPts val="800"/>
                        </a:spcAft>
                      </a:pPr>
                      <a:r>
                        <a:rPr lang="en-CA" sz="1100">
                          <a:effectLst/>
                        </a:rPr>
                        <a:t>-0.22</a:t>
                      </a:r>
                      <a:endParaRPr lang="en-CA" sz="1100">
                        <a:effectLst/>
                        <a:latin typeface="Aptos" panose="020B0004020202020204" pitchFamily="34" charset="0"/>
                        <a:ea typeface="Aptos" panose="020B0004020202020204" pitchFamily="34" charset="0"/>
                        <a:cs typeface="Arial" panose="020B0604020202020204" pitchFamily="34" charset="0"/>
                      </a:endParaRPr>
                    </a:p>
                  </a:txBody>
                  <a:tcPr marL="68580" marR="68580" marT="0" marB="0" anchor="b"/>
                </a:tc>
                <a:extLst>
                  <a:ext uri="{0D108BD9-81ED-4DB2-BD59-A6C34878D82A}">
                    <a16:rowId xmlns:a16="http://schemas.microsoft.com/office/drawing/2014/main" val="2705546738"/>
                  </a:ext>
                </a:extLst>
              </a:tr>
              <a:tr h="213692">
                <a:tc>
                  <a:txBody>
                    <a:bodyPr/>
                    <a:lstStyle/>
                    <a:p>
                      <a:pPr>
                        <a:lnSpc>
                          <a:spcPct val="107000"/>
                        </a:lnSpc>
                        <a:spcAft>
                          <a:spcPts val="800"/>
                        </a:spcAft>
                      </a:pPr>
                      <a:r>
                        <a:rPr lang="en-CA" sz="1100">
                          <a:effectLst/>
                        </a:rPr>
                        <a:t>British Columbia</a:t>
                      </a:r>
                      <a:endParaRPr lang="en-CA" sz="1100">
                        <a:effectLst/>
                        <a:latin typeface="Aptos" panose="020B0004020202020204" pitchFamily="34" charset="0"/>
                        <a:ea typeface="Aptos" panose="020B0004020202020204" pitchFamily="34" charset="0"/>
                        <a:cs typeface="Arial" panose="020B0604020202020204" pitchFamily="34" charset="0"/>
                      </a:endParaRPr>
                    </a:p>
                  </a:txBody>
                  <a:tcPr marL="68580" marR="68580" marT="0" marB="0" anchor="b"/>
                </a:tc>
                <a:tc>
                  <a:txBody>
                    <a:bodyPr/>
                    <a:lstStyle/>
                    <a:p>
                      <a:pPr algn="r">
                        <a:lnSpc>
                          <a:spcPct val="107000"/>
                        </a:lnSpc>
                        <a:spcAft>
                          <a:spcPts val="800"/>
                        </a:spcAft>
                      </a:pPr>
                      <a:r>
                        <a:rPr lang="en-CA" sz="1100">
                          <a:effectLst/>
                        </a:rPr>
                        <a:t>43.6</a:t>
                      </a:r>
                      <a:endParaRPr lang="en-CA" sz="1100">
                        <a:effectLst/>
                        <a:latin typeface="Aptos" panose="020B0004020202020204" pitchFamily="34" charset="0"/>
                        <a:ea typeface="Aptos" panose="020B0004020202020204" pitchFamily="34" charset="0"/>
                        <a:cs typeface="Arial" panose="020B0604020202020204" pitchFamily="34" charset="0"/>
                      </a:endParaRPr>
                    </a:p>
                  </a:txBody>
                  <a:tcPr marL="68580" marR="68580" marT="0" marB="0" anchor="b"/>
                </a:tc>
                <a:tc>
                  <a:txBody>
                    <a:bodyPr/>
                    <a:lstStyle/>
                    <a:p>
                      <a:pPr algn="r">
                        <a:lnSpc>
                          <a:spcPct val="107000"/>
                        </a:lnSpc>
                        <a:spcAft>
                          <a:spcPts val="800"/>
                        </a:spcAft>
                      </a:pPr>
                      <a:r>
                        <a:rPr lang="en-CA" sz="1100">
                          <a:effectLst/>
                        </a:rPr>
                        <a:t>58.9</a:t>
                      </a:r>
                      <a:endParaRPr lang="en-CA" sz="1100">
                        <a:effectLst/>
                        <a:latin typeface="Aptos" panose="020B0004020202020204" pitchFamily="34" charset="0"/>
                        <a:ea typeface="Aptos" panose="020B0004020202020204" pitchFamily="34" charset="0"/>
                        <a:cs typeface="Arial" panose="020B0604020202020204" pitchFamily="34" charset="0"/>
                      </a:endParaRPr>
                    </a:p>
                  </a:txBody>
                  <a:tcPr marL="68580" marR="68580" marT="0" marB="0" anchor="b"/>
                </a:tc>
                <a:tc>
                  <a:txBody>
                    <a:bodyPr/>
                    <a:lstStyle/>
                    <a:p>
                      <a:pPr algn="ctr">
                        <a:lnSpc>
                          <a:spcPct val="107000"/>
                        </a:lnSpc>
                        <a:spcAft>
                          <a:spcPts val="800"/>
                        </a:spcAft>
                      </a:pPr>
                      <a:r>
                        <a:rPr lang="en-CA" sz="1100">
                          <a:effectLst/>
                        </a:rPr>
                        <a:t>2.17</a:t>
                      </a:r>
                      <a:endParaRPr lang="en-CA" sz="1100">
                        <a:effectLst/>
                        <a:latin typeface="Aptos" panose="020B0004020202020204" pitchFamily="34" charset="0"/>
                        <a:ea typeface="Aptos" panose="020B0004020202020204" pitchFamily="34" charset="0"/>
                        <a:cs typeface="Arial" panose="020B0604020202020204" pitchFamily="34" charset="0"/>
                      </a:endParaRPr>
                    </a:p>
                  </a:txBody>
                  <a:tcPr marL="68580" marR="68580" marT="0" marB="0" anchor="b"/>
                </a:tc>
                <a:tc>
                  <a:txBody>
                    <a:bodyPr/>
                    <a:lstStyle/>
                    <a:p>
                      <a:pPr algn="ctr">
                        <a:lnSpc>
                          <a:spcPct val="107000"/>
                        </a:lnSpc>
                        <a:spcAft>
                          <a:spcPts val="800"/>
                        </a:spcAft>
                      </a:pPr>
                      <a:r>
                        <a:rPr lang="en-CA" sz="1100">
                          <a:effectLst/>
                        </a:rPr>
                        <a:t>59.2</a:t>
                      </a:r>
                      <a:endParaRPr lang="en-CA" sz="1100">
                        <a:effectLst/>
                        <a:latin typeface="Aptos" panose="020B0004020202020204" pitchFamily="34" charset="0"/>
                        <a:ea typeface="Aptos" panose="020B0004020202020204" pitchFamily="34" charset="0"/>
                        <a:cs typeface="Arial" panose="020B0604020202020204" pitchFamily="34" charset="0"/>
                      </a:endParaRPr>
                    </a:p>
                  </a:txBody>
                  <a:tcPr marL="68580" marR="68580" marT="0" marB="0" anchor="b"/>
                </a:tc>
                <a:tc>
                  <a:txBody>
                    <a:bodyPr/>
                    <a:lstStyle/>
                    <a:p>
                      <a:pPr algn="ctr">
                        <a:lnSpc>
                          <a:spcPct val="107000"/>
                        </a:lnSpc>
                        <a:spcAft>
                          <a:spcPts val="800"/>
                        </a:spcAft>
                      </a:pPr>
                      <a:r>
                        <a:rPr lang="en-CA" sz="1100">
                          <a:effectLst/>
                        </a:rPr>
                        <a:t>0.06</a:t>
                      </a:r>
                      <a:endParaRPr lang="en-CA" sz="1100">
                        <a:effectLst/>
                        <a:latin typeface="Aptos" panose="020B0004020202020204" pitchFamily="34" charset="0"/>
                        <a:ea typeface="Aptos" panose="020B0004020202020204" pitchFamily="34" charset="0"/>
                        <a:cs typeface="Arial" panose="020B0604020202020204" pitchFamily="34" charset="0"/>
                      </a:endParaRPr>
                    </a:p>
                  </a:txBody>
                  <a:tcPr marL="68580" marR="68580" marT="0" marB="0" anchor="b"/>
                </a:tc>
                <a:extLst>
                  <a:ext uri="{0D108BD9-81ED-4DB2-BD59-A6C34878D82A}">
                    <a16:rowId xmlns:a16="http://schemas.microsoft.com/office/drawing/2014/main" val="3939748351"/>
                  </a:ext>
                </a:extLst>
              </a:tr>
              <a:tr h="213692">
                <a:tc>
                  <a:txBody>
                    <a:bodyPr/>
                    <a:lstStyle/>
                    <a:p>
                      <a:pPr>
                        <a:lnSpc>
                          <a:spcPct val="107000"/>
                        </a:lnSpc>
                        <a:spcAft>
                          <a:spcPts val="800"/>
                        </a:spcAft>
                      </a:pPr>
                      <a:r>
                        <a:rPr lang="en-CA" sz="1100">
                          <a:effectLst/>
                        </a:rPr>
                        <a:t>Canada</a:t>
                      </a:r>
                      <a:endParaRPr lang="en-CA" sz="1100">
                        <a:effectLst/>
                        <a:latin typeface="Aptos" panose="020B0004020202020204" pitchFamily="34" charset="0"/>
                        <a:ea typeface="Aptos" panose="020B0004020202020204" pitchFamily="34" charset="0"/>
                        <a:cs typeface="Arial" panose="020B0604020202020204" pitchFamily="34" charset="0"/>
                      </a:endParaRPr>
                    </a:p>
                  </a:txBody>
                  <a:tcPr marL="68580" marR="68580" marT="0" marB="0" anchor="b"/>
                </a:tc>
                <a:tc>
                  <a:txBody>
                    <a:bodyPr/>
                    <a:lstStyle/>
                    <a:p>
                      <a:pPr algn="r">
                        <a:lnSpc>
                          <a:spcPct val="107000"/>
                        </a:lnSpc>
                        <a:spcAft>
                          <a:spcPts val="800"/>
                        </a:spcAft>
                      </a:pPr>
                      <a:r>
                        <a:rPr lang="en-CA" sz="1100">
                          <a:effectLst/>
                        </a:rPr>
                        <a:t>57.1</a:t>
                      </a:r>
                      <a:endParaRPr lang="en-CA" sz="1100">
                        <a:effectLst/>
                        <a:latin typeface="Aptos" panose="020B0004020202020204" pitchFamily="34" charset="0"/>
                        <a:ea typeface="Aptos" panose="020B0004020202020204" pitchFamily="34" charset="0"/>
                        <a:cs typeface="Arial" panose="020B0604020202020204" pitchFamily="34" charset="0"/>
                      </a:endParaRPr>
                    </a:p>
                  </a:txBody>
                  <a:tcPr marL="68580" marR="68580" marT="0" marB="0" anchor="b"/>
                </a:tc>
                <a:tc>
                  <a:txBody>
                    <a:bodyPr/>
                    <a:lstStyle/>
                    <a:p>
                      <a:pPr algn="r">
                        <a:lnSpc>
                          <a:spcPct val="107000"/>
                        </a:lnSpc>
                        <a:spcAft>
                          <a:spcPts val="800"/>
                        </a:spcAft>
                      </a:pPr>
                      <a:r>
                        <a:rPr lang="en-CA" sz="1100">
                          <a:effectLst/>
                        </a:rPr>
                        <a:t>67.7</a:t>
                      </a:r>
                      <a:endParaRPr lang="en-CA" sz="1100">
                        <a:effectLst/>
                        <a:latin typeface="Aptos" panose="020B0004020202020204" pitchFamily="34" charset="0"/>
                        <a:ea typeface="Aptos" panose="020B0004020202020204" pitchFamily="34" charset="0"/>
                        <a:cs typeface="Arial" panose="020B0604020202020204" pitchFamily="34" charset="0"/>
                      </a:endParaRPr>
                    </a:p>
                  </a:txBody>
                  <a:tcPr marL="68580" marR="68580" marT="0" marB="0" anchor="b"/>
                </a:tc>
                <a:tc>
                  <a:txBody>
                    <a:bodyPr/>
                    <a:lstStyle/>
                    <a:p>
                      <a:pPr algn="ctr">
                        <a:lnSpc>
                          <a:spcPct val="107000"/>
                        </a:lnSpc>
                        <a:spcAft>
                          <a:spcPts val="800"/>
                        </a:spcAft>
                      </a:pPr>
                      <a:r>
                        <a:rPr lang="en-CA" sz="1100">
                          <a:effectLst/>
                        </a:rPr>
                        <a:t>1.22</a:t>
                      </a:r>
                      <a:endParaRPr lang="en-CA" sz="1100">
                        <a:effectLst/>
                        <a:latin typeface="Aptos" panose="020B0004020202020204" pitchFamily="34" charset="0"/>
                        <a:ea typeface="Aptos" panose="020B0004020202020204" pitchFamily="34" charset="0"/>
                        <a:cs typeface="Arial" panose="020B0604020202020204" pitchFamily="34" charset="0"/>
                      </a:endParaRPr>
                    </a:p>
                  </a:txBody>
                  <a:tcPr marL="68580" marR="68580" marT="0" marB="0" anchor="b"/>
                </a:tc>
                <a:tc>
                  <a:txBody>
                    <a:bodyPr/>
                    <a:lstStyle/>
                    <a:p>
                      <a:pPr algn="ctr">
                        <a:lnSpc>
                          <a:spcPct val="107000"/>
                        </a:lnSpc>
                        <a:spcAft>
                          <a:spcPts val="800"/>
                        </a:spcAft>
                      </a:pPr>
                      <a:r>
                        <a:rPr lang="en-CA" sz="1100">
                          <a:effectLst/>
                        </a:rPr>
                        <a:t>67.2</a:t>
                      </a:r>
                      <a:endParaRPr lang="en-CA" sz="1100">
                        <a:effectLst/>
                        <a:latin typeface="Aptos" panose="020B0004020202020204" pitchFamily="34" charset="0"/>
                        <a:ea typeface="Aptos" panose="020B0004020202020204" pitchFamily="34" charset="0"/>
                        <a:cs typeface="Arial" panose="020B0604020202020204" pitchFamily="34" charset="0"/>
                      </a:endParaRPr>
                    </a:p>
                  </a:txBody>
                  <a:tcPr marL="68580" marR="68580" marT="0" marB="0" anchor="b"/>
                </a:tc>
                <a:tc>
                  <a:txBody>
                    <a:bodyPr/>
                    <a:lstStyle/>
                    <a:p>
                      <a:pPr algn="ctr">
                        <a:lnSpc>
                          <a:spcPct val="107000"/>
                        </a:lnSpc>
                        <a:spcAft>
                          <a:spcPts val="800"/>
                        </a:spcAft>
                      </a:pPr>
                      <a:r>
                        <a:rPr lang="en-CA" sz="1100" dirty="0">
                          <a:effectLst/>
                        </a:rPr>
                        <a:t>-0.08</a:t>
                      </a:r>
                      <a:endParaRPr lang="en-CA" sz="1100" dirty="0">
                        <a:effectLst/>
                        <a:latin typeface="Aptos" panose="020B0004020202020204" pitchFamily="34" charset="0"/>
                        <a:ea typeface="Aptos" panose="020B0004020202020204" pitchFamily="34" charset="0"/>
                        <a:cs typeface="Arial" panose="020B0604020202020204" pitchFamily="34" charset="0"/>
                      </a:endParaRPr>
                    </a:p>
                  </a:txBody>
                  <a:tcPr marL="68580" marR="68580" marT="0" marB="0" anchor="b"/>
                </a:tc>
                <a:extLst>
                  <a:ext uri="{0D108BD9-81ED-4DB2-BD59-A6C34878D82A}">
                    <a16:rowId xmlns:a16="http://schemas.microsoft.com/office/drawing/2014/main" val="3886188142"/>
                  </a:ext>
                </a:extLst>
              </a:tr>
            </a:tbl>
          </a:graphicData>
        </a:graphic>
      </p:graphicFrame>
    </p:spTree>
    <p:extLst>
      <p:ext uri="{BB962C8B-B14F-4D97-AF65-F5344CB8AC3E}">
        <p14:creationId xmlns:p14="http://schemas.microsoft.com/office/powerpoint/2010/main" val="4150710611"/>
      </p:ext>
    </p:extLst>
  </p:cSld>
  <p:clrMapOvr>
    <a:masterClrMapping/>
  </p:clrMapOvr>
</p:sld>
</file>

<file path=ppt/slides/slide14.xml><?xml version="1.0" encoding="utf-8"?>
<p:sld xmlns:a="http://schemas.openxmlformats.org/drawingml/2006/main" xmlns:r="http://schemas.openxmlformats.org/officeDocument/2006/relationships" xmlns:p="http://schemas.openxmlformats.org/presentationml/2006/main" showMasterSp="0">
  <p:cSld>
    <p:spTree>
      <p:nvGrpSpPr>
        <p:cNvPr id="1" name="">
          <a:extLst>
            <a:ext uri="{FF2B5EF4-FFF2-40B4-BE49-F238E27FC236}">
              <a16:creationId xmlns:a16="http://schemas.microsoft.com/office/drawing/2014/main" id="{6CFB72A6-DD3F-FB55-B1ED-4220B656372D}"/>
            </a:ext>
          </a:extLst>
        </p:cNvPr>
        <p:cNvGrpSpPr/>
        <p:nvPr/>
      </p:nvGrpSpPr>
      <p:grpSpPr>
        <a:xfrm>
          <a:off x="0" y="0"/>
          <a:ext cx="0" cy="0"/>
          <a:chOff x="0" y="0"/>
          <a:chExt cx="0" cy="0"/>
        </a:xfrm>
      </p:grpSpPr>
      <p:sp>
        <p:nvSpPr>
          <p:cNvPr id="2" name="object 2">
            <a:extLst>
              <a:ext uri="{FF2B5EF4-FFF2-40B4-BE49-F238E27FC236}">
                <a16:creationId xmlns:a16="http://schemas.microsoft.com/office/drawing/2014/main" id="{9A7317B4-0D50-E21D-5A64-89004A716B63}"/>
              </a:ext>
            </a:extLst>
          </p:cNvPr>
          <p:cNvSpPr txBox="1"/>
          <p:nvPr/>
        </p:nvSpPr>
        <p:spPr>
          <a:xfrm>
            <a:off x="544854" y="698500"/>
            <a:ext cx="6654496" cy="214995"/>
          </a:xfrm>
          <a:prstGeom prst="rect">
            <a:avLst/>
          </a:prstGeom>
        </p:spPr>
        <p:txBody>
          <a:bodyPr vert="horz" wrap="square" lIns="0" tIns="6350" rIns="0" bIns="0" rtlCol="0">
            <a:spAutoFit/>
          </a:bodyPr>
          <a:lstStyle/>
          <a:p>
            <a:pPr marL="12700" marR="5080">
              <a:lnSpc>
                <a:spcPct val="103499"/>
              </a:lnSpc>
              <a:spcBef>
                <a:spcPts val="50"/>
              </a:spcBef>
            </a:pPr>
            <a:r>
              <a:rPr lang="en-US" sz="1400" b="1" dirty="0">
                <a:latin typeface="Times New Roman"/>
                <a:cs typeface="Times New Roman"/>
              </a:rPr>
              <a:t>Table 4: Sources of Manufacturing Labour Productivity Growth, Canada, 2000-2022</a:t>
            </a:r>
            <a:endParaRPr sz="1400" dirty="0">
              <a:latin typeface="Times New Roman"/>
              <a:cs typeface="Times New Roman"/>
            </a:endParaRPr>
          </a:p>
        </p:txBody>
      </p:sp>
      <p:sp>
        <p:nvSpPr>
          <p:cNvPr id="3" name="object 3">
            <a:extLst>
              <a:ext uri="{FF2B5EF4-FFF2-40B4-BE49-F238E27FC236}">
                <a16:creationId xmlns:a16="http://schemas.microsoft.com/office/drawing/2014/main" id="{21270075-F24C-49E8-D7D6-7A9826DC8F4C}"/>
              </a:ext>
            </a:extLst>
          </p:cNvPr>
          <p:cNvSpPr txBox="1"/>
          <p:nvPr/>
        </p:nvSpPr>
        <p:spPr>
          <a:xfrm>
            <a:off x="543584" y="6184900"/>
            <a:ext cx="3827779" cy="197746"/>
          </a:xfrm>
          <a:prstGeom prst="rect">
            <a:avLst/>
          </a:prstGeom>
        </p:spPr>
        <p:txBody>
          <a:bodyPr vert="horz" wrap="square" lIns="0" tIns="13335" rIns="0" bIns="0" rtlCol="0">
            <a:spAutoFit/>
          </a:bodyPr>
          <a:lstStyle/>
          <a:p>
            <a:pPr>
              <a:lnSpc>
                <a:spcPct val="107000"/>
              </a:lnSpc>
              <a:spcAft>
                <a:spcPts val="800"/>
              </a:spcAft>
            </a:pPr>
            <a:r>
              <a:rPr lang="en-CA" sz="1200" dirty="0">
                <a:effectLst/>
                <a:latin typeface="Times New Roman" panose="02020603050405020304" pitchFamily="18" charset="0"/>
                <a:ea typeface="Aptos" panose="020B0004020202020204" pitchFamily="34" charset="0"/>
                <a:cs typeface="Arial" panose="020B0604020202020204" pitchFamily="34" charset="0"/>
              </a:rPr>
              <a:t>Source: Statistics Canada Table 36-10-0208-01</a:t>
            </a:r>
            <a:endParaRPr lang="en-CA" sz="1200" dirty="0">
              <a:latin typeface="Times New Roman" panose="02020603050405020304" pitchFamily="18" charset="0"/>
              <a:cs typeface="Arial" panose="020B0604020202020204" pitchFamily="34" charset="0"/>
            </a:endParaRPr>
          </a:p>
        </p:txBody>
      </p:sp>
      <p:sp>
        <p:nvSpPr>
          <p:cNvPr id="11" name="object 11">
            <a:extLst>
              <a:ext uri="{FF2B5EF4-FFF2-40B4-BE49-F238E27FC236}">
                <a16:creationId xmlns:a16="http://schemas.microsoft.com/office/drawing/2014/main" id="{F4C26C70-E62E-03F8-279B-CBA0A9A21196}"/>
              </a:ext>
            </a:extLst>
          </p:cNvPr>
          <p:cNvSpPr txBox="1">
            <a:spLocks noGrp="1"/>
          </p:cNvSpPr>
          <p:nvPr>
            <p:ph type="sldNum" sz="quarter" idx="7"/>
          </p:nvPr>
        </p:nvSpPr>
        <p:spPr>
          <a:prstGeom prst="rect">
            <a:avLst/>
          </a:prstGeom>
        </p:spPr>
        <p:txBody>
          <a:bodyPr vert="horz" wrap="square" lIns="0" tIns="4445" rIns="0" bIns="0" rtlCol="0">
            <a:spAutoFit/>
          </a:bodyPr>
          <a:lstStyle/>
          <a:p>
            <a:pPr marL="12700">
              <a:lnSpc>
                <a:spcPct val="100000"/>
              </a:lnSpc>
              <a:spcBef>
                <a:spcPts val="35"/>
              </a:spcBef>
            </a:pPr>
            <a:r>
              <a:rPr spc="-25" dirty="0"/>
              <a:t>17</a:t>
            </a:r>
          </a:p>
        </p:txBody>
      </p:sp>
      <p:graphicFrame>
        <p:nvGraphicFramePr>
          <p:cNvPr id="4" name="Table 3">
            <a:extLst>
              <a:ext uri="{FF2B5EF4-FFF2-40B4-BE49-F238E27FC236}">
                <a16:creationId xmlns:a16="http://schemas.microsoft.com/office/drawing/2014/main" id="{310FCCDF-3169-5F9B-D06C-A962759627C2}"/>
              </a:ext>
            </a:extLst>
          </p:cNvPr>
          <p:cNvGraphicFramePr>
            <a:graphicFrameLocks noGrp="1"/>
          </p:cNvGraphicFramePr>
          <p:nvPr>
            <p:extLst>
              <p:ext uri="{D42A27DB-BD31-4B8C-83A1-F6EECF244321}">
                <p14:modId xmlns:p14="http://schemas.microsoft.com/office/powerpoint/2010/main" val="3761587786"/>
              </p:ext>
            </p:extLst>
          </p:nvPr>
        </p:nvGraphicFramePr>
        <p:xfrm>
          <a:off x="612950" y="1193616"/>
          <a:ext cx="6213301" cy="4762683"/>
        </p:xfrm>
        <a:graphic>
          <a:graphicData uri="http://schemas.openxmlformats.org/drawingml/2006/table">
            <a:tbl>
              <a:tblPr firstRow="1" firstCol="1" bandRow="1">
                <a:tableStyleId>{5C22544A-7EE6-4342-B048-85BDC9FD1C3A}</a:tableStyleId>
              </a:tblPr>
              <a:tblGrid>
                <a:gridCol w="2194173">
                  <a:extLst>
                    <a:ext uri="{9D8B030D-6E8A-4147-A177-3AD203B41FA5}">
                      <a16:colId xmlns:a16="http://schemas.microsoft.com/office/drawing/2014/main" val="2307012113"/>
                    </a:ext>
                  </a:extLst>
                </a:gridCol>
                <a:gridCol w="1113293">
                  <a:extLst>
                    <a:ext uri="{9D8B030D-6E8A-4147-A177-3AD203B41FA5}">
                      <a16:colId xmlns:a16="http://schemas.microsoft.com/office/drawing/2014/main" val="1284002629"/>
                    </a:ext>
                  </a:extLst>
                </a:gridCol>
                <a:gridCol w="916000">
                  <a:extLst>
                    <a:ext uri="{9D8B030D-6E8A-4147-A177-3AD203B41FA5}">
                      <a16:colId xmlns:a16="http://schemas.microsoft.com/office/drawing/2014/main" val="3438144699"/>
                    </a:ext>
                  </a:extLst>
                </a:gridCol>
                <a:gridCol w="966733">
                  <a:extLst>
                    <a:ext uri="{9D8B030D-6E8A-4147-A177-3AD203B41FA5}">
                      <a16:colId xmlns:a16="http://schemas.microsoft.com/office/drawing/2014/main" val="2290661261"/>
                    </a:ext>
                  </a:extLst>
                </a:gridCol>
                <a:gridCol w="1023102">
                  <a:extLst>
                    <a:ext uri="{9D8B030D-6E8A-4147-A177-3AD203B41FA5}">
                      <a16:colId xmlns:a16="http://schemas.microsoft.com/office/drawing/2014/main" val="2577016087"/>
                    </a:ext>
                  </a:extLst>
                </a:gridCol>
              </a:tblGrid>
              <a:tr h="742477">
                <a:tc>
                  <a:txBody>
                    <a:bodyPr/>
                    <a:lstStyle/>
                    <a:p>
                      <a:pPr>
                        <a:lnSpc>
                          <a:spcPct val="107000"/>
                        </a:lnSpc>
                        <a:spcAft>
                          <a:spcPts val="800"/>
                        </a:spcAft>
                      </a:pPr>
                      <a:r>
                        <a:rPr lang="en-CA" sz="1100" dirty="0">
                          <a:effectLst/>
                        </a:rPr>
                        <a:t> </a:t>
                      </a:r>
                      <a:endParaRPr lang="en-CA" sz="1100" dirty="0">
                        <a:effectLst/>
                        <a:latin typeface="Aptos" panose="020B0004020202020204" pitchFamily="34" charset="0"/>
                        <a:ea typeface="Aptos" panose="020B0004020202020204" pitchFamily="34" charset="0"/>
                        <a:cs typeface="Arial" panose="020B0604020202020204" pitchFamily="34" charset="0"/>
                      </a:endParaRPr>
                    </a:p>
                  </a:txBody>
                  <a:tcPr marL="68580" marR="68580" marT="0" marB="0" anchor="b"/>
                </a:tc>
                <a:tc>
                  <a:txBody>
                    <a:bodyPr/>
                    <a:lstStyle/>
                    <a:p>
                      <a:pPr>
                        <a:lnSpc>
                          <a:spcPct val="107000"/>
                        </a:lnSpc>
                        <a:spcAft>
                          <a:spcPts val="800"/>
                        </a:spcAft>
                      </a:pPr>
                      <a:r>
                        <a:rPr lang="en-CA" sz="1100">
                          <a:effectLst/>
                        </a:rPr>
                        <a:t>2000-2014 </a:t>
                      </a:r>
                      <a:endParaRPr lang="en-CA" sz="1100">
                        <a:effectLst/>
                        <a:latin typeface="Aptos" panose="020B0004020202020204" pitchFamily="34" charset="0"/>
                        <a:ea typeface="Aptos" panose="020B0004020202020204" pitchFamily="34" charset="0"/>
                        <a:cs typeface="Arial" panose="020B0604020202020204" pitchFamily="34" charset="0"/>
                      </a:endParaRPr>
                    </a:p>
                  </a:txBody>
                  <a:tcPr marL="68580" marR="68580" marT="0" marB="0" anchor="b"/>
                </a:tc>
                <a:tc>
                  <a:txBody>
                    <a:bodyPr/>
                    <a:lstStyle/>
                    <a:p>
                      <a:pPr>
                        <a:lnSpc>
                          <a:spcPct val="107000"/>
                        </a:lnSpc>
                        <a:spcAft>
                          <a:spcPts val="800"/>
                        </a:spcAft>
                      </a:pPr>
                      <a:r>
                        <a:rPr lang="en-CA" sz="1100">
                          <a:effectLst/>
                        </a:rPr>
                        <a:t>2014-2022</a:t>
                      </a:r>
                      <a:endParaRPr lang="en-CA" sz="1100">
                        <a:effectLst/>
                        <a:latin typeface="Aptos" panose="020B0004020202020204" pitchFamily="34" charset="0"/>
                        <a:ea typeface="Aptos" panose="020B0004020202020204" pitchFamily="34" charset="0"/>
                        <a:cs typeface="Arial" panose="020B0604020202020204" pitchFamily="34" charset="0"/>
                      </a:endParaRPr>
                    </a:p>
                  </a:txBody>
                  <a:tcPr marL="68580" marR="68580" marT="0" marB="0" anchor="b"/>
                </a:tc>
                <a:tc>
                  <a:txBody>
                    <a:bodyPr/>
                    <a:lstStyle/>
                    <a:p>
                      <a:pPr>
                        <a:lnSpc>
                          <a:spcPct val="107000"/>
                        </a:lnSpc>
                        <a:spcAft>
                          <a:spcPts val="800"/>
                        </a:spcAft>
                      </a:pPr>
                      <a:r>
                        <a:rPr lang="en-CA" sz="1100">
                          <a:effectLst/>
                        </a:rPr>
                        <a:t>Change in </a:t>
                      </a:r>
                      <a:br>
                        <a:rPr lang="en-CA" sz="1100">
                          <a:effectLst/>
                        </a:rPr>
                      </a:br>
                      <a:r>
                        <a:rPr lang="en-CA" sz="1100">
                          <a:effectLst/>
                        </a:rPr>
                        <a:t>Growth Rate (pp.)</a:t>
                      </a:r>
                      <a:endParaRPr lang="en-CA" sz="1100">
                        <a:effectLst/>
                        <a:latin typeface="Aptos" panose="020B0004020202020204" pitchFamily="34" charset="0"/>
                        <a:ea typeface="Aptos" panose="020B0004020202020204" pitchFamily="34" charset="0"/>
                        <a:cs typeface="Arial" panose="020B0604020202020204" pitchFamily="34" charset="0"/>
                      </a:endParaRPr>
                    </a:p>
                  </a:txBody>
                  <a:tcPr marL="68580" marR="68580" marT="0" marB="0" anchor="b"/>
                </a:tc>
                <a:tc>
                  <a:txBody>
                    <a:bodyPr/>
                    <a:lstStyle/>
                    <a:p>
                      <a:pPr>
                        <a:lnSpc>
                          <a:spcPct val="107000"/>
                        </a:lnSpc>
                        <a:spcAft>
                          <a:spcPts val="800"/>
                        </a:spcAft>
                      </a:pPr>
                      <a:r>
                        <a:rPr lang="en-CA" sz="1100">
                          <a:effectLst/>
                        </a:rPr>
                        <a:t>Contribution </a:t>
                      </a:r>
                      <a:br>
                        <a:rPr lang="en-CA" sz="1100">
                          <a:effectLst/>
                        </a:rPr>
                      </a:br>
                      <a:r>
                        <a:rPr lang="en-CA" sz="1100">
                          <a:effectLst/>
                        </a:rPr>
                        <a:t>to Growth (%)</a:t>
                      </a:r>
                      <a:endParaRPr lang="en-CA" sz="1100">
                        <a:effectLst/>
                        <a:latin typeface="Aptos" panose="020B0004020202020204" pitchFamily="34" charset="0"/>
                        <a:ea typeface="Aptos" panose="020B0004020202020204" pitchFamily="34" charset="0"/>
                        <a:cs typeface="Arial" panose="020B0604020202020204" pitchFamily="34" charset="0"/>
                      </a:endParaRPr>
                    </a:p>
                  </a:txBody>
                  <a:tcPr marL="68580" marR="68580" marT="0" marB="0" anchor="b"/>
                </a:tc>
                <a:extLst>
                  <a:ext uri="{0D108BD9-81ED-4DB2-BD59-A6C34878D82A}">
                    <a16:rowId xmlns:a16="http://schemas.microsoft.com/office/drawing/2014/main" val="3576738160"/>
                  </a:ext>
                </a:extLst>
              </a:tr>
              <a:tr h="255414">
                <a:tc>
                  <a:txBody>
                    <a:bodyPr/>
                    <a:lstStyle/>
                    <a:p>
                      <a:pPr algn="ctr">
                        <a:lnSpc>
                          <a:spcPct val="107000"/>
                        </a:lnSpc>
                        <a:spcAft>
                          <a:spcPts val="800"/>
                        </a:spcAft>
                      </a:pPr>
                      <a:r>
                        <a:rPr lang="en-CA" sz="1100" dirty="0">
                          <a:effectLst/>
                        </a:rPr>
                        <a:t>Labour productivity</a:t>
                      </a:r>
                      <a:endParaRPr lang="en-CA" sz="1100" dirty="0">
                        <a:effectLst/>
                        <a:latin typeface="Aptos" panose="020B0004020202020204" pitchFamily="34" charset="0"/>
                        <a:ea typeface="Aptos" panose="020B0004020202020204" pitchFamily="34" charset="0"/>
                        <a:cs typeface="Arial" panose="020B0604020202020204" pitchFamily="34" charset="0"/>
                      </a:endParaRPr>
                    </a:p>
                  </a:txBody>
                  <a:tcPr marL="68580" marR="68580" marT="0" marB="0" anchor="ctr"/>
                </a:tc>
                <a:tc>
                  <a:txBody>
                    <a:bodyPr/>
                    <a:lstStyle/>
                    <a:p>
                      <a:pPr algn="ctr">
                        <a:lnSpc>
                          <a:spcPct val="107000"/>
                        </a:lnSpc>
                        <a:spcAft>
                          <a:spcPts val="800"/>
                        </a:spcAft>
                      </a:pPr>
                      <a:r>
                        <a:rPr lang="en-CA" sz="1100">
                          <a:effectLst/>
                        </a:rPr>
                        <a:t>1.12</a:t>
                      </a:r>
                      <a:endParaRPr lang="en-CA" sz="1100">
                        <a:effectLst/>
                        <a:latin typeface="Aptos" panose="020B0004020202020204" pitchFamily="34" charset="0"/>
                        <a:ea typeface="Aptos" panose="020B0004020202020204" pitchFamily="34" charset="0"/>
                        <a:cs typeface="Arial" panose="020B0604020202020204" pitchFamily="34" charset="0"/>
                      </a:endParaRPr>
                    </a:p>
                  </a:txBody>
                  <a:tcPr marL="68580" marR="68580" marT="0" marB="0" anchor="ctr"/>
                </a:tc>
                <a:tc>
                  <a:txBody>
                    <a:bodyPr/>
                    <a:lstStyle/>
                    <a:p>
                      <a:pPr algn="ctr">
                        <a:lnSpc>
                          <a:spcPct val="107000"/>
                        </a:lnSpc>
                        <a:spcAft>
                          <a:spcPts val="800"/>
                        </a:spcAft>
                      </a:pPr>
                      <a:r>
                        <a:rPr lang="en-CA" sz="1100">
                          <a:effectLst/>
                        </a:rPr>
                        <a:t>0.34</a:t>
                      </a:r>
                      <a:endParaRPr lang="en-CA" sz="1100">
                        <a:effectLst/>
                        <a:latin typeface="Aptos" panose="020B0004020202020204" pitchFamily="34" charset="0"/>
                        <a:ea typeface="Aptos" panose="020B0004020202020204" pitchFamily="34" charset="0"/>
                        <a:cs typeface="Arial" panose="020B0604020202020204" pitchFamily="34" charset="0"/>
                      </a:endParaRPr>
                    </a:p>
                  </a:txBody>
                  <a:tcPr marL="68580" marR="68580" marT="0" marB="0" anchor="ctr"/>
                </a:tc>
                <a:tc>
                  <a:txBody>
                    <a:bodyPr/>
                    <a:lstStyle/>
                    <a:p>
                      <a:pPr algn="ctr">
                        <a:lnSpc>
                          <a:spcPct val="107000"/>
                        </a:lnSpc>
                        <a:spcAft>
                          <a:spcPts val="800"/>
                        </a:spcAft>
                      </a:pPr>
                      <a:r>
                        <a:rPr lang="en-CA" sz="1100">
                          <a:effectLst/>
                        </a:rPr>
                        <a:t>-0.78</a:t>
                      </a:r>
                      <a:endParaRPr lang="en-CA" sz="1100">
                        <a:effectLst/>
                        <a:latin typeface="Aptos" panose="020B0004020202020204" pitchFamily="34" charset="0"/>
                        <a:ea typeface="Aptos" panose="020B0004020202020204" pitchFamily="34" charset="0"/>
                        <a:cs typeface="Arial" panose="020B0604020202020204" pitchFamily="34" charset="0"/>
                      </a:endParaRPr>
                    </a:p>
                  </a:txBody>
                  <a:tcPr marL="68580" marR="68580" marT="0" marB="0" anchor="ctr"/>
                </a:tc>
                <a:tc>
                  <a:txBody>
                    <a:bodyPr/>
                    <a:lstStyle/>
                    <a:p>
                      <a:pPr algn="ctr">
                        <a:lnSpc>
                          <a:spcPct val="107000"/>
                        </a:lnSpc>
                        <a:spcAft>
                          <a:spcPts val="800"/>
                        </a:spcAft>
                      </a:pPr>
                      <a:r>
                        <a:rPr lang="en-CA" sz="1100">
                          <a:effectLst/>
                        </a:rPr>
                        <a:t>100</a:t>
                      </a:r>
                      <a:endParaRPr lang="en-CA" sz="1100">
                        <a:effectLst/>
                        <a:latin typeface="Aptos" panose="020B0004020202020204" pitchFamily="34" charset="0"/>
                        <a:ea typeface="Aptos" panose="020B0004020202020204" pitchFamily="34" charset="0"/>
                        <a:cs typeface="Arial" panose="020B0604020202020204" pitchFamily="34" charset="0"/>
                      </a:endParaRPr>
                    </a:p>
                  </a:txBody>
                  <a:tcPr marL="68580" marR="68580" marT="0" marB="0" anchor="ctr"/>
                </a:tc>
                <a:extLst>
                  <a:ext uri="{0D108BD9-81ED-4DB2-BD59-A6C34878D82A}">
                    <a16:rowId xmlns:a16="http://schemas.microsoft.com/office/drawing/2014/main" val="1379699730"/>
                  </a:ext>
                </a:extLst>
              </a:tr>
              <a:tr h="742477">
                <a:tc>
                  <a:txBody>
                    <a:bodyPr/>
                    <a:lstStyle/>
                    <a:p>
                      <a:pPr marL="21590" indent="89535" algn="ctr">
                        <a:lnSpc>
                          <a:spcPct val="107000"/>
                        </a:lnSpc>
                        <a:spcAft>
                          <a:spcPts val="800"/>
                        </a:spcAft>
                      </a:pPr>
                      <a:r>
                        <a:rPr lang="en-CA" sz="1100">
                          <a:effectLst/>
                        </a:rPr>
                        <a:t>Contribution of capital intensity to labour productivity growth (Points)</a:t>
                      </a:r>
                      <a:endParaRPr lang="en-CA" sz="1100">
                        <a:effectLst/>
                        <a:latin typeface="Aptos" panose="020B0004020202020204" pitchFamily="34" charset="0"/>
                        <a:ea typeface="Aptos" panose="020B0004020202020204" pitchFamily="34" charset="0"/>
                        <a:cs typeface="Arial" panose="020B0604020202020204" pitchFamily="34" charset="0"/>
                      </a:endParaRPr>
                    </a:p>
                  </a:txBody>
                  <a:tcPr marL="68580" marR="68580" marT="0" marB="0" anchor="ctr"/>
                </a:tc>
                <a:tc>
                  <a:txBody>
                    <a:bodyPr/>
                    <a:lstStyle/>
                    <a:p>
                      <a:pPr algn="ctr">
                        <a:lnSpc>
                          <a:spcPct val="107000"/>
                        </a:lnSpc>
                        <a:spcAft>
                          <a:spcPts val="800"/>
                        </a:spcAft>
                      </a:pPr>
                      <a:r>
                        <a:rPr lang="en-CA" sz="1100">
                          <a:effectLst/>
                        </a:rPr>
                        <a:t>0.65</a:t>
                      </a:r>
                      <a:endParaRPr lang="en-CA" sz="1100">
                        <a:effectLst/>
                        <a:latin typeface="Aptos" panose="020B0004020202020204" pitchFamily="34" charset="0"/>
                        <a:ea typeface="Aptos" panose="020B0004020202020204" pitchFamily="34" charset="0"/>
                        <a:cs typeface="Arial" panose="020B0604020202020204" pitchFamily="34" charset="0"/>
                      </a:endParaRPr>
                    </a:p>
                  </a:txBody>
                  <a:tcPr marL="68580" marR="68580" marT="0" marB="0" anchor="ctr"/>
                </a:tc>
                <a:tc>
                  <a:txBody>
                    <a:bodyPr/>
                    <a:lstStyle/>
                    <a:p>
                      <a:pPr algn="ctr">
                        <a:lnSpc>
                          <a:spcPct val="107000"/>
                        </a:lnSpc>
                        <a:spcAft>
                          <a:spcPts val="800"/>
                        </a:spcAft>
                      </a:pPr>
                      <a:r>
                        <a:rPr lang="en-CA" sz="1100">
                          <a:effectLst/>
                        </a:rPr>
                        <a:t>0.17</a:t>
                      </a:r>
                      <a:endParaRPr lang="en-CA" sz="1100">
                        <a:effectLst/>
                        <a:latin typeface="Aptos" panose="020B0004020202020204" pitchFamily="34" charset="0"/>
                        <a:ea typeface="Aptos" panose="020B0004020202020204" pitchFamily="34" charset="0"/>
                        <a:cs typeface="Arial" panose="020B0604020202020204" pitchFamily="34" charset="0"/>
                      </a:endParaRPr>
                    </a:p>
                  </a:txBody>
                  <a:tcPr marL="68580" marR="68580" marT="0" marB="0" anchor="ctr"/>
                </a:tc>
                <a:tc>
                  <a:txBody>
                    <a:bodyPr/>
                    <a:lstStyle/>
                    <a:p>
                      <a:pPr algn="ctr">
                        <a:lnSpc>
                          <a:spcPct val="107000"/>
                        </a:lnSpc>
                        <a:spcAft>
                          <a:spcPts val="800"/>
                        </a:spcAft>
                      </a:pPr>
                      <a:r>
                        <a:rPr lang="en-CA" sz="1100">
                          <a:effectLst/>
                        </a:rPr>
                        <a:t>-0.49</a:t>
                      </a:r>
                      <a:endParaRPr lang="en-CA" sz="1100">
                        <a:effectLst/>
                        <a:latin typeface="Aptos" panose="020B0004020202020204" pitchFamily="34" charset="0"/>
                        <a:ea typeface="Aptos" panose="020B0004020202020204" pitchFamily="34" charset="0"/>
                        <a:cs typeface="Arial" panose="020B0604020202020204" pitchFamily="34" charset="0"/>
                      </a:endParaRPr>
                    </a:p>
                  </a:txBody>
                  <a:tcPr marL="68580" marR="68580" marT="0" marB="0" anchor="ctr"/>
                </a:tc>
                <a:tc>
                  <a:txBody>
                    <a:bodyPr/>
                    <a:lstStyle/>
                    <a:p>
                      <a:pPr algn="ctr">
                        <a:lnSpc>
                          <a:spcPct val="107000"/>
                        </a:lnSpc>
                        <a:spcAft>
                          <a:spcPts val="800"/>
                        </a:spcAft>
                      </a:pPr>
                      <a:r>
                        <a:rPr lang="en-CA" sz="1100">
                          <a:effectLst/>
                        </a:rPr>
                        <a:t>62.6</a:t>
                      </a:r>
                      <a:endParaRPr lang="en-CA" sz="1100">
                        <a:effectLst/>
                        <a:latin typeface="Aptos" panose="020B0004020202020204" pitchFamily="34" charset="0"/>
                        <a:ea typeface="Aptos" panose="020B0004020202020204" pitchFamily="34" charset="0"/>
                        <a:cs typeface="Arial" panose="020B0604020202020204" pitchFamily="34" charset="0"/>
                      </a:endParaRPr>
                    </a:p>
                  </a:txBody>
                  <a:tcPr marL="68580" marR="68580" marT="0" marB="0" anchor="ctr"/>
                </a:tc>
                <a:extLst>
                  <a:ext uri="{0D108BD9-81ED-4DB2-BD59-A6C34878D82A}">
                    <a16:rowId xmlns:a16="http://schemas.microsoft.com/office/drawing/2014/main" val="990812357"/>
                  </a:ext>
                </a:extLst>
              </a:tr>
              <a:tr h="742477">
                <a:tc>
                  <a:txBody>
                    <a:bodyPr/>
                    <a:lstStyle/>
                    <a:p>
                      <a:pPr indent="139700" algn="ctr">
                        <a:lnSpc>
                          <a:spcPct val="107000"/>
                        </a:lnSpc>
                        <a:spcAft>
                          <a:spcPts val="800"/>
                        </a:spcAft>
                      </a:pPr>
                      <a:r>
                        <a:rPr lang="en-CA" sz="1100">
                          <a:effectLst/>
                        </a:rPr>
                        <a:t>Contribution of labour composition to labour productivity growth (Points)</a:t>
                      </a:r>
                      <a:endParaRPr lang="en-CA" sz="1100">
                        <a:effectLst/>
                        <a:latin typeface="Aptos" panose="020B0004020202020204" pitchFamily="34" charset="0"/>
                        <a:ea typeface="Aptos" panose="020B0004020202020204" pitchFamily="34" charset="0"/>
                        <a:cs typeface="Arial" panose="020B0604020202020204" pitchFamily="34" charset="0"/>
                      </a:endParaRPr>
                    </a:p>
                  </a:txBody>
                  <a:tcPr marL="68580" marR="68580" marT="0" marB="0" anchor="ctr"/>
                </a:tc>
                <a:tc>
                  <a:txBody>
                    <a:bodyPr/>
                    <a:lstStyle/>
                    <a:p>
                      <a:pPr algn="ctr">
                        <a:lnSpc>
                          <a:spcPct val="107000"/>
                        </a:lnSpc>
                        <a:spcAft>
                          <a:spcPts val="800"/>
                        </a:spcAft>
                      </a:pPr>
                      <a:r>
                        <a:rPr lang="en-CA" sz="1100">
                          <a:effectLst/>
                        </a:rPr>
                        <a:t>0.29</a:t>
                      </a:r>
                      <a:endParaRPr lang="en-CA" sz="1100">
                        <a:effectLst/>
                        <a:latin typeface="Aptos" panose="020B0004020202020204" pitchFamily="34" charset="0"/>
                        <a:ea typeface="Aptos" panose="020B0004020202020204" pitchFamily="34" charset="0"/>
                        <a:cs typeface="Arial" panose="020B0604020202020204" pitchFamily="34" charset="0"/>
                      </a:endParaRPr>
                    </a:p>
                  </a:txBody>
                  <a:tcPr marL="68580" marR="68580" marT="0" marB="0" anchor="ctr"/>
                </a:tc>
                <a:tc>
                  <a:txBody>
                    <a:bodyPr/>
                    <a:lstStyle/>
                    <a:p>
                      <a:pPr algn="ctr">
                        <a:lnSpc>
                          <a:spcPct val="107000"/>
                        </a:lnSpc>
                        <a:spcAft>
                          <a:spcPts val="800"/>
                        </a:spcAft>
                      </a:pPr>
                      <a:r>
                        <a:rPr lang="en-CA" sz="1100">
                          <a:effectLst/>
                        </a:rPr>
                        <a:t>0.19</a:t>
                      </a:r>
                      <a:endParaRPr lang="en-CA" sz="1100">
                        <a:effectLst/>
                        <a:latin typeface="Aptos" panose="020B0004020202020204" pitchFamily="34" charset="0"/>
                        <a:ea typeface="Aptos" panose="020B0004020202020204" pitchFamily="34" charset="0"/>
                        <a:cs typeface="Arial" panose="020B0604020202020204" pitchFamily="34" charset="0"/>
                      </a:endParaRPr>
                    </a:p>
                  </a:txBody>
                  <a:tcPr marL="68580" marR="68580" marT="0" marB="0" anchor="ctr"/>
                </a:tc>
                <a:tc>
                  <a:txBody>
                    <a:bodyPr/>
                    <a:lstStyle/>
                    <a:p>
                      <a:pPr algn="ctr">
                        <a:lnSpc>
                          <a:spcPct val="107000"/>
                        </a:lnSpc>
                        <a:spcAft>
                          <a:spcPts val="800"/>
                        </a:spcAft>
                      </a:pPr>
                      <a:r>
                        <a:rPr lang="en-CA" sz="1100">
                          <a:effectLst/>
                        </a:rPr>
                        <a:t>-0.09</a:t>
                      </a:r>
                      <a:endParaRPr lang="en-CA" sz="1100">
                        <a:effectLst/>
                        <a:latin typeface="Aptos" panose="020B0004020202020204" pitchFamily="34" charset="0"/>
                        <a:ea typeface="Aptos" panose="020B0004020202020204" pitchFamily="34" charset="0"/>
                        <a:cs typeface="Arial" panose="020B0604020202020204" pitchFamily="34" charset="0"/>
                      </a:endParaRPr>
                    </a:p>
                  </a:txBody>
                  <a:tcPr marL="68580" marR="68580" marT="0" marB="0" anchor="ctr"/>
                </a:tc>
                <a:tc>
                  <a:txBody>
                    <a:bodyPr/>
                    <a:lstStyle/>
                    <a:p>
                      <a:pPr algn="ctr">
                        <a:lnSpc>
                          <a:spcPct val="107000"/>
                        </a:lnSpc>
                        <a:spcAft>
                          <a:spcPts val="800"/>
                        </a:spcAft>
                      </a:pPr>
                      <a:r>
                        <a:rPr lang="en-CA" sz="1100">
                          <a:effectLst/>
                        </a:rPr>
                        <a:t>11.9</a:t>
                      </a:r>
                      <a:endParaRPr lang="en-CA" sz="1100">
                        <a:effectLst/>
                        <a:latin typeface="Aptos" panose="020B0004020202020204" pitchFamily="34" charset="0"/>
                        <a:ea typeface="Aptos" panose="020B0004020202020204" pitchFamily="34" charset="0"/>
                        <a:cs typeface="Arial" panose="020B0604020202020204" pitchFamily="34" charset="0"/>
                      </a:endParaRPr>
                    </a:p>
                  </a:txBody>
                  <a:tcPr marL="68580" marR="68580" marT="0" marB="0" anchor="ctr"/>
                </a:tc>
                <a:extLst>
                  <a:ext uri="{0D108BD9-81ED-4DB2-BD59-A6C34878D82A}">
                    <a16:rowId xmlns:a16="http://schemas.microsoft.com/office/drawing/2014/main" val="1023622172"/>
                  </a:ext>
                </a:extLst>
              </a:tr>
              <a:tr h="491940">
                <a:tc>
                  <a:txBody>
                    <a:bodyPr/>
                    <a:lstStyle/>
                    <a:p>
                      <a:pPr indent="139700" algn="ctr">
                        <a:lnSpc>
                          <a:spcPct val="107000"/>
                        </a:lnSpc>
                        <a:spcAft>
                          <a:spcPts val="800"/>
                        </a:spcAft>
                      </a:pPr>
                      <a:r>
                        <a:rPr lang="en-CA" sz="1100">
                          <a:effectLst/>
                        </a:rPr>
                        <a:t>Multifactor productivity (Points)</a:t>
                      </a:r>
                      <a:endParaRPr lang="en-CA" sz="1100">
                        <a:effectLst/>
                        <a:latin typeface="Aptos" panose="020B0004020202020204" pitchFamily="34" charset="0"/>
                        <a:ea typeface="Aptos" panose="020B0004020202020204" pitchFamily="34" charset="0"/>
                        <a:cs typeface="Arial" panose="020B0604020202020204" pitchFamily="34" charset="0"/>
                      </a:endParaRPr>
                    </a:p>
                  </a:txBody>
                  <a:tcPr marL="68580" marR="68580" marT="0" marB="0" anchor="ctr"/>
                </a:tc>
                <a:tc>
                  <a:txBody>
                    <a:bodyPr/>
                    <a:lstStyle/>
                    <a:p>
                      <a:pPr algn="ctr">
                        <a:lnSpc>
                          <a:spcPct val="107000"/>
                        </a:lnSpc>
                        <a:spcAft>
                          <a:spcPts val="800"/>
                        </a:spcAft>
                      </a:pPr>
                      <a:r>
                        <a:rPr lang="en-CA" sz="1100" dirty="0">
                          <a:effectLst/>
                        </a:rPr>
                        <a:t>0.18</a:t>
                      </a:r>
                      <a:endParaRPr lang="en-CA" sz="1100" dirty="0">
                        <a:effectLst/>
                        <a:latin typeface="Aptos" panose="020B0004020202020204" pitchFamily="34" charset="0"/>
                        <a:ea typeface="Aptos" panose="020B0004020202020204" pitchFamily="34" charset="0"/>
                        <a:cs typeface="Arial" panose="020B0604020202020204" pitchFamily="34" charset="0"/>
                      </a:endParaRPr>
                    </a:p>
                  </a:txBody>
                  <a:tcPr marL="68580" marR="68580" marT="0" marB="0" anchor="ctr"/>
                </a:tc>
                <a:tc>
                  <a:txBody>
                    <a:bodyPr/>
                    <a:lstStyle/>
                    <a:p>
                      <a:pPr algn="ctr">
                        <a:lnSpc>
                          <a:spcPct val="107000"/>
                        </a:lnSpc>
                        <a:spcAft>
                          <a:spcPts val="800"/>
                        </a:spcAft>
                      </a:pPr>
                      <a:r>
                        <a:rPr lang="en-CA" sz="1100" dirty="0">
                          <a:effectLst/>
                        </a:rPr>
                        <a:t>-0.02</a:t>
                      </a:r>
                      <a:endParaRPr lang="en-CA" sz="1100" dirty="0">
                        <a:effectLst/>
                        <a:latin typeface="Aptos" panose="020B0004020202020204" pitchFamily="34" charset="0"/>
                        <a:ea typeface="Aptos" panose="020B0004020202020204" pitchFamily="34" charset="0"/>
                        <a:cs typeface="Arial" panose="020B0604020202020204" pitchFamily="34" charset="0"/>
                      </a:endParaRPr>
                    </a:p>
                  </a:txBody>
                  <a:tcPr marL="68580" marR="68580" marT="0" marB="0" anchor="ctr"/>
                </a:tc>
                <a:tc>
                  <a:txBody>
                    <a:bodyPr/>
                    <a:lstStyle/>
                    <a:p>
                      <a:pPr algn="ctr">
                        <a:lnSpc>
                          <a:spcPct val="107000"/>
                        </a:lnSpc>
                        <a:spcAft>
                          <a:spcPts val="800"/>
                        </a:spcAft>
                      </a:pPr>
                      <a:r>
                        <a:rPr lang="en-CA" sz="1100">
                          <a:effectLst/>
                        </a:rPr>
                        <a:t>-0.20</a:t>
                      </a:r>
                      <a:endParaRPr lang="en-CA" sz="1100">
                        <a:effectLst/>
                        <a:latin typeface="Aptos" panose="020B0004020202020204" pitchFamily="34" charset="0"/>
                        <a:ea typeface="Aptos" panose="020B0004020202020204" pitchFamily="34" charset="0"/>
                        <a:cs typeface="Arial" panose="020B0604020202020204" pitchFamily="34" charset="0"/>
                      </a:endParaRPr>
                    </a:p>
                  </a:txBody>
                  <a:tcPr marL="68580" marR="68580" marT="0" marB="0" anchor="ctr"/>
                </a:tc>
                <a:tc>
                  <a:txBody>
                    <a:bodyPr/>
                    <a:lstStyle/>
                    <a:p>
                      <a:pPr algn="ctr">
                        <a:lnSpc>
                          <a:spcPct val="107000"/>
                        </a:lnSpc>
                        <a:spcAft>
                          <a:spcPts val="800"/>
                        </a:spcAft>
                      </a:pPr>
                      <a:r>
                        <a:rPr lang="en-CA" sz="1100">
                          <a:effectLst/>
                        </a:rPr>
                        <a:t>25.1</a:t>
                      </a:r>
                      <a:endParaRPr lang="en-CA" sz="1100">
                        <a:effectLst/>
                        <a:latin typeface="Aptos" panose="020B0004020202020204" pitchFamily="34" charset="0"/>
                        <a:ea typeface="Aptos" panose="020B0004020202020204" pitchFamily="34" charset="0"/>
                        <a:cs typeface="Arial" panose="020B0604020202020204" pitchFamily="34" charset="0"/>
                      </a:endParaRPr>
                    </a:p>
                  </a:txBody>
                  <a:tcPr marL="68580" marR="68580" marT="0" marB="0" anchor="ctr"/>
                </a:tc>
                <a:extLst>
                  <a:ext uri="{0D108BD9-81ED-4DB2-BD59-A6C34878D82A}">
                    <a16:rowId xmlns:a16="http://schemas.microsoft.com/office/drawing/2014/main" val="797161294"/>
                  </a:ext>
                </a:extLst>
              </a:tr>
              <a:tr h="255414">
                <a:tc>
                  <a:txBody>
                    <a:bodyPr/>
                    <a:lstStyle/>
                    <a:p>
                      <a:pPr>
                        <a:lnSpc>
                          <a:spcPct val="107000"/>
                        </a:lnSpc>
                        <a:spcAft>
                          <a:spcPts val="800"/>
                        </a:spcAft>
                      </a:pPr>
                      <a:r>
                        <a:rPr lang="en-CA" sz="1100">
                          <a:effectLst/>
                        </a:rPr>
                        <a:t> </a:t>
                      </a:r>
                      <a:endParaRPr lang="en-CA" sz="1100">
                        <a:effectLst/>
                        <a:latin typeface="Aptos" panose="020B0004020202020204" pitchFamily="34" charset="0"/>
                        <a:ea typeface="Aptos" panose="020B0004020202020204" pitchFamily="34" charset="0"/>
                        <a:cs typeface="Arial" panose="020B0604020202020204" pitchFamily="34" charset="0"/>
                      </a:endParaRPr>
                    </a:p>
                  </a:txBody>
                  <a:tcPr marL="68580" marR="68580" marT="0" marB="0" anchor="b"/>
                </a:tc>
                <a:tc>
                  <a:txBody>
                    <a:bodyPr/>
                    <a:lstStyle/>
                    <a:p>
                      <a:pPr>
                        <a:lnSpc>
                          <a:spcPct val="107000"/>
                        </a:lnSpc>
                        <a:spcAft>
                          <a:spcPts val="800"/>
                        </a:spcAft>
                      </a:pPr>
                      <a:r>
                        <a:rPr lang="en-CA" sz="1100">
                          <a:effectLst/>
                        </a:rPr>
                        <a:t> </a:t>
                      </a:r>
                      <a:endParaRPr lang="en-CA" sz="1100">
                        <a:effectLst/>
                        <a:latin typeface="Aptos" panose="020B0004020202020204" pitchFamily="34" charset="0"/>
                        <a:ea typeface="Aptos" panose="020B0004020202020204" pitchFamily="34" charset="0"/>
                        <a:cs typeface="Arial" panose="020B0604020202020204" pitchFamily="34" charset="0"/>
                      </a:endParaRPr>
                    </a:p>
                  </a:txBody>
                  <a:tcPr marL="68580" marR="68580" marT="0" marB="0" anchor="b"/>
                </a:tc>
                <a:tc>
                  <a:txBody>
                    <a:bodyPr/>
                    <a:lstStyle/>
                    <a:p>
                      <a:pPr>
                        <a:lnSpc>
                          <a:spcPct val="107000"/>
                        </a:lnSpc>
                        <a:spcAft>
                          <a:spcPts val="800"/>
                        </a:spcAft>
                      </a:pPr>
                      <a:r>
                        <a:rPr lang="en-CA" sz="1100">
                          <a:effectLst/>
                        </a:rPr>
                        <a:t> </a:t>
                      </a:r>
                      <a:endParaRPr lang="en-CA" sz="1100">
                        <a:effectLst/>
                        <a:latin typeface="Aptos" panose="020B0004020202020204" pitchFamily="34" charset="0"/>
                        <a:ea typeface="Aptos" panose="020B0004020202020204" pitchFamily="34" charset="0"/>
                        <a:cs typeface="Arial" panose="020B0604020202020204" pitchFamily="34" charset="0"/>
                      </a:endParaRPr>
                    </a:p>
                  </a:txBody>
                  <a:tcPr marL="68580" marR="68580" marT="0" marB="0" anchor="b"/>
                </a:tc>
                <a:tc>
                  <a:txBody>
                    <a:bodyPr/>
                    <a:lstStyle/>
                    <a:p>
                      <a:pPr>
                        <a:lnSpc>
                          <a:spcPct val="107000"/>
                        </a:lnSpc>
                      </a:pPr>
                      <a:endParaRPr lang="en-CA" sz="1100">
                        <a:effectLst/>
                        <a:latin typeface="Aptos" panose="020B0004020202020204" pitchFamily="34" charset="0"/>
                      </a:endParaRPr>
                    </a:p>
                  </a:txBody>
                  <a:tcPr marL="68580" marR="68580" marT="0" marB="0"/>
                </a:tc>
                <a:tc rowSpan="7">
                  <a:txBody>
                    <a:bodyPr/>
                    <a:lstStyle/>
                    <a:p>
                      <a:pPr algn="ctr">
                        <a:lnSpc>
                          <a:spcPct val="107000"/>
                        </a:lnSpc>
                        <a:spcAft>
                          <a:spcPts val="800"/>
                        </a:spcAft>
                      </a:pPr>
                      <a:r>
                        <a:rPr lang="en-CA" sz="1100" dirty="0">
                          <a:effectLst/>
                        </a:rPr>
                        <a:t>N/A</a:t>
                      </a:r>
                      <a:endParaRPr lang="en-CA" sz="1100" dirty="0">
                        <a:effectLst/>
                        <a:latin typeface="Aptos" panose="020B0004020202020204" pitchFamily="34" charset="0"/>
                        <a:ea typeface="Aptos" panose="020B0004020202020204" pitchFamily="34" charset="0"/>
                        <a:cs typeface="Arial" panose="020B0604020202020204" pitchFamily="34" charset="0"/>
                      </a:endParaRPr>
                    </a:p>
                  </a:txBody>
                  <a:tcPr marL="68580" marR="68580" marT="0" marB="0" anchor="ctr"/>
                </a:tc>
                <a:extLst>
                  <a:ext uri="{0D108BD9-81ED-4DB2-BD59-A6C34878D82A}">
                    <a16:rowId xmlns:a16="http://schemas.microsoft.com/office/drawing/2014/main" val="1170515162"/>
                  </a:ext>
                </a:extLst>
              </a:tr>
              <a:tr h="255414">
                <a:tc>
                  <a:txBody>
                    <a:bodyPr/>
                    <a:lstStyle/>
                    <a:p>
                      <a:pPr>
                        <a:lnSpc>
                          <a:spcPct val="107000"/>
                        </a:lnSpc>
                        <a:spcAft>
                          <a:spcPts val="800"/>
                        </a:spcAft>
                      </a:pPr>
                      <a:r>
                        <a:rPr lang="en-CA" sz="1100">
                          <a:effectLst/>
                        </a:rPr>
                        <a:t>Capital Intensity</a:t>
                      </a:r>
                      <a:endParaRPr lang="en-CA" sz="1100">
                        <a:effectLst/>
                        <a:latin typeface="Aptos" panose="020B0004020202020204" pitchFamily="34" charset="0"/>
                        <a:ea typeface="Aptos" panose="020B0004020202020204" pitchFamily="34" charset="0"/>
                        <a:cs typeface="Arial" panose="020B0604020202020204" pitchFamily="34" charset="0"/>
                      </a:endParaRPr>
                    </a:p>
                  </a:txBody>
                  <a:tcPr marL="68580" marR="68580" marT="0" marB="0" anchor="b"/>
                </a:tc>
                <a:tc>
                  <a:txBody>
                    <a:bodyPr/>
                    <a:lstStyle/>
                    <a:p>
                      <a:pPr algn="ctr">
                        <a:lnSpc>
                          <a:spcPct val="107000"/>
                        </a:lnSpc>
                        <a:spcAft>
                          <a:spcPts val="800"/>
                        </a:spcAft>
                      </a:pPr>
                      <a:r>
                        <a:rPr lang="en-CA" sz="1100">
                          <a:effectLst/>
                        </a:rPr>
                        <a:t>1.78</a:t>
                      </a:r>
                      <a:endParaRPr lang="en-CA" sz="1100">
                        <a:effectLst/>
                        <a:latin typeface="Aptos" panose="020B0004020202020204" pitchFamily="34" charset="0"/>
                        <a:ea typeface="Aptos" panose="020B0004020202020204" pitchFamily="34" charset="0"/>
                        <a:cs typeface="Arial" panose="020B0604020202020204" pitchFamily="34" charset="0"/>
                      </a:endParaRPr>
                    </a:p>
                  </a:txBody>
                  <a:tcPr marL="68580" marR="68580" marT="0" marB="0" anchor="ctr"/>
                </a:tc>
                <a:tc>
                  <a:txBody>
                    <a:bodyPr/>
                    <a:lstStyle/>
                    <a:p>
                      <a:pPr algn="ctr">
                        <a:lnSpc>
                          <a:spcPct val="107000"/>
                        </a:lnSpc>
                        <a:spcAft>
                          <a:spcPts val="800"/>
                        </a:spcAft>
                      </a:pPr>
                      <a:r>
                        <a:rPr lang="en-CA" sz="1100">
                          <a:effectLst/>
                        </a:rPr>
                        <a:t>0.40</a:t>
                      </a:r>
                      <a:endParaRPr lang="en-CA" sz="1100">
                        <a:effectLst/>
                        <a:latin typeface="Aptos" panose="020B0004020202020204" pitchFamily="34" charset="0"/>
                        <a:ea typeface="Aptos" panose="020B0004020202020204" pitchFamily="34" charset="0"/>
                        <a:cs typeface="Arial" panose="020B0604020202020204" pitchFamily="34" charset="0"/>
                      </a:endParaRPr>
                    </a:p>
                  </a:txBody>
                  <a:tcPr marL="68580" marR="68580" marT="0" marB="0" anchor="ctr"/>
                </a:tc>
                <a:tc>
                  <a:txBody>
                    <a:bodyPr/>
                    <a:lstStyle/>
                    <a:p>
                      <a:pPr algn="ctr">
                        <a:lnSpc>
                          <a:spcPct val="107000"/>
                        </a:lnSpc>
                        <a:spcAft>
                          <a:spcPts val="800"/>
                        </a:spcAft>
                      </a:pPr>
                      <a:r>
                        <a:rPr lang="en-CA" sz="1100">
                          <a:effectLst/>
                        </a:rPr>
                        <a:t>-1.38</a:t>
                      </a:r>
                      <a:endParaRPr lang="en-CA" sz="1100">
                        <a:effectLst/>
                        <a:latin typeface="Aptos" panose="020B0004020202020204" pitchFamily="34" charset="0"/>
                        <a:ea typeface="Aptos" panose="020B0004020202020204" pitchFamily="34" charset="0"/>
                        <a:cs typeface="Arial" panose="020B0604020202020204" pitchFamily="34" charset="0"/>
                      </a:endParaRPr>
                    </a:p>
                  </a:txBody>
                  <a:tcPr marL="68580" marR="68580" marT="0" marB="0" anchor="ctr"/>
                </a:tc>
                <a:tc vMerge="1">
                  <a:txBody>
                    <a:bodyPr/>
                    <a:lstStyle/>
                    <a:p>
                      <a:endParaRPr lang="en-CA"/>
                    </a:p>
                  </a:txBody>
                  <a:tcPr/>
                </a:tc>
                <a:extLst>
                  <a:ext uri="{0D108BD9-81ED-4DB2-BD59-A6C34878D82A}">
                    <a16:rowId xmlns:a16="http://schemas.microsoft.com/office/drawing/2014/main" val="3329152679"/>
                  </a:ext>
                </a:extLst>
              </a:tr>
              <a:tr h="255414">
                <a:tc>
                  <a:txBody>
                    <a:bodyPr/>
                    <a:lstStyle/>
                    <a:p>
                      <a:pPr>
                        <a:lnSpc>
                          <a:spcPct val="107000"/>
                        </a:lnSpc>
                        <a:spcAft>
                          <a:spcPts val="800"/>
                        </a:spcAft>
                      </a:pPr>
                      <a:r>
                        <a:rPr lang="en-CA" sz="1100">
                          <a:effectLst/>
                        </a:rPr>
                        <a:t>Capital Input</a:t>
                      </a:r>
                      <a:endParaRPr lang="en-CA" sz="1100">
                        <a:effectLst/>
                        <a:latin typeface="Aptos" panose="020B0004020202020204" pitchFamily="34" charset="0"/>
                        <a:ea typeface="Aptos" panose="020B0004020202020204" pitchFamily="34" charset="0"/>
                        <a:cs typeface="Arial" panose="020B0604020202020204" pitchFamily="34" charset="0"/>
                      </a:endParaRPr>
                    </a:p>
                  </a:txBody>
                  <a:tcPr marL="68580" marR="68580" marT="0" marB="0" anchor="b"/>
                </a:tc>
                <a:tc>
                  <a:txBody>
                    <a:bodyPr/>
                    <a:lstStyle/>
                    <a:p>
                      <a:pPr algn="ctr">
                        <a:lnSpc>
                          <a:spcPct val="107000"/>
                        </a:lnSpc>
                        <a:spcAft>
                          <a:spcPts val="800"/>
                        </a:spcAft>
                      </a:pPr>
                      <a:r>
                        <a:rPr lang="en-CA" sz="1100">
                          <a:effectLst/>
                        </a:rPr>
                        <a:t>-0.28</a:t>
                      </a:r>
                      <a:endParaRPr lang="en-CA" sz="1100">
                        <a:effectLst/>
                        <a:latin typeface="Aptos" panose="020B0004020202020204" pitchFamily="34" charset="0"/>
                        <a:ea typeface="Aptos" panose="020B0004020202020204" pitchFamily="34" charset="0"/>
                        <a:cs typeface="Arial" panose="020B0604020202020204" pitchFamily="34" charset="0"/>
                      </a:endParaRPr>
                    </a:p>
                  </a:txBody>
                  <a:tcPr marL="68580" marR="68580" marT="0" marB="0" anchor="ctr"/>
                </a:tc>
                <a:tc>
                  <a:txBody>
                    <a:bodyPr/>
                    <a:lstStyle/>
                    <a:p>
                      <a:pPr algn="ctr">
                        <a:lnSpc>
                          <a:spcPct val="107000"/>
                        </a:lnSpc>
                        <a:spcAft>
                          <a:spcPts val="800"/>
                        </a:spcAft>
                      </a:pPr>
                      <a:r>
                        <a:rPr lang="en-CA" sz="1100">
                          <a:effectLst/>
                        </a:rPr>
                        <a:t>0.80</a:t>
                      </a:r>
                      <a:endParaRPr lang="en-CA" sz="1100">
                        <a:effectLst/>
                        <a:latin typeface="Aptos" panose="020B0004020202020204" pitchFamily="34" charset="0"/>
                        <a:ea typeface="Aptos" panose="020B0004020202020204" pitchFamily="34" charset="0"/>
                        <a:cs typeface="Arial" panose="020B0604020202020204" pitchFamily="34" charset="0"/>
                      </a:endParaRPr>
                    </a:p>
                  </a:txBody>
                  <a:tcPr marL="68580" marR="68580" marT="0" marB="0" anchor="ctr"/>
                </a:tc>
                <a:tc>
                  <a:txBody>
                    <a:bodyPr/>
                    <a:lstStyle/>
                    <a:p>
                      <a:pPr algn="ctr">
                        <a:lnSpc>
                          <a:spcPct val="107000"/>
                        </a:lnSpc>
                        <a:spcAft>
                          <a:spcPts val="800"/>
                        </a:spcAft>
                      </a:pPr>
                      <a:r>
                        <a:rPr lang="en-CA" sz="1100">
                          <a:effectLst/>
                        </a:rPr>
                        <a:t>1.09</a:t>
                      </a:r>
                      <a:endParaRPr lang="en-CA" sz="1100">
                        <a:effectLst/>
                        <a:latin typeface="Aptos" panose="020B0004020202020204" pitchFamily="34" charset="0"/>
                        <a:ea typeface="Aptos" panose="020B0004020202020204" pitchFamily="34" charset="0"/>
                        <a:cs typeface="Arial" panose="020B0604020202020204" pitchFamily="34" charset="0"/>
                      </a:endParaRPr>
                    </a:p>
                  </a:txBody>
                  <a:tcPr marL="68580" marR="68580" marT="0" marB="0" anchor="ctr"/>
                </a:tc>
                <a:tc vMerge="1">
                  <a:txBody>
                    <a:bodyPr/>
                    <a:lstStyle/>
                    <a:p>
                      <a:endParaRPr lang="en-CA"/>
                    </a:p>
                  </a:txBody>
                  <a:tcPr/>
                </a:tc>
                <a:extLst>
                  <a:ext uri="{0D108BD9-81ED-4DB2-BD59-A6C34878D82A}">
                    <a16:rowId xmlns:a16="http://schemas.microsoft.com/office/drawing/2014/main" val="2386362637"/>
                  </a:ext>
                </a:extLst>
              </a:tr>
              <a:tr h="255414">
                <a:tc>
                  <a:txBody>
                    <a:bodyPr/>
                    <a:lstStyle/>
                    <a:p>
                      <a:pPr>
                        <a:lnSpc>
                          <a:spcPct val="107000"/>
                        </a:lnSpc>
                        <a:spcAft>
                          <a:spcPts val="800"/>
                        </a:spcAft>
                      </a:pPr>
                      <a:r>
                        <a:rPr lang="en-CA" sz="1100">
                          <a:effectLst/>
                        </a:rPr>
                        <a:t>Capital Stock</a:t>
                      </a:r>
                      <a:endParaRPr lang="en-CA" sz="1100">
                        <a:effectLst/>
                        <a:latin typeface="Aptos" panose="020B0004020202020204" pitchFamily="34" charset="0"/>
                        <a:ea typeface="Aptos" panose="020B0004020202020204" pitchFamily="34" charset="0"/>
                        <a:cs typeface="Arial" panose="020B0604020202020204" pitchFamily="34" charset="0"/>
                      </a:endParaRPr>
                    </a:p>
                  </a:txBody>
                  <a:tcPr marL="68580" marR="68580" marT="0" marB="0" anchor="b"/>
                </a:tc>
                <a:tc>
                  <a:txBody>
                    <a:bodyPr/>
                    <a:lstStyle/>
                    <a:p>
                      <a:pPr algn="ctr">
                        <a:lnSpc>
                          <a:spcPct val="107000"/>
                        </a:lnSpc>
                        <a:spcAft>
                          <a:spcPts val="800"/>
                        </a:spcAft>
                      </a:pPr>
                      <a:r>
                        <a:rPr lang="en-CA" sz="1100">
                          <a:effectLst/>
                        </a:rPr>
                        <a:t>-0.51</a:t>
                      </a:r>
                      <a:endParaRPr lang="en-CA" sz="1100">
                        <a:effectLst/>
                        <a:latin typeface="Aptos" panose="020B0004020202020204" pitchFamily="34" charset="0"/>
                        <a:ea typeface="Aptos" panose="020B0004020202020204" pitchFamily="34" charset="0"/>
                        <a:cs typeface="Arial" panose="020B0604020202020204" pitchFamily="34" charset="0"/>
                      </a:endParaRPr>
                    </a:p>
                  </a:txBody>
                  <a:tcPr marL="68580" marR="68580" marT="0" marB="0" anchor="ctr"/>
                </a:tc>
                <a:tc>
                  <a:txBody>
                    <a:bodyPr/>
                    <a:lstStyle/>
                    <a:p>
                      <a:pPr algn="ctr">
                        <a:lnSpc>
                          <a:spcPct val="107000"/>
                        </a:lnSpc>
                        <a:spcAft>
                          <a:spcPts val="800"/>
                        </a:spcAft>
                      </a:pPr>
                      <a:r>
                        <a:rPr lang="en-CA" sz="1100">
                          <a:effectLst/>
                        </a:rPr>
                        <a:t>0.63</a:t>
                      </a:r>
                      <a:endParaRPr lang="en-CA" sz="1100">
                        <a:effectLst/>
                        <a:latin typeface="Aptos" panose="020B0004020202020204" pitchFamily="34" charset="0"/>
                        <a:ea typeface="Aptos" panose="020B0004020202020204" pitchFamily="34" charset="0"/>
                        <a:cs typeface="Arial" panose="020B0604020202020204" pitchFamily="34" charset="0"/>
                      </a:endParaRPr>
                    </a:p>
                  </a:txBody>
                  <a:tcPr marL="68580" marR="68580" marT="0" marB="0" anchor="ctr"/>
                </a:tc>
                <a:tc>
                  <a:txBody>
                    <a:bodyPr/>
                    <a:lstStyle/>
                    <a:p>
                      <a:pPr algn="ctr">
                        <a:lnSpc>
                          <a:spcPct val="107000"/>
                        </a:lnSpc>
                        <a:spcAft>
                          <a:spcPts val="800"/>
                        </a:spcAft>
                      </a:pPr>
                      <a:r>
                        <a:rPr lang="en-CA" sz="1100">
                          <a:effectLst/>
                        </a:rPr>
                        <a:t>1.14</a:t>
                      </a:r>
                      <a:endParaRPr lang="en-CA" sz="1100">
                        <a:effectLst/>
                        <a:latin typeface="Aptos" panose="020B0004020202020204" pitchFamily="34" charset="0"/>
                        <a:ea typeface="Aptos" panose="020B0004020202020204" pitchFamily="34" charset="0"/>
                        <a:cs typeface="Arial" panose="020B0604020202020204" pitchFamily="34" charset="0"/>
                      </a:endParaRPr>
                    </a:p>
                  </a:txBody>
                  <a:tcPr marL="68580" marR="68580" marT="0" marB="0" anchor="ctr"/>
                </a:tc>
                <a:tc vMerge="1">
                  <a:txBody>
                    <a:bodyPr/>
                    <a:lstStyle/>
                    <a:p>
                      <a:endParaRPr lang="en-CA"/>
                    </a:p>
                  </a:txBody>
                  <a:tcPr/>
                </a:tc>
                <a:extLst>
                  <a:ext uri="{0D108BD9-81ED-4DB2-BD59-A6C34878D82A}">
                    <a16:rowId xmlns:a16="http://schemas.microsoft.com/office/drawing/2014/main" val="3432860922"/>
                  </a:ext>
                </a:extLst>
              </a:tr>
              <a:tr h="255414">
                <a:tc>
                  <a:txBody>
                    <a:bodyPr/>
                    <a:lstStyle/>
                    <a:p>
                      <a:pPr>
                        <a:lnSpc>
                          <a:spcPct val="107000"/>
                        </a:lnSpc>
                        <a:spcAft>
                          <a:spcPts val="800"/>
                        </a:spcAft>
                      </a:pPr>
                      <a:r>
                        <a:rPr lang="en-CA" sz="1100">
                          <a:effectLst/>
                        </a:rPr>
                        <a:t>Labour Input</a:t>
                      </a:r>
                      <a:endParaRPr lang="en-CA" sz="1100">
                        <a:effectLst/>
                        <a:latin typeface="Aptos" panose="020B0004020202020204" pitchFamily="34" charset="0"/>
                        <a:ea typeface="Aptos" panose="020B0004020202020204" pitchFamily="34" charset="0"/>
                        <a:cs typeface="Arial" panose="020B0604020202020204" pitchFamily="34" charset="0"/>
                      </a:endParaRPr>
                    </a:p>
                  </a:txBody>
                  <a:tcPr marL="68580" marR="68580" marT="0" marB="0" anchor="b"/>
                </a:tc>
                <a:tc>
                  <a:txBody>
                    <a:bodyPr/>
                    <a:lstStyle/>
                    <a:p>
                      <a:pPr algn="ctr">
                        <a:lnSpc>
                          <a:spcPct val="107000"/>
                        </a:lnSpc>
                        <a:spcAft>
                          <a:spcPts val="800"/>
                        </a:spcAft>
                      </a:pPr>
                      <a:r>
                        <a:rPr lang="en-CA" sz="1100" dirty="0">
                          <a:effectLst/>
                        </a:rPr>
                        <a:t>-1.57</a:t>
                      </a:r>
                      <a:endParaRPr lang="en-CA" sz="1100" dirty="0">
                        <a:effectLst/>
                        <a:latin typeface="Aptos" panose="020B0004020202020204" pitchFamily="34" charset="0"/>
                        <a:ea typeface="Aptos" panose="020B0004020202020204" pitchFamily="34" charset="0"/>
                        <a:cs typeface="Arial" panose="020B0604020202020204" pitchFamily="34" charset="0"/>
                      </a:endParaRPr>
                    </a:p>
                  </a:txBody>
                  <a:tcPr marL="68580" marR="68580" marT="0" marB="0" anchor="ctr"/>
                </a:tc>
                <a:tc>
                  <a:txBody>
                    <a:bodyPr/>
                    <a:lstStyle/>
                    <a:p>
                      <a:pPr algn="ctr">
                        <a:lnSpc>
                          <a:spcPct val="107000"/>
                        </a:lnSpc>
                        <a:spcAft>
                          <a:spcPts val="800"/>
                        </a:spcAft>
                      </a:pPr>
                      <a:r>
                        <a:rPr lang="en-CA" sz="1100">
                          <a:effectLst/>
                        </a:rPr>
                        <a:t>0.72</a:t>
                      </a:r>
                      <a:endParaRPr lang="en-CA" sz="1100">
                        <a:effectLst/>
                        <a:latin typeface="Aptos" panose="020B0004020202020204" pitchFamily="34" charset="0"/>
                        <a:ea typeface="Aptos" panose="020B0004020202020204" pitchFamily="34" charset="0"/>
                        <a:cs typeface="Arial" panose="020B0604020202020204" pitchFamily="34" charset="0"/>
                      </a:endParaRPr>
                    </a:p>
                  </a:txBody>
                  <a:tcPr marL="68580" marR="68580" marT="0" marB="0" anchor="ctr"/>
                </a:tc>
                <a:tc>
                  <a:txBody>
                    <a:bodyPr/>
                    <a:lstStyle/>
                    <a:p>
                      <a:pPr algn="ctr">
                        <a:lnSpc>
                          <a:spcPct val="107000"/>
                        </a:lnSpc>
                        <a:spcAft>
                          <a:spcPts val="800"/>
                        </a:spcAft>
                      </a:pPr>
                      <a:r>
                        <a:rPr lang="en-CA" sz="1100">
                          <a:effectLst/>
                        </a:rPr>
                        <a:t>2.29</a:t>
                      </a:r>
                      <a:endParaRPr lang="en-CA" sz="1100">
                        <a:effectLst/>
                        <a:latin typeface="Aptos" panose="020B0004020202020204" pitchFamily="34" charset="0"/>
                        <a:ea typeface="Aptos" panose="020B0004020202020204" pitchFamily="34" charset="0"/>
                        <a:cs typeface="Arial" panose="020B0604020202020204" pitchFamily="34" charset="0"/>
                      </a:endParaRPr>
                    </a:p>
                  </a:txBody>
                  <a:tcPr marL="68580" marR="68580" marT="0" marB="0" anchor="ctr"/>
                </a:tc>
                <a:tc vMerge="1">
                  <a:txBody>
                    <a:bodyPr/>
                    <a:lstStyle/>
                    <a:p>
                      <a:endParaRPr lang="en-CA"/>
                    </a:p>
                  </a:txBody>
                  <a:tcPr/>
                </a:tc>
                <a:extLst>
                  <a:ext uri="{0D108BD9-81ED-4DB2-BD59-A6C34878D82A}">
                    <a16:rowId xmlns:a16="http://schemas.microsoft.com/office/drawing/2014/main" val="317358650"/>
                  </a:ext>
                </a:extLst>
              </a:tr>
              <a:tr h="255414">
                <a:tc>
                  <a:txBody>
                    <a:bodyPr/>
                    <a:lstStyle/>
                    <a:p>
                      <a:pPr>
                        <a:lnSpc>
                          <a:spcPct val="107000"/>
                        </a:lnSpc>
                        <a:spcAft>
                          <a:spcPts val="800"/>
                        </a:spcAft>
                      </a:pPr>
                      <a:r>
                        <a:rPr lang="en-CA" sz="1100">
                          <a:effectLst/>
                        </a:rPr>
                        <a:t>Labour composition </a:t>
                      </a:r>
                      <a:endParaRPr lang="en-CA" sz="1100">
                        <a:effectLst/>
                        <a:latin typeface="Aptos" panose="020B0004020202020204" pitchFamily="34" charset="0"/>
                        <a:ea typeface="Aptos" panose="020B0004020202020204" pitchFamily="34" charset="0"/>
                        <a:cs typeface="Arial" panose="020B0604020202020204" pitchFamily="34" charset="0"/>
                      </a:endParaRPr>
                    </a:p>
                  </a:txBody>
                  <a:tcPr marL="68580" marR="68580" marT="0" marB="0" anchor="b"/>
                </a:tc>
                <a:tc>
                  <a:txBody>
                    <a:bodyPr/>
                    <a:lstStyle/>
                    <a:p>
                      <a:pPr algn="ctr">
                        <a:lnSpc>
                          <a:spcPct val="107000"/>
                        </a:lnSpc>
                        <a:spcAft>
                          <a:spcPts val="800"/>
                        </a:spcAft>
                      </a:pPr>
                      <a:r>
                        <a:rPr lang="en-CA" sz="1100">
                          <a:effectLst/>
                        </a:rPr>
                        <a:t>0.47</a:t>
                      </a:r>
                      <a:endParaRPr lang="en-CA" sz="1100">
                        <a:effectLst/>
                        <a:latin typeface="Aptos" panose="020B0004020202020204" pitchFamily="34" charset="0"/>
                        <a:ea typeface="Aptos" panose="020B0004020202020204" pitchFamily="34" charset="0"/>
                        <a:cs typeface="Arial" panose="020B0604020202020204" pitchFamily="34" charset="0"/>
                      </a:endParaRPr>
                    </a:p>
                  </a:txBody>
                  <a:tcPr marL="68580" marR="68580" marT="0" marB="0" anchor="ctr"/>
                </a:tc>
                <a:tc>
                  <a:txBody>
                    <a:bodyPr/>
                    <a:lstStyle/>
                    <a:p>
                      <a:pPr algn="ctr">
                        <a:lnSpc>
                          <a:spcPct val="107000"/>
                        </a:lnSpc>
                        <a:spcAft>
                          <a:spcPts val="800"/>
                        </a:spcAft>
                      </a:pPr>
                      <a:r>
                        <a:rPr lang="en-CA" sz="1100">
                          <a:effectLst/>
                        </a:rPr>
                        <a:t>0.32</a:t>
                      </a:r>
                      <a:endParaRPr lang="en-CA" sz="1100">
                        <a:effectLst/>
                        <a:latin typeface="Aptos" panose="020B0004020202020204" pitchFamily="34" charset="0"/>
                        <a:ea typeface="Aptos" panose="020B0004020202020204" pitchFamily="34" charset="0"/>
                        <a:cs typeface="Arial" panose="020B0604020202020204" pitchFamily="34" charset="0"/>
                      </a:endParaRPr>
                    </a:p>
                  </a:txBody>
                  <a:tcPr marL="68580" marR="68580" marT="0" marB="0" anchor="ctr"/>
                </a:tc>
                <a:tc>
                  <a:txBody>
                    <a:bodyPr/>
                    <a:lstStyle/>
                    <a:p>
                      <a:pPr algn="ctr">
                        <a:lnSpc>
                          <a:spcPct val="107000"/>
                        </a:lnSpc>
                        <a:spcAft>
                          <a:spcPts val="800"/>
                        </a:spcAft>
                      </a:pPr>
                      <a:r>
                        <a:rPr lang="en-CA" sz="1100">
                          <a:effectLst/>
                        </a:rPr>
                        <a:t>-0.15</a:t>
                      </a:r>
                      <a:endParaRPr lang="en-CA" sz="1100">
                        <a:effectLst/>
                        <a:latin typeface="Aptos" panose="020B0004020202020204" pitchFamily="34" charset="0"/>
                        <a:ea typeface="Aptos" panose="020B0004020202020204" pitchFamily="34" charset="0"/>
                        <a:cs typeface="Arial" panose="020B0604020202020204" pitchFamily="34" charset="0"/>
                      </a:endParaRPr>
                    </a:p>
                  </a:txBody>
                  <a:tcPr marL="68580" marR="68580" marT="0" marB="0" anchor="ctr"/>
                </a:tc>
                <a:tc vMerge="1">
                  <a:txBody>
                    <a:bodyPr/>
                    <a:lstStyle/>
                    <a:p>
                      <a:endParaRPr lang="en-CA"/>
                    </a:p>
                  </a:txBody>
                  <a:tcPr/>
                </a:tc>
                <a:extLst>
                  <a:ext uri="{0D108BD9-81ED-4DB2-BD59-A6C34878D82A}">
                    <a16:rowId xmlns:a16="http://schemas.microsoft.com/office/drawing/2014/main" val="1667518132"/>
                  </a:ext>
                </a:extLst>
              </a:tr>
              <a:tr h="255414">
                <a:tc>
                  <a:txBody>
                    <a:bodyPr/>
                    <a:lstStyle/>
                    <a:p>
                      <a:pPr>
                        <a:lnSpc>
                          <a:spcPct val="107000"/>
                        </a:lnSpc>
                        <a:spcAft>
                          <a:spcPts val="800"/>
                        </a:spcAft>
                      </a:pPr>
                      <a:r>
                        <a:rPr lang="en-CA" sz="1100">
                          <a:effectLst/>
                        </a:rPr>
                        <a:t>Total Hours Worked</a:t>
                      </a:r>
                      <a:endParaRPr lang="en-CA" sz="1100">
                        <a:effectLst/>
                        <a:latin typeface="Aptos" panose="020B0004020202020204" pitchFamily="34" charset="0"/>
                        <a:ea typeface="Aptos" panose="020B0004020202020204" pitchFamily="34" charset="0"/>
                        <a:cs typeface="Arial" panose="020B0604020202020204" pitchFamily="34" charset="0"/>
                      </a:endParaRPr>
                    </a:p>
                  </a:txBody>
                  <a:tcPr marL="68580" marR="68580" marT="0" marB="0" anchor="b"/>
                </a:tc>
                <a:tc>
                  <a:txBody>
                    <a:bodyPr/>
                    <a:lstStyle/>
                    <a:p>
                      <a:pPr algn="ctr">
                        <a:lnSpc>
                          <a:spcPct val="107000"/>
                        </a:lnSpc>
                        <a:spcAft>
                          <a:spcPts val="800"/>
                        </a:spcAft>
                      </a:pPr>
                      <a:r>
                        <a:rPr lang="en-CA" sz="1100">
                          <a:effectLst/>
                        </a:rPr>
                        <a:t>-2.03</a:t>
                      </a:r>
                      <a:endParaRPr lang="en-CA" sz="1100">
                        <a:effectLst/>
                        <a:latin typeface="Aptos" panose="020B0004020202020204" pitchFamily="34" charset="0"/>
                        <a:ea typeface="Aptos" panose="020B0004020202020204" pitchFamily="34" charset="0"/>
                        <a:cs typeface="Arial" panose="020B0604020202020204" pitchFamily="34" charset="0"/>
                      </a:endParaRPr>
                    </a:p>
                  </a:txBody>
                  <a:tcPr marL="68580" marR="68580" marT="0" marB="0" anchor="ctr"/>
                </a:tc>
                <a:tc>
                  <a:txBody>
                    <a:bodyPr/>
                    <a:lstStyle/>
                    <a:p>
                      <a:pPr algn="ctr">
                        <a:lnSpc>
                          <a:spcPct val="107000"/>
                        </a:lnSpc>
                        <a:spcAft>
                          <a:spcPts val="800"/>
                        </a:spcAft>
                      </a:pPr>
                      <a:r>
                        <a:rPr lang="en-CA" sz="1100">
                          <a:effectLst/>
                        </a:rPr>
                        <a:t>0.40</a:t>
                      </a:r>
                      <a:endParaRPr lang="en-CA" sz="1100">
                        <a:effectLst/>
                        <a:latin typeface="Aptos" panose="020B0004020202020204" pitchFamily="34" charset="0"/>
                        <a:ea typeface="Aptos" panose="020B0004020202020204" pitchFamily="34" charset="0"/>
                        <a:cs typeface="Arial" panose="020B0604020202020204" pitchFamily="34" charset="0"/>
                      </a:endParaRPr>
                    </a:p>
                  </a:txBody>
                  <a:tcPr marL="68580" marR="68580" marT="0" marB="0" anchor="ctr"/>
                </a:tc>
                <a:tc>
                  <a:txBody>
                    <a:bodyPr/>
                    <a:lstStyle/>
                    <a:p>
                      <a:pPr algn="ctr">
                        <a:lnSpc>
                          <a:spcPct val="107000"/>
                        </a:lnSpc>
                        <a:spcAft>
                          <a:spcPts val="800"/>
                        </a:spcAft>
                      </a:pPr>
                      <a:r>
                        <a:rPr lang="en-CA" sz="1100" dirty="0">
                          <a:effectLst/>
                        </a:rPr>
                        <a:t>2.43</a:t>
                      </a:r>
                      <a:endParaRPr lang="en-CA" sz="1100" dirty="0">
                        <a:effectLst/>
                        <a:latin typeface="Aptos" panose="020B0004020202020204" pitchFamily="34" charset="0"/>
                        <a:ea typeface="Aptos" panose="020B0004020202020204" pitchFamily="34" charset="0"/>
                        <a:cs typeface="Arial" panose="020B0604020202020204" pitchFamily="34" charset="0"/>
                      </a:endParaRPr>
                    </a:p>
                  </a:txBody>
                  <a:tcPr marL="68580" marR="68580" marT="0" marB="0" anchor="ctr"/>
                </a:tc>
                <a:tc vMerge="1">
                  <a:txBody>
                    <a:bodyPr/>
                    <a:lstStyle/>
                    <a:p>
                      <a:endParaRPr lang="en-CA"/>
                    </a:p>
                  </a:txBody>
                  <a:tcPr/>
                </a:tc>
                <a:extLst>
                  <a:ext uri="{0D108BD9-81ED-4DB2-BD59-A6C34878D82A}">
                    <a16:rowId xmlns:a16="http://schemas.microsoft.com/office/drawing/2014/main" val="1042242374"/>
                  </a:ext>
                </a:extLst>
              </a:tr>
            </a:tbl>
          </a:graphicData>
        </a:graphic>
      </p:graphicFrame>
    </p:spTree>
    <p:extLst>
      <p:ext uri="{BB962C8B-B14F-4D97-AF65-F5344CB8AC3E}">
        <p14:creationId xmlns:p14="http://schemas.microsoft.com/office/powerpoint/2010/main" val="4280170114"/>
      </p:ext>
    </p:extLst>
  </p:cSld>
  <p:clrMapOvr>
    <a:masterClrMapping/>
  </p:clrMapOvr>
</p:sld>
</file>

<file path=ppt/slides/slide15.xml><?xml version="1.0" encoding="utf-8"?>
<p:sld xmlns:a="http://schemas.openxmlformats.org/drawingml/2006/main" xmlns:r="http://schemas.openxmlformats.org/officeDocument/2006/relationships" xmlns:p="http://schemas.openxmlformats.org/presentationml/2006/main" showMasterSp="0">
  <p:cSld>
    <p:spTree>
      <p:nvGrpSpPr>
        <p:cNvPr id="1" name="">
          <a:extLst>
            <a:ext uri="{FF2B5EF4-FFF2-40B4-BE49-F238E27FC236}">
              <a16:creationId xmlns:a16="http://schemas.microsoft.com/office/drawing/2014/main" id="{524EA4A5-981E-DD48-12AD-D6BFB3DD2C98}"/>
            </a:ext>
          </a:extLst>
        </p:cNvPr>
        <p:cNvGrpSpPr/>
        <p:nvPr/>
      </p:nvGrpSpPr>
      <p:grpSpPr>
        <a:xfrm>
          <a:off x="0" y="0"/>
          <a:ext cx="0" cy="0"/>
          <a:chOff x="0" y="0"/>
          <a:chExt cx="0" cy="0"/>
        </a:xfrm>
      </p:grpSpPr>
      <p:sp>
        <p:nvSpPr>
          <p:cNvPr id="2" name="object 2">
            <a:extLst>
              <a:ext uri="{FF2B5EF4-FFF2-40B4-BE49-F238E27FC236}">
                <a16:creationId xmlns:a16="http://schemas.microsoft.com/office/drawing/2014/main" id="{B096EA29-7C94-00C9-2243-C5412C0377B9}"/>
              </a:ext>
            </a:extLst>
          </p:cNvPr>
          <p:cNvSpPr txBox="1"/>
          <p:nvPr/>
        </p:nvSpPr>
        <p:spPr>
          <a:xfrm>
            <a:off x="544854" y="698500"/>
            <a:ext cx="6654496" cy="436914"/>
          </a:xfrm>
          <a:prstGeom prst="rect">
            <a:avLst/>
          </a:prstGeom>
        </p:spPr>
        <p:txBody>
          <a:bodyPr vert="horz" wrap="square" lIns="0" tIns="6350" rIns="0" bIns="0" rtlCol="0">
            <a:spAutoFit/>
          </a:bodyPr>
          <a:lstStyle/>
          <a:p>
            <a:pPr marL="12700" marR="5080">
              <a:lnSpc>
                <a:spcPct val="103499"/>
              </a:lnSpc>
              <a:spcBef>
                <a:spcPts val="50"/>
              </a:spcBef>
            </a:pPr>
            <a:r>
              <a:rPr lang="en-US" sz="1400" b="1" dirty="0">
                <a:latin typeface="Times New Roman"/>
                <a:cs typeface="Times New Roman"/>
              </a:rPr>
              <a:t>Chart 8: Manufacturing and All Industries Business Enterprise R&amp;D Performers, Canada, 2014-2022</a:t>
            </a:r>
            <a:endParaRPr sz="1400" dirty="0">
              <a:latin typeface="Times New Roman"/>
              <a:cs typeface="Times New Roman"/>
            </a:endParaRPr>
          </a:p>
        </p:txBody>
      </p:sp>
      <p:sp>
        <p:nvSpPr>
          <p:cNvPr id="3" name="object 3">
            <a:extLst>
              <a:ext uri="{FF2B5EF4-FFF2-40B4-BE49-F238E27FC236}">
                <a16:creationId xmlns:a16="http://schemas.microsoft.com/office/drawing/2014/main" id="{A154AB6F-BAEF-4FC9-0162-6B8A7CB83485}"/>
              </a:ext>
            </a:extLst>
          </p:cNvPr>
          <p:cNvSpPr txBox="1"/>
          <p:nvPr/>
        </p:nvSpPr>
        <p:spPr>
          <a:xfrm>
            <a:off x="760119" y="4868644"/>
            <a:ext cx="3827779" cy="197746"/>
          </a:xfrm>
          <a:prstGeom prst="rect">
            <a:avLst/>
          </a:prstGeom>
        </p:spPr>
        <p:txBody>
          <a:bodyPr vert="horz" wrap="square" lIns="0" tIns="13335" rIns="0" bIns="0" rtlCol="0">
            <a:spAutoFit/>
          </a:bodyPr>
          <a:lstStyle/>
          <a:p>
            <a:pPr>
              <a:lnSpc>
                <a:spcPct val="107000"/>
              </a:lnSpc>
              <a:spcAft>
                <a:spcPts val="800"/>
              </a:spcAft>
            </a:pPr>
            <a:r>
              <a:rPr lang="en-CA" sz="1200" dirty="0">
                <a:effectLst/>
                <a:latin typeface="Times New Roman" panose="02020603050405020304" pitchFamily="18" charset="0"/>
                <a:ea typeface="Aptos" panose="020B0004020202020204" pitchFamily="34" charset="0"/>
                <a:cs typeface="Arial" panose="020B0604020202020204" pitchFamily="34" charset="0"/>
              </a:rPr>
              <a:t>Source: Statistics Canada. Table 27-10-0049-01 </a:t>
            </a:r>
            <a:endParaRPr lang="en-CA" sz="1200" dirty="0">
              <a:latin typeface="Times New Roman" panose="02020603050405020304" pitchFamily="18" charset="0"/>
              <a:cs typeface="Arial" panose="020B0604020202020204" pitchFamily="34" charset="0"/>
            </a:endParaRPr>
          </a:p>
        </p:txBody>
      </p:sp>
      <p:sp>
        <p:nvSpPr>
          <p:cNvPr id="11" name="object 11">
            <a:extLst>
              <a:ext uri="{FF2B5EF4-FFF2-40B4-BE49-F238E27FC236}">
                <a16:creationId xmlns:a16="http://schemas.microsoft.com/office/drawing/2014/main" id="{1280483B-FFFF-24DC-CD21-A4E416754B83}"/>
              </a:ext>
            </a:extLst>
          </p:cNvPr>
          <p:cNvSpPr txBox="1">
            <a:spLocks noGrp="1"/>
          </p:cNvSpPr>
          <p:nvPr>
            <p:ph type="sldNum" sz="quarter" idx="7"/>
          </p:nvPr>
        </p:nvSpPr>
        <p:spPr>
          <a:prstGeom prst="rect">
            <a:avLst/>
          </a:prstGeom>
        </p:spPr>
        <p:txBody>
          <a:bodyPr vert="horz" wrap="square" lIns="0" tIns="4445" rIns="0" bIns="0" rtlCol="0">
            <a:spAutoFit/>
          </a:bodyPr>
          <a:lstStyle/>
          <a:p>
            <a:pPr marL="12700">
              <a:lnSpc>
                <a:spcPct val="100000"/>
              </a:lnSpc>
              <a:spcBef>
                <a:spcPts val="35"/>
              </a:spcBef>
            </a:pPr>
            <a:r>
              <a:rPr spc="-25" dirty="0"/>
              <a:t>17</a:t>
            </a:r>
          </a:p>
        </p:txBody>
      </p:sp>
      <p:graphicFrame>
        <p:nvGraphicFramePr>
          <p:cNvPr id="5" name="Chart 4">
            <a:extLst>
              <a:ext uri="{FF2B5EF4-FFF2-40B4-BE49-F238E27FC236}">
                <a16:creationId xmlns:a16="http://schemas.microsoft.com/office/drawing/2014/main" id="{B05AF824-DE46-CA92-BF4D-8B9B9A5F10DA}"/>
              </a:ext>
            </a:extLst>
          </p:cNvPr>
          <p:cNvGraphicFramePr/>
          <p:nvPr>
            <p:extLst>
              <p:ext uri="{D42A27DB-BD31-4B8C-83A1-F6EECF244321}">
                <p14:modId xmlns:p14="http://schemas.microsoft.com/office/powerpoint/2010/main" val="3071696295"/>
              </p:ext>
            </p:extLst>
          </p:nvPr>
        </p:nvGraphicFramePr>
        <p:xfrm>
          <a:off x="543584" y="1460499"/>
          <a:ext cx="6156960" cy="3181933"/>
        </p:xfrm>
        <a:graphic>
          <a:graphicData uri="http://schemas.openxmlformats.org/drawingml/2006/chart">
            <c:chart xmlns:c="http://schemas.openxmlformats.org/drawingml/2006/chart" xmlns:r="http://schemas.openxmlformats.org/officeDocument/2006/relationships" r:id="rId2"/>
          </a:graphicData>
        </a:graphic>
      </p:graphicFrame>
    </p:spTree>
    <p:extLst>
      <p:ext uri="{BB962C8B-B14F-4D97-AF65-F5344CB8AC3E}">
        <p14:creationId xmlns:p14="http://schemas.microsoft.com/office/powerpoint/2010/main" val="2760567259"/>
      </p:ext>
    </p:extLst>
  </p:cSld>
  <p:clrMapOvr>
    <a:masterClrMapping/>
  </p:clrMapOvr>
</p:sld>
</file>

<file path=ppt/slides/slide16.xml><?xml version="1.0" encoding="utf-8"?>
<p:sld xmlns:a="http://schemas.openxmlformats.org/drawingml/2006/main" xmlns:r="http://schemas.openxmlformats.org/officeDocument/2006/relationships" xmlns:p="http://schemas.openxmlformats.org/presentationml/2006/main" showMasterSp="0">
  <p:cSld>
    <p:spTree>
      <p:nvGrpSpPr>
        <p:cNvPr id="1" name="">
          <a:extLst>
            <a:ext uri="{FF2B5EF4-FFF2-40B4-BE49-F238E27FC236}">
              <a16:creationId xmlns:a16="http://schemas.microsoft.com/office/drawing/2014/main" id="{48F00AB6-8AD0-0E1A-19A8-1AEB32D08222}"/>
            </a:ext>
          </a:extLst>
        </p:cNvPr>
        <p:cNvGrpSpPr/>
        <p:nvPr/>
      </p:nvGrpSpPr>
      <p:grpSpPr>
        <a:xfrm>
          <a:off x="0" y="0"/>
          <a:ext cx="0" cy="0"/>
          <a:chOff x="0" y="0"/>
          <a:chExt cx="0" cy="0"/>
        </a:xfrm>
      </p:grpSpPr>
      <p:sp>
        <p:nvSpPr>
          <p:cNvPr id="2" name="object 2">
            <a:extLst>
              <a:ext uri="{FF2B5EF4-FFF2-40B4-BE49-F238E27FC236}">
                <a16:creationId xmlns:a16="http://schemas.microsoft.com/office/drawing/2014/main" id="{B7C30BD5-7643-6697-F4D0-B595C7A09E53}"/>
              </a:ext>
            </a:extLst>
          </p:cNvPr>
          <p:cNvSpPr txBox="1"/>
          <p:nvPr/>
        </p:nvSpPr>
        <p:spPr>
          <a:xfrm>
            <a:off x="544854" y="698500"/>
            <a:ext cx="6654496" cy="436914"/>
          </a:xfrm>
          <a:prstGeom prst="rect">
            <a:avLst/>
          </a:prstGeom>
        </p:spPr>
        <p:txBody>
          <a:bodyPr vert="horz" wrap="square" lIns="0" tIns="6350" rIns="0" bIns="0" rtlCol="0">
            <a:spAutoFit/>
          </a:bodyPr>
          <a:lstStyle/>
          <a:p>
            <a:pPr marL="12700" marR="5080">
              <a:lnSpc>
                <a:spcPct val="103499"/>
              </a:lnSpc>
              <a:spcBef>
                <a:spcPts val="50"/>
              </a:spcBef>
            </a:pPr>
            <a:r>
              <a:rPr lang="en-US" sz="1400" b="1" dirty="0">
                <a:latin typeface="Times New Roman"/>
                <a:cs typeface="Times New Roman"/>
              </a:rPr>
              <a:t>Chart 9: Business Enterprise Current In-house Research and Development Expenditures as a Percentage of Revenues, Canada, 2014-2022</a:t>
            </a:r>
            <a:endParaRPr sz="1400" dirty="0">
              <a:latin typeface="Times New Roman"/>
              <a:cs typeface="Times New Roman"/>
            </a:endParaRPr>
          </a:p>
        </p:txBody>
      </p:sp>
      <p:sp>
        <p:nvSpPr>
          <p:cNvPr id="3" name="object 3">
            <a:extLst>
              <a:ext uri="{FF2B5EF4-FFF2-40B4-BE49-F238E27FC236}">
                <a16:creationId xmlns:a16="http://schemas.microsoft.com/office/drawing/2014/main" id="{CE092ED8-E95C-9020-F97E-CB9C2DB6388C}"/>
              </a:ext>
            </a:extLst>
          </p:cNvPr>
          <p:cNvSpPr txBox="1"/>
          <p:nvPr/>
        </p:nvSpPr>
        <p:spPr>
          <a:xfrm>
            <a:off x="605791" y="9246443"/>
            <a:ext cx="3827779" cy="197746"/>
          </a:xfrm>
          <a:prstGeom prst="rect">
            <a:avLst/>
          </a:prstGeom>
        </p:spPr>
        <p:txBody>
          <a:bodyPr vert="horz" wrap="square" lIns="0" tIns="13335" rIns="0" bIns="0" rtlCol="0">
            <a:spAutoFit/>
          </a:bodyPr>
          <a:lstStyle/>
          <a:p>
            <a:pPr>
              <a:lnSpc>
                <a:spcPct val="107000"/>
              </a:lnSpc>
              <a:spcAft>
                <a:spcPts val="800"/>
              </a:spcAft>
            </a:pPr>
            <a:r>
              <a:rPr lang="en-CA" sz="1200" dirty="0">
                <a:effectLst/>
                <a:latin typeface="Times New Roman" panose="02020603050405020304" pitchFamily="18" charset="0"/>
                <a:ea typeface="Aptos" panose="020B0004020202020204" pitchFamily="34" charset="0"/>
                <a:cs typeface="Arial" panose="020B0604020202020204" pitchFamily="34" charset="0"/>
              </a:rPr>
              <a:t>Source: Statistics Canada Table 27-10-0358-01</a:t>
            </a:r>
            <a:endParaRPr lang="en-CA" sz="1200" dirty="0">
              <a:latin typeface="Times New Roman" panose="02020603050405020304" pitchFamily="18" charset="0"/>
              <a:cs typeface="Arial" panose="020B0604020202020204" pitchFamily="34" charset="0"/>
            </a:endParaRPr>
          </a:p>
        </p:txBody>
      </p:sp>
      <p:sp>
        <p:nvSpPr>
          <p:cNvPr id="11" name="object 11">
            <a:extLst>
              <a:ext uri="{FF2B5EF4-FFF2-40B4-BE49-F238E27FC236}">
                <a16:creationId xmlns:a16="http://schemas.microsoft.com/office/drawing/2014/main" id="{E3087D90-419A-5DA4-EDAA-893FE19A8916}"/>
              </a:ext>
            </a:extLst>
          </p:cNvPr>
          <p:cNvSpPr txBox="1">
            <a:spLocks noGrp="1"/>
          </p:cNvSpPr>
          <p:nvPr>
            <p:ph type="sldNum" sz="quarter" idx="7"/>
          </p:nvPr>
        </p:nvSpPr>
        <p:spPr>
          <a:prstGeom prst="rect">
            <a:avLst/>
          </a:prstGeom>
        </p:spPr>
        <p:txBody>
          <a:bodyPr vert="horz" wrap="square" lIns="0" tIns="4445" rIns="0" bIns="0" rtlCol="0">
            <a:spAutoFit/>
          </a:bodyPr>
          <a:lstStyle/>
          <a:p>
            <a:pPr marL="12700">
              <a:lnSpc>
                <a:spcPct val="100000"/>
              </a:lnSpc>
              <a:spcBef>
                <a:spcPts val="35"/>
              </a:spcBef>
            </a:pPr>
            <a:r>
              <a:rPr spc="-25" dirty="0"/>
              <a:t>17</a:t>
            </a:r>
          </a:p>
        </p:txBody>
      </p:sp>
      <p:sp>
        <p:nvSpPr>
          <p:cNvPr id="6" name="TextBox 5">
            <a:extLst>
              <a:ext uri="{FF2B5EF4-FFF2-40B4-BE49-F238E27FC236}">
                <a16:creationId xmlns:a16="http://schemas.microsoft.com/office/drawing/2014/main" id="{52B3CE98-4498-0B46-7933-E9EAE14432D5}"/>
              </a:ext>
            </a:extLst>
          </p:cNvPr>
          <p:cNvSpPr txBox="1"/>
          <p:nvPr/>
        </p:nvSpPr>
        <p:spPr>
          <a:xfrm>
            <a:off x="486434" y="1348084"/>
            <a:ext cx="3779520" cy="313291"/>
          </a:xfrm>
          <a:prstGeom prst="rect">
            <a:avLst/>
          </a:prstGeom>
          <a:noFill/>
        </p:spPr>
        <p:txBody>
          <a:bodyPr wrap="square">
            <a:spAutoFit/>
          </a:bodyPr>
          <a:lstStyle/>
          <a:p>
            <a:pPr>
              <a:lnSpc>
                <a:spcPct val="107000"/>
              </a:lnSpc>
              <a:spcAft>
                <a:spcPts val="800"/>
              </a:spcAft>
            </a:pPr>
            <a:r>
              <a:rPr lang="en-CA" sz="1400" dirty="0">
                <a:effectLst/>
                <a:latin typeface="Times New Roman" panose="02020603050405020304" pitchFamily="18" charset="0"/>
                <a:ea typeface="Aptos" panose="020B0004020202020204" pitchFamily="34" charset="0"/>
                <a:cs typeface="Arial" panose="020B0604020202020204" pitchFamily="34" charset="0"/>
              </a:rPr>
              <a:t>Panel A: Total All Industries</a:t>
            </a:r>
            <a:endParaRPr lang="en-CA" sz="1400" dirty="0">
              <a:effectLst/>
              <a:latin typeface="Aptos" panose="020B0004020202020204" pitchFamily="34" charset="0"/>
              <a:ea typeface="Aptos" panose="020B0004020202020204" pitchFamily="34" charset="0"/>
              <a:cs typeface="Arial" panose="020B0604020202020204" pitchFamily="34" charset="0"/>
            </a:endParaRPr>
          </a:p>
        </p:txBody>
      </p:sp>
      <p:graphicFrame>
        <p:nvGraphicFramePr>
          <p:cNvPr id="7" name="Chart 6">
            <a:extLst>
              <a:ext uri="{FF2B5EF4-FFF2-40B4-BE49-F238E27FC236}">
                <a16:creationId xmlns:a16="http://schemas.microsoft.com/office/drawing/2014/main" id="{279CC18B-AAB2-6BA4-FE5B-B3D28E9EF1B5}"/>
              </a:ext>
            </a:extLst>
          </p:cNvPr>
          <p:cNvGraphicFramePr/>
          <p:nvPr>
            <p:extLst>
              <p:ext uri="{D42A27DB-BD31-4B8C-83A1-F6EECF244321}">
                <p14:modId xmlns:p14="http://schemas.microsoft.com/office/powerpoint/2010/main" val="3186594104"/>
              </p:ext>
            </p:extLst>
          </p:nvPr>
        </p:nvGraphicFramePr>
        <p:xfrm>
          <a:off x="273050" y="1765299"/>
          <a:ext cx="6096000" cy="3332987"/>
        </p:xfrm>
        <a:graphic>
          <a:graphicData uri="http://schemas.openxmlformats.org/drawingml/2006/chart">
            <c:chart xmlns:c="http://schemas.openxmlformats.org/drawingml/2006/chart" xmlns:r="http://schemas.openxmlformats.org/officeDocument/2006/relationships" r:id="rId2"/>
          </a:graphicData>
        </a:graphic>
      </p:graphicFrame>
      <p:sp>
        <p:nvSpPr>
          <p:cNvPr id="9" name="TextBox 8">
            <a:extLst>
              <a:ext uri="{FF2B5EF4-FFF2-40B4-BE49-F238E27FC236}">
                <a16:creationId xmlns:a16="http://schemas.microsoft.com/office/drawing/2014/main" id="{CB5865DD-B3B6-E57E-8DEE-70A2891633CD}"/>
              </a:ext>
            </a:extLst>
          </p:cNvPr>
          <p:cNvSpPr txBox="1"/>
          <p:nvPr/>
        </p:nvSpPr>
        <p:spPr>
          <a:xfrm>
            <a:off x="662940" y="5298182"/>
            <a:ext cx="3779520" cy="313291"/>
          </a:xfrm>
          <a:prstGeom prst="rect">
            <a:avLst/>
          </a:prstGeom>
          <a:noFill/>
        </p:spPr>
        <p:txBody>
          <a:bodyPr wrap="square">
            <a:spAutoFit/>
          </a:bodyPr>
          <a:lstStyle/>
          <a:p>
            <a:pPr>
              <a:lnSpc>
                <a:spcPct val="107000"/>
              </a:lnSpc>
              <a:spcAft>
                <a:spcPts val="800"/>
              </a:spcAft>
            </a:pPr>
            <a:r>
              <a:rPr lang="en-CA" sz="1400" dirty="0">
                <a:effectLst/>
                <a:latin typeface="Times New Roman" panose="02020603050405020304" pitchFamily="18" charset="0"/>
                <a:ea typeface="Aptos" panose="020B0004020202020204" pitchFamily="34" charset="0"/>
                <a:cs typeface="Arial" panose="020B0604020202020204" pitchFamily="34" charset="0"/>
              </a:rPr>
              <a:t>Panel B: Manufacturing</a:t>
            </a:r>
            <a:endParaRPr lang="en-CA" sz="1400" dirty="0">
              <a:effectLst/>
              <a:latin typeface="Aptos" panose="020B0004020202020204" pitchFamily="34" charset="0"/>
              <a:ea typeface="Aptos" panose="020B0004020202020204" pitchFamily="34" charset="0"/>
              <a:cs typeface="Arial" panose="020B0604020202020204" pitchFamily="34" charset="0"/>
            </a:endParaRPr>
          </a:p>
        </p:txBody>
      </p:sp>
      <p:graphicFrame>
        <p:nvGraphicFramePr>
          <p:cNvPr id="10" name="Chart 9">
            <a:extLst>
              <a:ext uri="{FF2B5EF4-FFF2-40B4-BE49-F238E27FC236}">
                <a16:creationId xmlns:a16="http://schemas.microsoft.com/office/drawing/2014/main" id="{E9CB49AB-4004-462D-0A7B-43C1FB439B6C}"/>
              </a:ext>
            </a:extLst>
          </p:cNvPr>
          <p:cNvGraphicFramePr/>
          <p:nvPr>
            <p:extLst>
              <p:ext uri="{D42A27DB-BD31-4B8C-83A1-F6EECF244321}">
                <p14:modId xmlns:p14="http://schemas.microsoft.com/office/powerpoint/2010/main" val="589412592"/>
              </p:ext>
            </p:extLst>
          </p:nvPr>
        </p:nvGraphicFramePr>
        <p:xfrm>
          <a:off x="459764" y="5767652"/>
          <a:ext cx="5909286" cy="3332987"/>
        </p:xfrm>
        <a:graphic>
          <a:graphicData uri="http://schemas.openxmlformats.org/drawingml/2006/chart">
            <c:chart xmlns:c="http://schemas.openxmlformats.org/drawingml/2006/chart" xmlns:r="http://schemas.openxmlformats.org/officeDocument/2006/relationships" r:id="rId3"/>
          </a:graphicData>
        </a:graphic>
      </p:graphicFrame>
    </p:spTree>
    <p:extLst>
      <p:ext uri="{BB962C8B-B14F-4D97-AF65-F5344CB8AC3E}">
        <p14:creationId xmlns:p14="http://schemas.microsoft.com/office/powerpoint/2010/main" val="1030696016"/>
      </p:ext>
    </p:extLst>
  </p:cSld>
  <p:clrMapOvr>
    <a:masterClrMapping/>
  </p:clrMapOvr>
</p:sld>
</file>

<file path=ppt/slides/slide17.xml><?xml version="1.0" encoding="utf-8"?>
<p:sld xmlns:a="http://schemas.openxmlformats.org/drawingml/2006/main" xmlns:r="http://schemas.openxmlformats.org/officeDocument/2006/relationships" xmlns:p="http://schemas.openxmlformats.org/presentationml/2006/main" showMasterSp="0">
  <p:cSld>
    <p:spTree>
      <p:nvGrpSpPr>
        <p:cNvPr id="1" name="">
          <a:extLst>
            <a:ext uri="{FF2B5EF4-FFF2-40B4-BE49-F238E27FC236}">
              <a16:creationId xmlns:a16="http://schemas.microsoft.com/office/drawing/2014/main" id="{C2E6AEC9-7C64-84C6-80F9-CFAB8DE0EF17}"/>
            </a:ext>
          </a:extLst>
        </p:cNvPr>
        <p:cNvGrpSpPr/>
        <p:nvPr/>
      </p:nvGrpSpPr>
      <p:grpSpPr>
        <a:xfrm>
          <a:off x="0" y="0"/>
          <a:ext cx="0" cy="0"/>
          <a:chOff x="0" y="0"/>
          <a:chExt cx="0" cy="0"/>
        </a:xfrm>
      </p:grpSpPr>
      <p:sp>
        <p:nvSpPr>
          <p:cNvPr id="2" name="object 2">
            <a:extLst>
              <a:ext uri="{FF2B5EF4-FFF2-40B4-BE49-F238E27FC236}">
                <a16:creationId xmlns:a16="http://schemas.microsoft.com/office/drawing/2014/main" id="{77C2C13F-62D5-551E-49F3-90C4E1FC4394}"/>
              </a:ext>
            </a:extLst>
          </p:cNvPr>
          <p:cNvSpPr txBox="1"/>
          <p:nvPr/>
        </p:nvSpPr>
        <p:spPr>
          <a:xfrm>
            <a:off x="544854" y="698500"/>
            <a:ext cx="6654496" cy="436914"/>
          </a:xfrm>
          <a:prstGeom prst="rect">
            <a:avLst/>
          </a:prstGeom>
        </p:spPr>
        <p:txBody>
          <a:bodyPr vert="horz" wrap="square" lIns="0" tIns="6350" rIns="0" bIns="0" rtlCol="0">
            <a:spAutoFit/>
          </a:bodyPr>
          <a:lstStyle/>
          <a:p>
            <a:pPr marL="12700" marR="5080">
              <a:lnSpc>
                <a:spcPct val="103499"/>
              </a:lnSpc>
              <a:spcBef>
                <a:spcPts val="50"/>
              </a:spcBef>
            </a:pPr>
            <a:r>
              <a:rPr lang="en-US" sz="1400" b="1" dirty="0">
                <a:latin typeface="Times New Roman"/>
                <a:cs typeface="Times New Roman"/>
              </a:rPr>
              <a:t>Chart 10: Manufacturing Sector Unit Labour Cost in US Dollars, Canada and United States, 2000-2023 (Index, 2014 = 100)</a:t>
            </a:r>
            <a:endParaRPr sz="1400" dirty="0">
              <a:latin typeface="Times New Roman"/>
              <a:cs typeface="Times New Roman"/>
            </a:endParaRPr>
          </a:p>
        </p:txBody>
      </p:sp>
      <p:sp>
        <p:nvSpPr>
          <p:cNvPr id="3" name="object 3">
            <a:extLst>
              <a:ext uri="{FF2B5EF4-FFF2-40B4-BE49-F238E27FC236}">
                <a16:creationId xmlns:a16="http://schemas.microsoft.com/office/drawing/2014/main" id="{32063699-E8F1-031E-F560-0FF61671C6C6}"/>
              </a:ext>
            </a:extLst>
          </p:cNvPr>
          <p:cNvSpPr txBox="1"/>
          <p:nvPr/>
        </p:nvSpPr>
        <p:spPr>
          <a:xfrm>
            <a:off x="670280" y="8846036"/>
            <a:ext cx="6677659" cy="395365"/>
          </a:xfrm>
          <a:prstGeom prst="rect">
            <a:avLst/>
          </a:prstGeom>
        </p:spPr>
        <p:txBody>
          <a:bodyPr vert="horz" wrap="square" lIns="0" tIns="13335" rIns="0" bIns="0" rtlCol="0">
            <a:spAutoFit/>
          </a:bodyPr>
          <a:lstStyle/>
          <a:p>
            <a:pPr>
              <a:lnSpc>
                <a:spcPct val="107000"/>
              </a:lnSpc>
              <a:spcAft>
                <a:spcPts val="800"/>
              </a:spcAft>
            </a:pPr>
            <a:r>
              <a:rPr lang="en-CA" sz="1200" dirty="0">
                <a:latin typeface="Times New Roman" panose="02020603050405020304" pitchFamily="18" charset="0"/>
                <a:cs typeface="Arial" panose="020B0604020202020204" pitchFamily="34" charset="0"/>
              </a:rPr>
              <a:t>Source: Statistics Canada Table 36-10-0480-01 and BLS: Annual labor productivity and related measures for major sectors</a:t>
            </a:r>
          </a:p>
        </p:txBody>
      </p:sp>
      <p:sp>
        <p:nvSpPr>
          <p:cNvPr id="11" name="object 11">
            <a:extLst>
              <a:ext uri="{FF2B5EF4-FFF2-40B4-BE49-F238E27FC236}">
                <a16:creationId xmlns:a16="http://schemas.microsoft.com/office/drawing/2014/main" id="{44818B9B-4AE3-29F1-0119-8B3E27595C52}"/>
              </a:ext>
            </a:extLst>
          </p:cNvPr>
          <p:cNvSpPr txBox="1">
            <a:spLocks noGrp="1"/>
          </p:cNvSpPr>
          <p:nvPr>
            <p:ph type="sldNum" sz="quarter" idx="7"/>
          </p:nvPr>
        </p:nvSpPr>
        <p:spPr>
          <a:prstGeom prst="rect">
            <a:avLst/>
          </a:prstGeom>
        </p:spPr>
        <p:txBody>
          <a:bodyPr vert="horz" wrap="square" lIns="0" tIns="4445" rIns="0" bIns="0" rtlCol="0">
            <a:spAutoFit/>
          </a:bodyPr>
          <a:lstStyle/>
          <a:p>
            <a:pPr marL="12700">
              <a:lnSpc>
                <a:spcPct val="100000"/>
              </a:lnSpc>
              <a:spcBef>
                <a:spcPts val="35"/>
              </a:spcBef>
            </a:pPr>
            <a:r>
              <a:rPr spc="-25" dirty="0"/>
              <a:t>17</a:t>
            </a:r>
          </a:p>
        </p:txBody>
      </p:sp>
      <p:sp>
        <p:nvSpPr>
          <p:cNvPr id="6" name="TextBox 5">
            <a:extLst>
              <a:ext uri="{FF2B5EF4-FFF2-40B4-BE49-F238E27FC236}">
                <a16:creationId xmlns:a16="http://schemas.microsoft.com/office/drawing/2014/main" id="{135BC7E6-083B-2099-4F33-430941F849D3}"/>
              </a:ext>
            </a:extLst>
          </p:cNvPr>
          <p:cNvSpPr txBox="1"/>
          <p:nvPr/>
        </p:nvSpPr>
        <p:spPr>
          <a:xfrm>
            <a:off x="486434" y="1348084"/>
            <a:ext cx="3779520" cy="313291"/>
          </a:xfrm>
          <a:prstGeom prst="rect">
            <a:avLst/>
          </a:prstGeom>
          <a:noFill/>
        </p:spPr>
        <p:txBody>
          <a:bodyPr wrap="square">
            <a:spAutoFit/>
          </a:bodyPr>
          <a:lstStyle/>
          <a:p>
            <a:pPr>
              <a:lnSpc>
                <a:spcPct val="107000"/>
              </a:lnSpc>
              <a:spcAft>
                <a:spcPts val="800"/>
              </a:spcAft>
            </a:pPr>
            <a:r>
              <a:rPr lang="en-CA" sz="1400" dirty="0">
                <a:effectLst/>
                <a:latin typeface="Times New Roman" panose="02020603050405020304" pitchFamily="18" charset="0"/>
                <a:ea typeface="Aptos" panose="020B0004020202020204" pitchFamily="34" charset="0"/>
                <a:cs typeface="Arial" panose="020B0604020202020204" pitchFamily="34" charset="0"/>
              </a:rPr>
              <a:t>Panel A: Total All Industries</a:t>
            </a:r>
            <a:endParaRPr lang="en-CA" sz="1400" dirty="0">
              <a:effectLst/>
              <a:latin typeface="Aptos" panose="020B0004020202020204" pitchFamily="34" charset="0"/>
              <a:ea typeface="Aptos" panose="020B0004020202020204" pitchFamily="34" charset="0"/>
              <a:cs typeface="Arial" panose="020B0604020202020204" pitchFamily="34" charset="0"/>
            </a:endParaRPr>
          </a:p>
        </p:txBody>
      </p:sp>
      <p:graphicFrame>
        <p:nvGraphicFramePr>
          <p:cNvPr id="4" name="Chart 3">
            <a:extLst>
              <a:ext uri="{FF2B5EF4-FFF2-40B4-BE49-F238E27FC236}">
                <a16:creationId xmlns:a16="http://schemas.microsoft.com/office/drawing/2014/main" id="{1D001840-883E-13B5-1E0A-DD685F5B56A0}"/>
              </a:ext>
            </a:extLst>
          </p:cNvPr>
          <p:cNvGraphicFramePr/>
          <p:nvPr>
            <p:extLst>
              <p:ext uri="{D42A27DB-BD31-4B8C-83A1-F6EECF244321}">
                <p14:modId xmlns:p14="http://schemas.microsoft.com/office/powerpoint/2010/main" val="3000079798"/>
              </p:ext>
            </p:extLst>
          </p:nvPr>
        </p:nvGraphicFramePr>
        <p:xfrm>
          <a:off x="662940" y="1847364"/>
          <a:ext cx="6087110" cy="3194536"/>
        </p:xfrm>
        <a:graphic>
          <a:graphicData uri="http://schemas.openxmlformats.org/drawingml/2006/chart">
            <c:chart xmlns:c="http://schemas.openxmlformats.org/drawingml/2006/chart" xmlns:r="http://schemas.openxmlformats.org/officeDocument/2006/relationships" r:id="rId2"/>
          </a:graphicData>
        </a:graphic>
      </p:graphicFrame>
      <p:sp>
        <p:nvSpPr>
          <p:cNvPr id="8" name="TextBox 7">
            <a:extLst>
              <a:ext uri="{FF2B5EF4-FFF2-40B4-BE49-F238E27FC236}">
                <a16:creationId xmlns:a16="http://schemas.microsoft.com/office/drawing/2014/main" id="{D9F0B2EC-CE6C-E206-3E00-37798EF803E2}"/>
              </a:ext>
            </a:extLst>
          </p:cNvPr>
          <p:cNvSpPr txBox="1"/>
          <p:nvPr/>
        </p:nvSpPr>
        <p:spPr>
          <a:xfrm>
            <a:off x="544854" y="5126383"/>
            <a:ext cx="6529070" cy="479298"/>
          </a:xfrm>
          <a:prstGeom prst="rect">
            <a:avLst/>
          </a:prstGeom>
          <a:noFill/>
        </p:spPr>
        <p:txBody>
          <a:bodyPr wrap="square">
            <a:spAutoFit/>
          </a:bodyPr>
          <a:lstStyle/>
          <a:p>
            <a:pPr>
              <a:lnSpc>
                <a:spcPct val="107000"/>
              </a:lnSpc>
              <a:spcAft>
                <a:spcPts val="800"/>
              </a:spcAft>
            </a:pPr>
            <a:r>
              <a:rPr lang="en-CA" sz="1200" dirty="0">
                <a:effectLst/>
                <a:latin typeface="Times New Roman" panose="02020603050405020304" pitchFamily="18" charset="0"/>
                <a:ea typeface="Aptos" panose="020B0004020202020204" pitchFamily="34" charset="0"/>
                <a:cs typeface="Arial" panose="020B0604020202020204" pitchFamily="34" charset="0"/>
              </a:rPr>
              <a:t>Source: Statistics Canada Table 36-10-0480-01 and </a:t>
            </a:r>
            <a:r>
              <a:rPr lang="en-CA" sz="1200" dirty="0" err="1">
                <a:effectLst/>
                <a:latin typeface="Times New Roman" panose="02020603050405020304" pitchFamily="18" charset="0"/>
                <a:ea typeface="Aptos" panose="020B0004020202020204" pitchFamily="34" charset="0"/>
                <a:cs typeface="Arial" panose="020B0604020202020204" pitchFamily="34" charset="0"/>
              </a:rPr>
              <a:t>BLS:Annual</a:t>
            </a:r>
            <a:r>
              <a:rPr lang="en-CA" sz="1200" dirty="0">
                <a:effectLst/>
                <a:latin typeface="Times New Roman" panose="02020603050405020304" pitchFamily="18" charset="0"/>
                <a:ea typeface="Aptos" panose="020B0004020202020204" pitchFamily="34" charset="0"/>
                <a:cs typeface="Arial" panose="020B0604020202020204" pitchFamily="34" charset="0"/>
              </a:rPr>
              <a:t> labor productivity and related measures for major sectors</a:t>
            </a:r>
            <a:endParaRPr lang="en-CA" sz="1200" dirty="0">
              <a:effectLst/>
              <a:latin typeface="Aptos" panose="020B0004020202020204" pitchFamily="34" charset="0"/>
              <a:ea typeface="Aptos" panose="020B0004020202020204" pitchFamily="34" charset="0"/>
              <a:cs typeface="Arial" panose="020B0604020202020204" pitchFamily="34" charset="0"/>
            </a:endParaRPr>
          </a:p>
        </p:txBody>
      </p:sp>
      <p:sp>
        <p:nvSpPr>
          <p:cNvPr id="13" name="TextBox 12">
            <a:extLst>
              <a:ext uri="{FF2B5EF4-FFF2-40B4-BE49-F238E27FC236}">
                <a16:creationId xmlns:a16="http://schemas.microsoft.com/office/drawing/2014/main" id="{175096AA-ACC4-DEE4-AE4A-1CE1600EFFA7}"/>
              </a:ext>
            </a:extLst>
          </p:cNvPr>
          <p:cNvSpPr txBox="1"/>
          <p:nvPr/>
        </p:nvSpPr>
        <p:spPr>
          <a:xfrm>
            <a:off x="662940" y="5753850"/>
            <a:ext cx="6536410" cy="744756"/>
          </a:xfrm>
          <a:prstGeom prst="rect">
            <a:avLst/>
          </a:prstGeom>
          <a:noFill/>
        </p:spPr>
        <p:txBody>
          <a:bodyPr wrap="square">
            <a:spAutoFit/>
          </a:bodyPr>
          <a:lstStyle/>
          <a:p>
            <a:pPr marL="12700" marR="5080">
              <a:lnSpc>
                <a:spcPct val="103499"/>
              </a:lnSpc>
              <a:spcBef>
                <a:spcPts val="50"/>
              </a:spcBef>
              <a:spcAft>
                <a:spcPts val="800"/>
              </a:spcAft>
            </a:pPr>
            <a:r>
              <a:rPr lang="en-CA" sz="1400" b="1" dirty="0">
                <a:latin typeface="Times New Roman"/>
                <a:cs typeface="Times New Roman"/>
              </a:rPr>
              <a:t>Table 5: Manufacturing Sector Hourly Labour Compensation, Output per Hour, Unit Labour Costs, Canada and United States, 2000-2023 (Average Annual Growth Rate)</a:t>
            </a:r>
          </a:p>
        </p:txBody>
      </p:sp>
      <p:graphicFrame>
        <p:nvGraphicFramePr>
          <p:cNvPr id="14" name="Table 13">
            <a:extLst>
              <a:ext uri="{FF2B5EF4-FFF2-40B4-BE49-F238E27FC236}">
                <a16:creationId xmlns:a16="http://schemas.microsoft.com/office/drawing/2014/main" id="{A5898885-9054-7073-2CB3-BAEDE2664387}"/>
              </a:ext>
            </a:extLst>
          </p:cNvPr>
          <p:cNvGraphicFramePr>
            <a:graphicFrameLocks noGrp="1"/>
          </p:cNvGraphicFramePr>
          <p:nvPr>
            <p:extLst>
              <p:ext uri="{D42A27DB-BD31-4B8C-83A1-F6EECF244321}">
                <p14:modId xmlns:p14="http://schemas.microsoft.com/office/powerpoint/2010/main" val="3641988302"/>
              </p:ext>
            </p:extLst>
          </p:nvPr>
        </p:nvGraphicFramePr>
        <p:xfrm>
          <a:off x="1671343" y="6664530"/>
          <a:ext cx="3827779" cy="1806371"/>
        </p:xfrm>
        <a:graphic>
          <a:graphicData uri="http://schemas.openxmlformats.org/drawingml/2006/table">
            <a:tbl>
              <a:tblPr firstRow="1" firstCol="1" bandRow="1">
                <a:tableStyleId>{5C22544A-7EE6-4342-B048-85BDC9FD1C3A}</a:tableStyleId>
              </a:tblPr>
              <a:tblGrid>
                <a:gridCol w="2024395">
                  <a:extLst>
                    <a:ext uri="{9D8B030D-6E8A-4147-A177-3AD203B41FA5}">
                      <a16:colId xmlns:a16="http://schemas.microsoft.com/office/drawing/2014/main" val="2887803486"/>
                    </a:ext>
                  </a:extLst>
                </a:gridCol>
                <a:gridCol w="901692">
                  <a:extLst>
                    <a:ext uri="{9D8B030D-6E8A-4147-A177-3AD203B41FA5}">
                      <a16:colId xmlns:a16="http://schemas.microsoft.com/office/drawing/2014/main" val="2470403621"/>
                    </a:ext>
                  </a:extLst>
                </a:gridCol>
                <a:gridCol w="901692">
                  <a:extLst>
                    <a:ext uri="{9D8B030D-6E8A-4147-A177-3AD203B41FA5}">
                      <a16:colId xmlns:a16="http://schemas.microsoft.com/office/drawing/2014/main" val="3722163687"/>
                    </a:ext>
                  </a:extLst>
                </a:gridCol>
              </a:tblGrid>
              <a:tr h="258053">
                <a:tc rowSpan="2">
                  <a:txBody>
                    <a:bodyPr/>
                    <a:lstStyle/>
                    <a:p>
                      <a:pPr algn="ctr">
                        <a:lnSpc>
                          <a:spcPct val="107000"/>
                        </a:lnSpc>
                        <a:spcAft>
                          <a:spcPts val="800"/>
                        </a:spcAft>
                      </a:pPr>
                      <a:r>
                        <a:rPr lang="en-CA" sz="1100">
                          <a:effectLst/>
                        </a:rPr>
                        <a:t>Measure</a:t>
                      </a:r>
                      <a:endParaRPr lang="en-CA" sz="1100">
                        <a:effectLst/>
                        <a:latin typeface="Aptos" panose="020B0004020202020204" pitchFamily="34" charset="0"/>
                        <a:ea typeface="Aptos" panose="020B0004020202020204" pitchFamily="34" charset="0"/>
                        <a:cs typeface="Arial" panose="020B0604020202020204" pitchFamily="34" charset="0"/>
                      </a:endParaRPr>
                    </a:p>
                  </a:txBody>
                  <a:tcPr marL="68580" marR="68580" marT="0" marB="0" anchor="b"/>
                </a:tc>
                <a:tc gridSpan="2">
                  <a:txBody>
                    <a:bodyPr/>
                    <a:lstStyle/>
                    <a:p>
                      <a:pPr>
                        <a:lnSpc>
                          <a:spcPct val="107000"/>
                        </a:lnSpc>
                        <a:spcAft>
                          <a:spcPts val="800"/>
                        </a:spcAft>
                      </a:pPr>
                      <a:r>
                        <a:rPr lang="en-CA" sz="1100">
                          <a:effectLst/>
                        </a:rPr>
                        <a:t>2014-2023</a:t>
                      </a:r>
                      <a:endParaRPr lang="en-CA" sz="1100">
                        <a:effectLst/>
                        <a:latin typeface="Aptos" panose="020B0004020202020204" pitchFamily="34" charset="0"/>
                        <a:ea typeface="Aptos" panose="020B0004020202020204" pitchFamily="34" charset="0"/>
                        <a:cs typeface="Arial" panose="020B0604020202020204" pitchFamily="34" charset="0"/>
                      </a:endParaRPr>
                    </a:p>
                  </a:txBody>
                  <a:tcPr marL="68580" marR="68580" marT="0" marB="0" anchor="b"/>
                </a:tc>
                <a:tc hMerge="1">
                  <a:txBody>
                    <a:bodyPr/>
                    <a:lstStyle/>
                    <a:p>
                      <a:endParaRPr lang="en-CA"/>
                    </a:p>
                  </a:txBody>
                  <a:tcPr/>
                </a:tc>
                <a:extLst>
                  <a:ext uri="{0D108BD9-81ED-4DB2-BD59-A6C34878D82A}">
                    <a16:rowId xmlns:a16="http://schemas.microsoft.com/office/drawing/2014/main" val="2384373253"/>
                  </a:ext>
                </a:extLst>
              </a:tr>
              <a:tr h="258053">
                <a:tc vMerge="1">
                  <a:txBody>
                    <a:bodyPr/>
                    <a:lstStyle/>
                    <a:p>
                      <a:endParaRPr lang="en-CA"/>
                    </a:p>
                  </a:txBody>
                  <a:tcPr/>
                </a:tc>
                <a:tc>
                  <a:txBody>
                    <a:bodyPr/>
                    <a:lstStyle/>
                    <a:p>
                      <a:pPr>
                        <a:lnSpc>
                          <a:spcPct val="107000"/>
                        </a:lnSpc>
                        <a:spcAft>
                          <a:spcPts val="800"/>
                        </a:spcAft>
                      </a:pPr>
                      <a:r>
                        <a:rPr lang="en-CA" sz="1100">
                          <a:effectLst/>
                        </a:rPr>
                        <a:t>CA</a:t>
                      </a:r>
                      <a:endParaRPr lang="en-CA" sz="1100">
                        <a:effectLst/>
                        <a:latin typeface="Aptos" panose="020B0004020202020204" pitchFamily="34" charset="0"/>
                        <a:ea typeface="Aptos" panose="020B0004020202020204" pitchFamily="34" charset="0"/>
                        <a:cs typeface="Arial" panose="020B0604020202020204" pitchFamily="34" charset="0"/>
                      </a:endParaRPr>
                    </a:p>
                  </a:txBody>
                  <a:tcPr marL="68580" marR="68580" marT="0" marB="0" anchor="b"/>
                </a:tc>
                <a:tc>
                  <a:txBody>
                    <a:bodyPr/>
                    <a:lstStyle/>
                    <a:p>
                      <a:pPr>
                        <a:lnSpc>
                          <a:spcPct val="107000"/>
                        </a:lnSpc>
                        <a:spcAft>
                          <a:spcPts val="800"/>
                        </a:spcAft>
                      </a:pPr>
                      <a:r>
                        <a:rPr lang="en-CA" sz="1100">
                          <a:effectLst/>
                        </a:rPr>
                        <a:t>US</a:t>
                      </a:r>
                      <a:endParaRPr lang="en-CA" sz="1100">
                        <a:effectLst/>
                        <a:latin typeface="Aptos" panose="020B0004020202020204" pitchFamily="34" charset="0"/>
                        <a:ea typeface="Aptos" panose="020B0004020202020204" pitchFamily="34" charset="0"/>
                        <a:cs typeface="Arial" panose="020B0604020202020204" pitchFamily="34" charset="0"/>
                      </a:endParaRPr>
                    </a:p>
                  </a:txBody>
                  <a:tcPr marL="68580" marR="68580" marT="0" marB="0" anchor="b"/>
                </a:tc>
                <a:extLst>
                  <a:ext uri="{0D108BD9-81ED-4DB2-BD59-A6C34878D82A}">
                    <a16:rowId xmlns:a16="http://schemas.microsoft.com/office/drawing/2014/main" val="3370731771"/>
                  </a:ext>
                </a:extLst>
              </a:tr>
              <a:tr h="258053">
                <a:tc>
                  <a:txBody>
                    <a:bodyPr/>
                    <a:lstStyle/>
                    <a:p>
                      <a:pPr>
                        <a:lnSpc>
                          <a:spcPct val="107000"/>
                        </a:lnSpc>
                        <a:spcAft>
                          <a:spcPts val="800"/>
                        </a:spcAft>
                      </a:pPr>
                      <a:r>
                        <a:rPr lang="en-CA" sz="1100">
                          <a:effectLst/>
                        </a:rPr>
                        <a:t>Hourly Compensation</a:t>
                      </a:r>
                      <a:endParaRPr lang="en-CA" sz="1100">
                        <a:effectLst/>
                        <a:latin typeface="Aptos" panose="020B0004020202020204" pitchFamily="34" charset="0"/>
                        <a:ea typeface="Aptos" panose="020B0004020202020204" pitchFamily="34" charset="0"/>
                        <a:cs typeface="Arial" panose="020B0604020202020204" pitchFamily="34" charset="0"/>
                      </a:endParaRPr>
                    </a:p>
                  </a:txBody>
                  <a:tcPr marL="68580" marR="68580" marT="0" marB="0" anchor="b"/>
                </a:tc>
                <a:tc>
                  <a:txBody>
                    <a:bodyPr/>
                    <a:lstStyle/>
                    <a:p>
                      <a:pPr algn="r">
                        <a:lnSpc>
                          <a:spcPct val="107000"/>
                        </a:lnSpc>
                        <a:spcAft>
                          <a:spcPts val="800"/>
                        </a:spcAft>
                      </a:pPr>
                      <a:r>
                        <a:rPr lang="en-CA" sz="1100">
                          <a:effectLst/>
                        </a:rPr>
                        <a:t>3.1</a:t>
                      </a:r>
                      <a:endParaRPr lang="en-CA" sz="1100">
                        <a:effectLst/>
                        <a:latin typeface="Aptos" panose="020B0004020202020204" pitchFamily="34" charset="0"/>
                        <a:ea typeface="Aptos" panose="020B0004020202020204" pitchFamily="34" charset="0"/>
                        <a:cs typeface="Arial" panose="020B0604020202020204" pitchFamily="34" charset="0"/>
                      </a:endParaRPr>
                    </a:p>
                  </a:txBody>
                  <a:tcPr marL="68580" marR="68580" marT="0" marB="0" anchor="b"/>
                </a:tc>
                <a:tc>
                  <a:txBody>
                    <a:bodyPr/>
                    <a:lstStyle/>
                    <a:p>
                      <a:pPr algn="r">
                        <a:lnSpc>
                          <a:spcPct val="107000"/>
                        </a:lnSpc>
                        <a:spcAft>
                          <a:spcPts val="800"/>
                        </a:spcAft>
                      </a:pPr>
                      <a:r>
                        <a:rPr lang="en-CA" sz="1100">
                          <a:effectLst/>
                        </a:rPr>
                        <a:t>3.2</a:t>
                      </a:r>
                      <a:endParaRPr lang="en-CA" sz="1100">
                        <a:effectLst/>
                        <a:latin typeface="Aptos" panose="020B0004020202020204" pitchFamily="34" charset="0"/>
                        <a:ea typeface="Aptos" panose="020B0004020202020204" pitchFamily="34" charset="0"/>
                        <a:cs typeface="Arial" panose="020B0604020202020204" pitchFamily="34" charset="0"/>
                      </a:endParaRPr>
                    </a:p>
                  </a:txBody>
                  <a:tcPr marL="68580" marR="68580" marT="0" marB="0" anchor="b"/>
                </a:tc>
                <a:extLst>
                  <a:ext uri="{0D108BD9-81ED-4DB2-BD59-A6C34878D82A}">
                    <a16:rowId xmlns:a16="http://schemas.microsoft.com/office/drawing/2014/main" val="3019655229"/>
                  </a:ext>
                </a:extLst>
              </a:tr>
              <a:tr h="258053">
                <a:tc>
                  <a:txBody>
                    <a:bodyPr/>
                    <a:lstStyle/>
                    <a:p>
                      <a:pPr>
                        <a:lnSpc>
                          <a:spcPct val="107000"/>
                        </a:lnSpc>
                        <a:spcAft>
                          <a:spcPts val="800"/>
                        </a:spcAft>
                      </a:pPr>
                      <a:r>
                        <a:rPr lang="en-CA" sz="1100">
                          <a:effectLst/>
                        </a:rPr>
                        <a:t>Output per hour</a:t>
                      </a:r>
                      <a:endParaRPr lang="en-CA" sz="1100">
                        <a:effectLst/>
                        <a:latin typeface="Aptos" panose="020B0004020202020204" pitchFamily="34" charset="0"/>
                        <a:ea typeface="Aptos" panose="020B0004020202020204" pitchFamily="34" charset="0"/>
                        <a:cs typeface="Arial" panose="020B0604020202020204" pitchFamily="34" charset="0"/>
                      </a:endParaRPr>
                    </a:p>
                  </a:txBody>
                  <a:tcPr marL="68580" marR="68580" marT="0" marB="0" anchor="b"/>
                </a:tc>
                <a:tc>
                  <a:txBody>
                    <a:bodyPr/>
                    <a:lstStyle/>
                    <a:p>
                      <a:pPr algn="r">
                        <a:lnSpc>
                          <a:spcPct val="107000"/>
                        </a:lnSpc>
                        <a:spcAft>
                          <a:spcPts val="800"/>
                        </a:spcAft>
                      </a:pPr>
                      <a:r>
                        <a:rPr lang="en-CA" sz="1100">
                          <a:effectLst/>
                        </a:rPr>
                        <a:t>-0.1</a:t>
                      </a:r>
                      <a:endParaRPr lang="en-CA" sz="1100">
                        <a:effectLst/>
                        <a:latin typeface="Aptos" panose="020B0004020202020204" pitchFamily="34" charset="0"/>
                        <a:ea typeface="Aptos" panose="020B0004020202020204" pitchFamily="34" charset="0"/>
                        <a:cs typeface="Arial" panose="020B0604020202020204" pitchFamily="34" charset="0"/>
                      </a:endParaRPr>
                    </a:p>
                  </a:txBody>
                  <a:tcPr marL="68580" marR="68580" marT="0" marB="0" anchor="b"/>
                </a:tc>
                <a:tc>
                  <a:txBody>
                    <a:bodyPr/>
                    <a:lstStyle/>
                    <a:p>
                      <a:pPr algn="r">
                        <a:lnSpc>
                          <a:spcPct val="107000"/>
                        </a:lnSpc>
                        <a:spcAft>
                          <a:spcPts val="800"/>
                        </a:spcAft>
                      </a:pPr>
                      <a:r>
                        <a:rPr lang="en-CA" sz="1100">
                          <a:effectLst/>
                        </a:rPr>
                        <a:t>-0.5</a:t>
                      </a:r>
                      <a:endParaRPr lang="en-CA" sz="1100">
                        <a:effectLst/>
                        <a:latin typeface="Aptos" panose="020B0004020202020204" pitchFamily="34" charset="0"/>
                        <a:ea typeface="Aptos" panose="020B0004020202020204" pitchFamily="34" charset="0"/>
                        <a:cs typeface="Arial" panose="020B0604020202020204" pitchFamily="34" charset="0"/>
                      </a:endParaRPr>
                    </a:p>
                  </a:txBody>
                  <a:tcPr marL="68580" marR="68580" marT="0" marB="0" anchor="b"/>
                </a:tc>
                <a:extLst>
                  <a:ext uri="{0D108BD9-81ED-4DB2-BD59-A6C34878D82A}">
                    <a16:rowId xmlns:a16="http://schemas.microsoft.com/office/drawing/2014/main" val="2493275126"/>
                  </a:ext>
                </a:extLst>
              </a:tr>
              <a:tr h="258053">
                <a:tc>
                  <a:txBody>
                    <a:bodyPr/>
                    <a:lstStyle/>
                    <a:p>
                      <a:pPr>
                        <a:lnSpc>
                          <a:spcPct val="107000"/>
                        </a:lnSpc>
                        <a:spcAft>
                          <a:spcPts val="800"/>
                        </a:spcAft>
                      </a:pPr>
                      <a:r>
                        <a:rPr lang="en-CA" sz="1100">
                          <a:effectLst/>
                        </a:rPr>
                        <a:t>ULC (Domestic)</a:t>
                      </a:r>
                      <a:endParaRPr lang="en-CA" sz="1100">
                        <a:effectLst/>
                        <a:latin typeface="Aptos" panose="020B0004020202020204" pitchFamily="34" charset="0"/>
                        <a:ea typeface="Aptos" panose="020B0004020202020204" pitchFamily="34" charset="0"/>
                        <a:cs typeface="Arial" panose="020B0604020202020204" pitchFamily="34" charset="0"/>
                      </a:endParaRPr>
                    </a:p>
                  </a:txBody>
                  <a:tcPr marL="68580" marR="68580" marT="0" marB="0" anchor="b"/>
                </a:tc>
                <a:tc>
                  <a:txBody>
                    <a:bodyPr/>
                    <a:lstStyle/>
                    <a:p>
                      <a:pPr algn="r">
                        <a:lnSpc>
                          <a:spcPct val="107000"/>
                        </a:lnSpc>
                        <a:spcAft>
                          <a:spcPts val="800"/>
                        </a:spcAft>
                      </a:pPr>
                      <a:r>
                        <a:rPr lang="en-CA" sz="1100">
                          <a:effectLst/>
                        </a:rPr>
                        <a:t>3.2</a:t>
                      </a:r>
                      <a:endParaRPr lang="en-CA" sz="1100">
                        <a:effectLst/>
                        <a:latin typeface="Aptos" panose="020B0004020202020204" pitchFamily="34" charset="0"/>
                        <a:ea typeface="Aptos" panose="020B0004020202020204" pitchFamily="34" charset="0"/>
                        <a:cs typeface="Arial" panose="020B0604020202020204" pitchFamily="34" charset="0"/>
                      </a:endParaRPr>
                    </a:p>
                  </a:txBody>
                  <a:tcPr marL="68580" marR="68580" marT="0" marB="0" anchor="b"/>
                </a:tc>
                <a:tc>
                  <a:txBody>
                    <a:bodyPr/>
                    <a:lstStyle/>
                    <a:p>
                      <a:pPr algn="r">
                        <a:lnSpc>
                          <a:spcPct val="107000"/>
                        </a:lnSpc>
                        <a:spcAft>
                          <a:spcPts val="800"/>
                        </a:spcAft>
                      </a:pPr>
                      <a:r>
                        <a:rPr lang="en-CA" sz="1100">
                          <a:effectLst/>
                        </a:rPr>
                        <a:t>3.8</a:t>
                      </a:r>
                      <a:endParaRPr lang="en-CA" sz="1100">
                        <a:effectLst/>
                        <a:latin typeface="Aptos" panose="020B0004020202020204" pitchFamily="34" charset="0"/>
                        <a:ea typeface="Aptos" panose="020B0004020202020204" pitchFamily="34" charset="0"/>
                        <a:cs typeface="Arial" panose="020B0604020202020204" pitchFamily="34" charset="0"/>
                      </a:endParaRPr>
                    </a:p>
                  </a:txBody>
                  <a:tcPr marL="68580" marR="68580" marT="0" marB="0" anchor="b"/>
                </a:tc>
                <a:extLst>
                  <a:ext uri="{0D108BD9-81ED-4DB2-BD59-A6C34878D82A}">
                    <a16:rowId xmlns:a16="http://schemas.microsoft.com/office/drawing/2014/main" val="2243587964"/>
                  </a:ext>
                </a:extLst>
              </a:tr>
              <a:tr h="258053">
                <a:tc>
                  <a:txBody>
                    <a:bodyPr/>
                    <a:lstStyle/>
                    <a:p>
                      <a:pPr>
                        <a:lnSpc>
                          <a:spcPct val="107000"/>
                        </a:lnSpc>
                        <a:spcAft>
                          <a:spcPts val="800"/>
                        </a:spcAft>
                      </a:pPr>
                      <a:r>
                        <a:rPr lang="en-CA" sz="1100">
                          <a:effectLst/>
                        </a:rPr>
                        <a:t>Exchange Rate</a:t>
                      </a:r>
                      <a:endParaRPr lang="en-CA" sz="1100">
                        <a:effectLst/>
                        <a:latin typeface="Aptos" panose="020B0004020202020204" pitchFamily="34" charset="0"/>
                        <a:ea typeface="Aptos" panose="020B0004020202020204" pitchFamily="34" charset="0"/>
                        <a:cs typeface="Arial" panose="020B0604020202020204" pitchFamily="34" charset="0"/>
                      </a:endParaRPr>
                    </a:p>
                  </a:txBody>
                  <a:tcPr marL="68580" marR="68580" marT="0" marB="0" anchor="b"/>
                </a:tc>
                <a:tc>
                  <a:txBody>
                    <a:bodyPr/>
                    <a:lstStyle/>
                    <a:p>
                      <a:pPr algn="r">
                        <a:lnSpc>
                          <a:spcPct val="107000"/>
                        </a:lnSpc>
                        <a:spcAft>
                          <a:spcPts val="800"/>
                        </a:spcAft>
                      </a:pPr>
                      <a:r>
                        <a:rPr lang="en-CA" sz="1100">
                          <a:effectLst/>
                        </a:rPr>
                        <a:t>-2.3</a:t>
                      </a:r>
                      <a:endParaRPr lang="en-CA" sz="1100">
                        <a:effectLst/>
                        <a:latin typeface="Aptos" panose="020B0004020202020204" pitchFamily="34" charset="0"/>
                        <a:ea typeface="Aptos" panose="020B0004020202020204" pitchFamily="34" charset="0"/>
                        <a:cs typeface="Arial" panose="020B0604020202020204" pitchFamily="34" charset="0"/>
                      </a:endParaRPr>
                    </a:p>
                  </a:txBody>
                  <a:tcPr marL="68580" marR="68580" marT="0" marB="0" anchor="b"/>
                </a:tc>
                <a:tc>
                  <a:txBody>
                    <a:bodyPr/>
                    <a:lstStyle/>
                    <a:p>
                      <a:pPr>
                        <a:lnSpc>
                          <a:spcPct val="107000"/>
                        </a:lnSpc>
                        <a:spcAft>
                          <a:spcPts val="800"/>
                        </a:spcAft>
                      </a:pPr>
                      <a:r>
                        <a:rPr lang="en-CA" sz="1100">
                          <a:effectLst/>
                        </a:rPr>
                        <a:t>N/A</a:t>
                      </a:r>
                      <a:endParaRPr lang="en-CA" sz="1100">
                        <a:effectLst/>
                        <a:latin typeface="Aptos" panose="020B0004020202020204" pitchFamily="34" charset="0"/>
                        <a:ea typeface="Aptos" panose="020B0004020202020204" pitchFamily="34" charset="0"/>
                        <a:cs typeface="Arial" panose="020B0604020202020204" pitchFamily="34" charset="0"/>
                      </a:endParaRPr>
                    </a:p>
                  </a:txBody>
                  <a:tcPr marL="68580" marR="68580" marT="0" marB="0" anchor="b"/>
                </a:tc>
                <a:extLst>
                  <a:ext uri="{0D108BD9-81ED-4DB2-BD59-A6C34878D82A}">
                    <a16:rowId xmlns:a16="http://schemas.microsoft.com/office/drawing/2014/main" val="3141716845"/>
                  </a:ext>
                </a:extLst>
              </a:tr>
              <a:tr h="258053">
                <a:tc>
                  <a:txBody>
                    <a:bodyPr/>
                    <a:lstStyle/>
                    <a:p>
                      <a:pPr>
                        <a:lnSpc>
                          <a:spcPct val="107000"/>
                        </a:lnSpc>
                        <a:spcAft>
                          <a:spcPts val="800"/>
                        </a:spcAft>
                      </a:pPr>
                      <a:r>
                        <a:rPr lang="en-CA" sz="1100">
                          <a:effectLst/>
                        </a:rPr>
                        <a:t>ULC (USD)</a:t>
                      </a:r>
                      <a:endParaRPr lang="en-CA" sz="1100">
                        <a:effectLst/>
                        <a:latin typeface="Aptos" panose="020B0004020202020204" pitchFamily="34" charset="0"/>
                        <a:ea typeface="Aptos" panose="020B0004020202020204" pitchFamily="34" charset="0"/>
                        <a:cs typeface="Arial" panose="020B0604020202020204" pitchFamily="34" charset="0"/>
                      </a:endParaRPr>
                    </a:p>
                  </a:txBody>
                  <a:tcPr marL="68580" marR="68580" marT="0" marB="0" anchor="b"/>
                </a:tc>
                <a:tc>
                  <a:txBody>
                    <a:bodyPr/>
                    <a:lstStyle/>
                    <a:p>
                      <a:pPr algn="r">
                        <a:lnSpc>
                          <a:spcPct val="107000"/>
                        </a:lnSpc>
                        <a:spcAft>
                          <a:spcPts val="800"/>
                        </a:spcAft>
                      </a:pPr>
                      <a:r>
                        <a:rPr lang="en-CA" sz="1100">
                          <a:effectLst/>
                        </a:rPr>
                        <a:t>0.9</a:t>
                      </a:r>
                      <a:endParaRPr lang="en-CA" sz="1100">
                        <a:effectLst/>
                        <a:latin typeface="Aptos" panose="020B0004020202020204" pitchFamily="34" charset="0"/>
                        <a:ea typeface="Aptos" panose="020B0004020202020204" pitchFamily="34" charset="0"/>
                        <a:cs typeface="Arial" panose="020B0604020202020204" pitchFamily="34" charset="0"/>
                      </a:endParaRPr>
                    </a:p>
                  </a:txBody>
                  <a:tcPr marL="68580" marR="68580" marT="0" marB="0" anchor="b"/>
                </a:tc>
                <a:tc>
                  <a:txBody>
                    <a:bodyPr/>
                    <a:lstStyle/>
                    <a:p>
                      <a:pPr algn="r">
                        <a:lnSpc>
                          <a:spcPct val="107000"/>
                        </a:lnSpc>
                        <a:spcAft>
                          <a:spcPts val="800"/>
                        </a:spcAft>
                      </a:pPr>
                      <a:r>
                        <a:rPr lang="en-CA" sz="1100" dirty="0">
                          <a:effectLst/>
                        </a:rPr>
                        <a:t>3.8</a:t>
                      </a:r>
                      <a:endParaRPr lang="en-CA" sz="1100" dirty="0">
                        <a:effectLst/>
                        <a:latin typeface="Aptos" panose="020B0004020202020204" pitchFamily="34" charset="0"/>
                        <a:ea typeface="Aptos" panose="020B0004020202020204" pitchFamily="34" charset="0"/>
                        <a:cs typeface="Arial" panose="020B0604020202020204" pitchFamily="34" charset="0"/>
                      </a:endParaRPr>
                    </a:p>
                  </a:txBody>
                  <a:tcPr marL="68580" marR="68580" marT="0" marB="0" anchor="b"/>
                </a:tc>
                <a:extLst>
                  <a:ext uri="{0D108BD9-81ED-4DB2-BD59-A6C34878D82A}">
                    <a16:rowId xmlns:a16="http://schemas.microsoft.com/office/drawing/2014/main" val="1271141786"/>
                  </a:ext>
                </a:extLst>
              </a:tr>
            </a:tbl>
          </a:graphicData>
        </a:graphic>
      </p:graphicFrame>
    </p:spTree>
    <p:extLst>
      <p:ext uri="{BB962C8B-B14F-4D97-AF65-F5344CB8AC3E}">
        <p14:creationId xmlns:p14="http://schemas.microsoft.com/office/powerpoint/2010/main" val="1033785363"/>
      </p:ext>
    </p:extLst>
  </p:cSld>
  <p:clrMapOvr>
    <a:masterClrMapping/>
  </p:clrMapOvr>
</p:sld>
</file>

<file path=ppt/theme/theme1.xml><?xml version="1.0" encoding="utf-8"?>
<a:theme xmlns:a="http://schemas.openxmlformats.org/drawingml/2006/main" name="Office Them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docProps/app.xml><?xml version="1.0" encoding="utf-8"?>
<Properties xmlns="http://schemas.openxmlformats.org/officeDocument/2006/extended-properties" xmlns:vt="http://schemas.openxmlformats.org/officeDocument/2006/docPropsVTypes">
  <Template/>
  <TotalTime>182</TotalTime>
  <Words>1742</Words>
  <Application>Microsoft Office PowerPoint</Application>
  <PresentationFormat>Custom</PresentationFormat>
  <Paragraphs>414</Paragraphs>
  <Slides>17</Slides>
  <Notes>0</Notes>
  <HiddenSlides>0</HiddenSlides>
  <MMClips>0</MMClips>
  <ScaleCrop>false</ScaleCrop>
  <HeadingPairs>
    <vt:vector size="6" baseType="variant">
      <vt:variant>
        <vt:lpstr>Fonts Used</vt:lpstr>
      </vt:variant>
      <vt:variant>
        <vt:i4>5</vt:i4>
      </vt:variant>
      <vt:variant>
        <vt:lpstr>Theme</vt:lpstr>
      </vt:variant>
      <vt:variant>
        <vt:i4>1</vt:i4>
      </vt:variant>
      <vt:variant>
        <vt:lpstr>Slide Titles</vt:lpstr>
      </vt:variant>
      <vt:variant>
        <vt:i4>17</vt:i4>
      </vt:variant>
    </vt:vector>
  </HeadingPairs>
  <TitlesOfParts>
    <vt:vector size="23" baseType="lpstr">
      <vt:lpstr>Aptos</vt:lpstr>
      <vt:lpstr>Arial</vt:lpstr>
      <vt:lpstr>Calibri</vt:lpstr>
      <vt:lpstr>Times New Roman</vt:lpstr>
      <vt:lpstr>Trebuchet MS</vt:lpstr>
      <vt:lpstr>Office Theme</vt:lpstr>
      <vt:lpstr>October 2024</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vector>
  </TitlesOfParts>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creator>Inez Hillel</dc:creator>
  <cp:lastModifiedBy>Inez Hillel</cp:lastModifiedBy>
  <cp:revision>2</cp:revision>
  <dcterms:created xsi:type="dcterms:W3CDTF">2024-06-17T13:50:41Z</dcterms:created>
  <dcterms:modified xsi:type="dcterms:W3CDTF">2024-10-16T14:09:58Z</dcterms:modified>
</cp:coreProperties>
</file>

<file path=docProps/custom.xml><?xml version="1.0" encoding="utf-8"?>
<Properties xmlns="http://schemas.openxmlformats.org/officeDocument/2006/custom-properties" xmlns:vt="http://schemas.openxmlformats.org/officeDocument/2006/docPropsVTypes">
  <property fmtid="{D5CDD505-2E9C-101B-9397-08002B2CF9AE}" pid="2" name="Created">
    <vt:filetime>2024-06-17T00:00:00Z</vt:filetime>
  </property>
  <property fmtid="{D5CDD505-2E9C-101B-9397-08002B2CF9AE}" pid="3" name="Creator">
    <vt:lpwstr>Microsoft® Word for Microsoft 365</vt:lpwstr>
  </property>
  <property fmtid="{D5CDD505-2E9C-101B-9397-08002B2CF9AE}" pid="4" name="LastSaved">
    <vt:filetime>2024-06-17T00:00:00Z</vt:filetime>
  </property>
  <property fmtid="{D5CDD505-2E9C-101B-9397-08002B2CF9AE}" pid="5" name="Producer">
    <vt:lpwstr>Microsoft® Word for Microsoft 365</vt:lpwstr>
  </property>
</Properties>
</file>