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493" r:id="rId2"/>
    <p:sldId id="3443" r:id="rId3"/>
    <p:sldId id="3325" r:id="rId4"/>
    <p:sldId id="347" r:id="rId5"/>
    <p:sldId id="563" r:id="rId6"/>
    <p:sldId id="3440" r:id="rId7"/>
    <p:sldId id="553" r:id="rId8"/>
    <p:sldId id="552" r:id="rId9"/>
    <p:sldId id="554" r:id="rId10"/>
    <p:sldId id="555" r:id="rId11"/>
    <p:sldId id="265" r:id="rId12"/>
    <p:sldId id="290" r:id="rId13"/>
    <p:sldId id="3444" r:id="rId14"/>
    <p:sldId id="3450" r:id="rId15"/>
    <p:sldId id="3446" r:id="rId16"/>
    <p:sldId id="3448" r:id="rId17"/>
    <p:sldId id="562" r:id="rId18"/>
    <p:sldId id="3449" r:id="rId19"/>
    <p:sldId id="558" r:id="rId20"/>
    <p:sldId id="556" r:id="rId21"/>
    <p:sldId id="3477" r:id="rId22"/>
    <p:sldId id="3521" r:id="rId23"/>
    <p:sldId id="3522" r:id="rId24"/>
    <p:sldId id="3523" r:id="rId25"/>
    <p:sldId id="560" r:id="rId26"/>
    <p:sldId id="3488" r:id="rId27"/>
    <p:sldId id="294" r:id="rId28"/>
    <p:sldId id="343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69" autoAdjust="0"/>
  </p:normalViewPr>
  <p:slideViewPr>
    <p:cSldViewPr snapToGrid="0">
      <p:cViewPr varScale="1">
        <p:scale>
          <a:sx n="95" d="100"/>
          <a:sy n="95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054gc-my.sharepoint.com/personal/stacey_hallman_statcan_gc_ca/Documents/Documents/VSK/ESDC%20April%202024%20E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054gc-my.sharepoint.com/personal/stacey_hallman_statcan_gc_ca/Documents/Documents/VSK/ESDC%20April%202024%20E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llsta\Downloads\data%20(13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8filer\analyse_gr\Database\F&#233;condit&#233;\Indicateurs%20(Taux,%20ISF,%20age%20moyen)\Calculs%20de%20la%20descendance%20finale,%20Canada,%20provinces%20et%20territoires,%20depuis%201921%20(birth%20update%20since%201991)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lau\AppData\Local\Microsoft\Windows\INetCache\Content.Outlook\9FGO5XIK\EFP%20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86222849407881E-2"/>
          <c:y val="3.9886858802843816E-2"/>
          <c:w val="0.89737097448138348"/>
          <c:h val="0.80989705170348869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growth'!$B$1</c:f>
              <c:strCache>
                <c:ptCount val="1"/>
                <c:pt idx="0">
                  <c:v>Population growth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'Population growth'!$A$2:$A$72</c:f>
              <c:numCache>
                <c:formatCode>General</c:formatCode>
                <c:ptCount val="71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cat>
          <c:val>
            <c:numRef>
              <c:f>'Population growth'!$B$2:$B$72</c:f>
              <c:numCache>
                <c:formatCode>0.0%</c:formatCode>
                <c:ptCount val="71"/>
                <c:pt idx="0">
                  <c:v>2.8401651727263569E-2</c:v>
                </c:pt>
                <c:pt idx="1">
                  <c:v>2.8067885117493474E-2</c:v>
                </c:pt>
                <c:pt idx="2">
                  <c:v>2.4416608380492148E-2</c:v>
                </c:pt>
                <c:pt idx="3">
                  <c:v>2.6835239069133279E-2</c:v>
                </c:pt>
                <c:pt idx="4">
                  <c:v>3.3374424967677924E-2</c:v>
                </c:pt>
                <c:pt idx="5">
                  <c:v>2.4017531044558071E-2</c:v>
                </c:pt>
                <c:pt idx="6">
                  <c:v>2.2382094324540368E-2</c:v>
                </c:pt>
                <c:pt idx="7">
                  <c:v>2.1339589967040946E-2</c:v>
                </c:pt>
                <c:pt idx="8">
                  <c:v>1.9160234302293754E-2</c:v>
                </c:pt>
                <c:pt idx="9">
                  <c:v>1.8533938596255607E-2</c:v>
                </c:pt>
                <c:pt idx="10">
                  <c:v>1.8719185847240898E-2</c:v>
                </c:pt>
                <c:pt idx="11">
                  <c:v>1.8580337965478869E-2</c:v>
                </c:pt>
                <c:pt idx="12">
                  <c:v>1.8090350119416638E-2</c:v>
                </c:pt>
                <c:pt idx="13">
                  <c:v>1.8510664837220907E-2</c:v>
                </c:pt>
                <c:pt idx="14">
                  <c:v>1.7300105368913719E-2</c:v>
                </c:pt>
                <c:pt idx="15">
                  <c:v>1.4806240806385493E-2</c:v>
                </c:pt>
                <c:pt idx="16">
                  <c:v>1.3976705490848586E-2</c:v>
                </c:pt>
                <c:pt idx="17">
                  <c:v>1.3271742443782682E-2</c:v>
                </c:pt>
                <c:pt idx="18">
                  <c:v>1.2E-2</c:v>
                </c:pt>
                <c:pt idx="19">
                  <c:v>1.1474403541839611E-2</c:v>
                </c:pt>
                <c:pt idx="20">
                  <c:v>1.3426629337064426E-2</c:v>
                </c:pt>
                <c:pt idx="21">
                  <c:v>1.444931798230273E-2</c:v>
                </c:pt>
                <c:pt idx="22">
                  <c:v>1.4044218501122228E-2</c:v>
                </c:pt>
                <c:pt idx="23">
                  <c:v>1.2261879554101841E-2</c:v>
                </c:pt>
                <c:pt idx="24">
                  <c:v>1.0867765278191858E-2</c:v>
                </c:pt>
                <c:pt idx="25">
                  <c:v>9.2812829810953734E-3</c:v>
                </c:pt>
                <c:pt idx="26">
                  <c:v>1.1296634047027944E-2</c:v>
                </c:pt>
                <c:pt idx="27">
                  <c:v>1.3057959564764606E-2</c:v>
                </c:pt>
                <c:pt idx="28">
                  <c:v>1.2644843594620514E-2</c:v>
                </c:pt>
                <c:pt idx="29">
                  <c:v>1.0497419072364199E-2</c:v>
                </c:pt>
                <c:pt idx="30">
                  <c:v>9.444144396271139E-3</c:v>
                </c:pt>
                <c:pt idx="31">
                  <c:v>9.3279509958766899E-3</c:v>
                </c:pt>
                <c:pt idx="32">
                  <c:v>9.3354207014745734E-3</c:v>
                </c:pt>
                <c:pt idx="33">
                  <c:v>1.1249871070730912E-2</c:v>
                </c:pt>
                <c:pt idx="34">
                  <c:v>1.3098677018032381E-2</c:v>
                </c:pt>
                <c:pt idx="35">
                  <c:v>1.6035444526903524E-2</c:v>
                </c:pt>
                <c:pt idx="36">
                  <c:v>1.582482177652024E-2</c:v>
                </c:pt>
                <c:pt idx="37">
                  <c:v>1.4147586415669098E-2</c:v>
                </c:pt>
                <c:pt idx="38">
                  <c:v>1.1657292808819877E-2</c:v>
                </c:pt>
                <c:pt idx="39">
                  <c:v>1.2417332610962246E-2</c:v>
                </c:pt>
                <c:pt idx="40">
                  <c:v>1.0534191988917292E-2</c:v>
                </c:pt>
                <c:pt idx="41">
                  <c:v>1.0560271872928189E-2</c:v>
                </c:pt>
                <c:pt idx="42">
                  <c:v>1.0410017389171872E-2</c:v>
                </c:pt>
                <c:pt idx="43">
                  <c:v>1.0293488878997104E-2</c:v>
                </c:pt>
                <c:pt idx="44">
                  <c:v>9.266303292326224E-3</c:v>
                </c:pt>
                <c:pt idx="45">
                  <c:v>7.6834065359230371E-3</c:v>
                </c:pt>
                <c:pt idx="46">
                  <c:v>8.7439557823102958E-3</c:v>
                </c:pt>
                <c:pt idx="47">
                  <c:v>9.7332510756709591E-3</c:v>
                </c:pt>
                <c:pt idx="48">
                  <c:v>1.1112645863861143E-2</c:v>
                </c:pt>
                <c:pt idx="49">
                  <c:v>9.9130844884230008E-3</c:v>
                </c:pt>
                <c:pt idx="50">
                  <c:v>9.3686618785022643E-3</c:v>
                </c:pt>
                <c:pt idx="51">
                  <c:v>9.3746142370109645E-3</c:v>
                </c:pt>
                <c:pt idx="52">
                  <c:v>9.9239459270307768E-3</c:v>
                </c:pt>
                <c:pt idx="53">
                  <c:v>9.9193772427728713E-3</c:v>
                </c:pt>
                <c:pt idx="54">
                  <c:v>1.0108668167596728E-2</c:v>
                </c:pt>
                <c:pt idx="55">
                  <c:v>1.135689729368578E-2</c:v>
                </c:pt>
                <c:pt idx="56">
                  <c:v>1.1340877915462032E-2</c:v>
                </c:pt>
                <c:pt idx="57">
                  <c:v>1.0521914987527369E-2</c:v>
                </c:pt>
                <c:pt idx="58">
                  <c:v>1.0174299439312671E-2</c:v>
                </c:pt>
                <c:pt idx="59">
                  <c:v>1.054102184699561E-2</c:v>
                </c:pt>
                <c:pt idx="60">
                  <c:v>1.0415946414724207E-2</c:v>
                </c:pt>
                <c:pt idx="61">
                  <c:v>9.1507723467059952E-3</c:v>
                </c:pt>
                <c:pt idx="62">
                  <c:v>8.4107047333306113E-3</c:v>
                </c:pt>
                <c:pt idx="63">
                  <c:v>1.223486155320324E-2</c:v>
                </c:pt>
                <c:pt idx="64">
                  <c:v>1.3362876524590211E-2</c:v>
                </c:pt>
                <c:pt idx="65">
                  <c:v>1.4442610715196893E-2</c:v>
                </c:pt>
                <c:pt idx="66">
                  <c:v>1.5711172834221153E-2</c:v>
                </c:pt>
                <c:pt idx="67">
                  <c:v>3.4238450701617401E-3</c:v>
                </c:pt>
                <c:pt idx="68">
                  <c:v>1.3292769659624211E-2</c:v>
                </c:pt>
                <c:pt idx="69">
                  <c:v>2.3837441113943231E-2</c:v>
                </c:pt>
                <c:pt idx="70">
                  <c:v>3.169067269075955E-2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16-47F6-8953-C5BA42247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7610336"/>
        <c:axId val="1833106720"/>
      </c:lineChart>
      <c:catAx>
        <c:axId val="1837610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Source: Statistics Canada, Demographic Estimates Program</a:t>
                </a:r>
              </a:p>
            </c:rich>
          </c:tx>
          <c:layout>
            <c:manualLayout>
              <c:xMode val="edge"/>
              <c:yMode val="edge"/>
              <c:x val="4.2759383389755021E-3"/>
              <c:y val="0.938220064724919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3106720"/>
        <c:crosses val="autoZero"/>
        <c:auto val="1"/>
        <c:lblAlgn val="ctr"/>
        <c:lblOffset val="100"/>
        <c:tickLblSkip val="5"/>
        <c:noMultiLvlLbl val="0"/>
      </c:catAx>
      <c:valAx>
        <c:axId val="1833106720"/>
        <c:scaling>
          <c:orientation val="minMax"/>
          <c:max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Population growth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761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Immigration!$C$1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Immigration!$A$2:$A$72</c:f>
              <c:numCache>
                <c:formatCode>General</c:formatCode>
                <c:ptCount val="71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cat>
          <c:val>
            <c:numRef>
              <c:f>Immigration!$C$2:$C$72</c:f>
              <c:numCache>
                <c:formatCode>#,##0</c:formatCode>
                <c:ptCount val="71"/>
                <c:pt idx="0">
                  <c:v>168868</c:v>
                </c:pt>
                <c:pt idx="1">
                  <c:v>154227</c:v>
                </c:pt>
                <c:pt idx="2">
                  <c:v>109946</c:v>
                </c:pt>
                <c:pt idx="3">
                  <c:v>164857</c:v>
                </c:pt>
                <c:pt idx="4">
                  <c:v>282164</c:v>
                </c:pt>
                <c:pt idx="5">
                  <c:v>124851</c:v>
                </c:pt>
                <c:pt idx="6">
                  <c:v>106928</c:v>
                </c:pt>
                <c:pt idx="7">
                  <c:v>104111</c:v>
                </c:pt>
                <c:pt idx="8">
                  <c:v>71689</c:v>
                </c:pt>
                <c:pt idx="9">
                  <c:v>74586</c:v>
                </c:pt>
                <c:pt idx="10">
                  <c:v>93151</c:v>
                </c:pt>
                <c:pt idx="11">
                  <c:v>112606</c:v>
                </c:pt>
                <c:pt idx="12">
                  <c:v>146758</c:v>
                </c:pt>
                <c:pt idx="13">
                  <c:v>194743</c:v>
                </c:pt>
                <c:pt idx="14">
                  <c:v>222876</c:v>
                </c:pt>
                <c:pt idx="15">
                  <c:v>183974</c:v>
                </c:pt>
                <c:pt idx="16">
                  <c:v>161531</c:v>
                </c:pt>
                <c:pt idx="17">
                  <c:v>147713</c:v>
                </c:pt>
                <c:pt idx="18">
                  <c:v>121900</c:v>
                </c:pt>
                <c:pt idx="19">
                  <c:v>122006</c:v>
                </c:pt>
                <c:pt idx="20">
                  <c:v>184200</c:v>
                </c:pt>
                <c:pt idx="21">
                  <c:v>218465</c:v>
                </c:pt>
                <c:pt idx="22">
                  <c:v>187881</c:v>
                </c:pt>
                <c:pt idx="23">
                  <c:v>149429</c:v>
                </c:pt>
                <c:pt idx="24">
                  <c:v>114914</c:v>
                </c:pt>
                <c:pt idx="25">
                  <c:v>86313</c:v>
                </c:pt>
                <c:pt idx="26">
                  <c:v>112096</c:v>
                </c:pt>
                <c:pt idx="27">
                  <c:v>143498</c:v>
                </c:pt>
                <c:pt idx="28">
                  <c:v>128794</c:v>
                </c:pt>
                <c:pt idx="29">
                  <c:v>121331</c:v>
                </c:pt>
                <c:pt idx="30">
                  <c:v>89377</c:v>
                </c:pt>
                <c:pt idx="31">
                  <c:v>88599</c:v>
                </c:pt>
                <c:pt idx="32">
                  <c:v>84339</c:v>
                </c:pt>
                <c:pt idx="33">
                  <c:v>99343</c:v>
                </c:pt>
                <c:pt idx="34">
                  <c:v>152031</c:v>
                </c:pt>
                <c:pt idx="35">
                  <c:v>161534</c:v>
                </c:pt>
                <c:pt idx="36">
                  <c:v>191516</c:v>
                </c:pt>
                <c:pt idx="37">
                  <c:v>216424</c:v>
                </c:pt>
                <c:pt idx="38">
                  <c:v>232776</c:v>
                </c:pt>
                <c:pt idx="39">
                  <c:v>254856</c:v>
                </c:pt>
                <c:pt idx="40">
                  <c:v>256754</c:v>
                </c:pt>
                <c:pt idx="41">
                  <c:v>224395</c:v>
                </c:pt>
                <c:pt idx="42">
                  <c:v>212875</c:v>
                </c:pt>
                <c:pt idx="43">
                  <c:v>226061</c:v>
                </c:pt>
                <c:pt idx="44">
                  <c:v>216034</c:v>
                </c:pt>
                <c:pt idx="45">
                  <c:v>174184</c:v>
                </c:pt>
                <c:pt idx="46">
                  <c:v>189971</c:v>
                </c:pt>
                <c:pt idx="47">
                  <c:v>227429</c:v>
                </c:pt>
                <c:pt idx="48">
                  <c:v>250638</c:v>
                </c:pt>
                <c:pt idx="49">
                  <c:v>229049</c:v>
                </c:pt>
                <c:pt idx="50">
                  <c:v>221349</c:v>
                </c:pt>
                <c:pt idx="51">
                  <c:v>235859</c:v>
                </c:pt>
                <c:pt idx="52">
                  <c:v>262246</c:v>
                </c:pt>
                <c:pt idx="53">
                  <c:v>251649</c:v>
                </c:pt>
                <c:pt idx="54">
                  <c:v>236763</c:v>
                </c:pt>
                <c:pt idx="55">
                  <c:v>247262</c:v>
                </c:pt>
                <c:pt idx="56">
                  <c:v>252218</c:v>
                </c:pt>
                <c:pt idx="57">
                  <c:v>280739</c:v>
                </c:pt>
                <c:pt idx="58">
                  <c:v>248735</c:v>
                </c:pt>
                <c:pt idx="59">
                  <c:v>257825</c:v>
                </c:pt>
                <c:pt idx="60">
                  <c:v>259046</c:v>
                </c:pt>
                <c:pt idx="61">
                  <c:v>260308</c:v>
                </c:pt>
                <c:pt idx="62">
                  <c:v>271867</c:v>
                </c:pt>
                <c:pt idx="63">
                  <c:v>296385</c:v>
                </c:pt>
                <c:pt idx="64">
                  <c:v>286537</c:v>
                </c:pt>
                <c:pt idx="65">
                  <c:v>321054</c:v>
                </c:pt>
                <c:pt idx="66">
                  <c:v>341174</c:v>
                </c:pt>
                <c:pt idx="67">
                  <c:v>184594</c:v>
                </c:pt>
                <c:pt idx="68">
                  <c:v>406046</c:v>
                </c:pt>
                <c:pt idx="69">
                  <c:v>437612</c:v>
                </c:pt>
                <c:pt idx="70">
                  <c:v>471771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3-430C-9DFA-14DEF25139B7}"/>
            </c:ext>
          </c:extLst>
        </c:ser>
        <c:ser>
          <c:idx val="2"/>
          <c:order val="2"/>
          <c:tx>
            <c:strRef>
              <c:f>Immigration!$D$1</c:f>
              <c:strCache>
                <c:ptCount val="1"/>
                <c:pt idx="0">
                  <c:v>Non-permanent residents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Immigration!$A$2:$A$72</c:f>
              <c:numCache>
                <c:formatCode>General</c:formatCode>
                <c:ptCount val="71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cat>
          <c:val>
            <c:numRef>
              <c:f>Immigration!$D$2:$D$72</c:f>
              <c:numCache>
                <c:formatCode>General</c:formatCode>
                <c:ptCount val="71"/>
                <c:pt idx="19" formatCode="#,##0">
                  <c:v>2975</c:v>
                </c:pt>
                <c:pt idx="20" formatCode="#,##0">
                  <c:v>7928</c:v>
                </c:pt>
                <c:pt idx="21" formatCode="#,##0">
                  <c:v>-1977</c:v>
                </c:pt>
                <c:pt idx="22" formatCode="#,##0">
                  <c:v>7931</c:v>
                </c:pt>
                <c:pt idx="23" formatCode="#,##0">
                  <c:v>-2969</c:v>
                </c:pt>
                <c:pt idx="24" formatCode="#,##0">
                  <c:v>-1982</c:v>
                </c:pt>
                <c:pt idx="25" formatCode="#,##0">
                  <c:v>-2970</c:v>
                </c:pt>
                <c:pt idx="26" formatCode="#,##0">
                  <c:v>7930</c:v>
                </c:pt>
                <c:pt idx="27" formatCode="#,##0">
                  <c:v>14869</c:v>
                </c:pt>
                <c:pt idx="28" formatCode="#,##0">
                  <c:v>30281</c:v>
                </c:pt>
                <c:pt idx="29" formatCode="#,##0">
                  <c:v>-3727</c:v>
                </c:pt>
                <c:pt idx="30" formatCode="#,##0">
                  <c:v>4369</c:v>
                </c:pt>
                <c:pt idx="31" formatCode="#,##0">
                  <c:v>-349</c:v>
                </c:pt>
                <c:pt idx="32" formatCode="#,##0">
                  <c:v>10981</c:v>
                </c:pt>
                <c:pt idx="33" formatCode="#,##0">
                  <c:v>46537</c:v>
                </c:pt>
                <c:pt idx="34" formatCode="#,##0">
                  <c:v>40899</c:v>
                </c:pt>
                <c:pt idx="35" formatCode="#,##0">
                  <c:v>108917</c:v>
                </c:pt>
                <c:pt idx="36" formatCode="#,##0">
                  <c:v>67356</c:v>
                </c:pt>
                <c:pt idx="37" formatCode="#,##0">
                  <c:v>-10951</c:v>
                </c:pt>
                <c:pt idx="38" formatCode="#,##0">
                  <c:v>-54661</c:v>
                </c:pt>
                <c:pt idx="39" formatCode="#,##0">
                  <c:v>-31933</c:v>
                </c:pt>
                <c:pt idx="40" formatCode="#,##0">
                  <c:v>-63292</c:v>
                </c:pt>
                <c:pt idx="41" formatCode="#,##0">
                  <c:v>-16500</c:v>
                </c:pt>
                <c:pt idx="42" formatCode="#,##0">
                  <c:v>169</c:v>
                </c:pt>
                <c:pt idx="43" formatCode="#,##0">
                  <c:v>-9667</c:v>
                </c:pt>
                <c:pt idx="44" formatCode="#,##0">
                  <c:v>791</c:v>
                </c:pt>
                <c:pt idx="45" formatCode="#,##0">
                  <c:v>921</c:v>
                </c:pt>
                <c:pt idx="46" formatCode="#,##0">
                  <c:v>22431</c:v>
                </c:pt>
                <c:pt idx="47" formatCode="#,##0">
                  <c:v>28433</c:v>
                </c:pt>
                <c:pt idx="48" formatCode="#,##0">
                  <c:v>47286</c:v>
                </c:pt>
                <c:pt idx="49" formatCode="#,##0">
                  <c:v>29133</c:v>
                </c:pt>
                <c:pt idx="50" formatCode="#,##0">
                  <c:v>22943</c:v>
                </c:pt>
                <c:pt idx="51" formatCode="#,##0">
                  <c:v>14225</c:v>
                </c:pt>
                <c:pt idx="52" formatCode="#,##0">
                  <c:v>3159</c:v>
                </c:pt>
                <c:pt idx="53" formatCode="#,##0">
                  <c:v>12741</c:v>
                </c:pt>
                <c:pt idx="54" formatCode="#,##0">
                  <c:v>43958</c:v>
                </c:pt>
                <c:pt idx="55" formatCode="#,##0">
                  <c:v>71669</c:v>
                </c:pt>
                <c:pt idx="56" formatCode="#,##0">
                  <c:v>55977</c:v>
                </c:pt>
                <c:pt idx="57" formatCode="#,##0">
                  <c:v>11927</c:v>
                </c:pt>
                <c:pt idx="58" formatCode="#,##0">
                  <c:v>42802</c:v>
                </c:pt>
                <c:pt idx="59" formatCode="#,##0">
                  <c:v>46207</c:v>
                </c:pt>
                <c:pt idx="60" formatCode="#,##0">
                  <c:v>52984</c:v>
                </c:pt>
                <c:pt idx="61" formatCode="#,##0">
                  <c:v>16970</c:v>
                </c:pt>
                <c:pt idx="62" formatCode="#,##0">
                  <c:v>-9330</c:v>
                </c:pt>
                <c:pt idx="63" formatCode="#,##0">
                  <c:v>88722</c:v>
                </c:pt>
                <c:pt idx="64" formatCode="#,##0">
                  <c:v>138034</c:v>
                </c:pt>
                <c:pt idx="65" formatCode="#,##0">
                  <c:v>154917</c:v>
                </c:pt>
                <c:pt idx="66" formatCode="#,##0">
                  <c:v>189781</c:v>
                </c:pt>
                <c:pt idx="67" formatCode="#,##0">
                  <c:v>-96066</c:v>
                </c:pt>
                <c:pt idx="68" formatCode="#,##0">
                  <c:v>77052</c:v>
                </c:pt>
                <c:pt idx="69" formatCode="#,##0">
                  <c:v>500261</c:v>
                </c:pt>
                <c:pt idx="70" formatCode="#,##0">
                  <c:v>804901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A3-430C-9DFA-14DEF2513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2489600"/>
        <c:axId val="1949771296"/>
      </c:barChart>
      <c:lineChart>
        <c:grouping val="standard"/>
        <c:varyColors val="0"/>
        <c:ser>
          <c:idx val="0"/>
          <c:order val="0"/>
          <c:tx>
            <c:strRef>
              <c:f>Immigration!$B$1</c:f>
              <c:strCache>
                <c:ptCount val="1"/>
                <c:pt idx="0">
                  <c:v>Population growth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Immigration!$A$2:$A$72</c:f>
              <c:numCache>
                <c:formatCode>General</c:formatCode>
                <c:ptCount val="71"/>
                <c:pt idx="0">
                  <c:v>1953</c:v>
                </c:pt>
                <c:pt idx="1">
                  <c:v>1954</c:v>
                </c:pt>
                <c:pt idx="2">
                  <c:v>1955</c:v>
                </c:pt>
                <c:pt idx="3">
                  <c:v>1956</c:v>
                </c:pt>
                <c:pt idx="4">
                  <c:v>1957</c:v>
                </c:pt>
                <c:pt idx="5">
                  <c:v>1958</c:v>
                </c:pt>
                <c:pt idx="6">
                  <c:v>1959</c:v>
                </c:pt>
                <c:pt idx="7">
                  <c:v>1960</c:v>
                </c:pt>
                <c:pt idx="8">
                  <c:v>1961</c:v>
                </c:pt>
                <c:pt idx="9">
                  <c:v>1962</c:v>
                </c:pt>
                <c:pt idx="10">
                  <c:v>1963</c:v>
                </c:pt>
                <c:pt idx="11">
                  <c:v>1964</c:v>
                </c:pt>
                <c:pt idx="12">
                  <c:v>1965</c:v>
                </c:pt>
                <c:pt idx="13">
                  <c:v>1966</c:v>
                </c:pt>
                <c:pt idx="14">
                  <c:v>1967</c:v>
                </c:pt>
                <c:pt idx="15">
                  <c:v>1968</c:v>
                </c:pt>
                <c:pt idx="16">
                  <c:v>1969</c:v>
                </c:pt>
                <c:pt idx="17">
                  <c:v>1970</c:v>
                </c:pt>
                <c:pt idx="18">
                  <c:v>1971</c:v>
                </c:pt>
                <c:pt idx="19">
                  <c:v>1972</c:v>
                </c:pt>
                <c:pt idx="20">
                  <c:v>1973</c:v>
                </c:pt>
                <c:pt idx="21">
                  <c:v>1974</c:v>
                </c:pt>
                <c:pt idx="22">
                  <c:v>1975</c:v>
                </c:pt>
                <c:pt idx="23">
                  <c:v>1976</c:v>
                </c:pt>
                <c:pt idx="24">
                  <c:v>1977</c:v>
                </c:pt>
                <c:pt idx="25">
                  <c:v>1978</c:v>
                </c:pt>
                <c:pt idx="26">
                  <c:v>1979</c:v>
                </c:pt>
                <c:pt idx="27">
                  <c:v>1980</c:v>
                </c:pt>
                <c:pt idx="28">
                  <c:v>1981</c:v>
                </c:pt>
                <c:pt idx="29">
                  <c:v>1982</c:v>
                </c:pt>
                <c:pt idx="30">
                  <c:v>1983</c:v>
                </c:pt>
                <c:pt idx="31">
                  <c:v>1984</c:v>
                </c:pt>
                <c:pt idx="32">
                  <c:v>1985</c:v>
                </c:pt>
                <c:pt idx="33">
                  <c:v>1986</c:v>
                </c:pt>
                <c:pt idx="34">
                  <c:v>1987</c:v>
                </c:pt>
                <c:pt idx="35">
                  <c:v>1988</c:v>
                </c:pt>
                <c:pt idx="36">
                  <c:v>1989</c:v>
                </c:pt>
                <c:pt idx="37">
                  <c:v>1990</c:v>
                </c:pt>
                <c:pt idx="38">
                  <c:v>1991</c:v>
                </c:pt>
                <c:pt idx="39">
                  <c:v>1992</c:v>
                </c:pt>
                <c:pt idx="40">
                  <c:v>1993</c:v>
                </c:pt>
                <c:pt idx="41">
                  <c:v>1994</c:v>
                </c:pt>
                <c:pt idx="42">
                  <c:v>1995</c:v>
                </c:pt>
                <c:pt idx="43">
                  <c:v>1996</c:v>
                </c:pt>
                <c:pt idx="44">
                  <c:v>1997</c:v>
                </c:pt>
                <c:pt idx="45">
                  <c:v>1998</c:v>
                </c:pt>
                <c:pt idx="46">
                  <c:v>1999</c:v>
                </c:pt>
                <c:pt idx="47">
                  <c:v>2000</c:v>
                </c:pt>
                <c:pt idx="48">
                  <c:v>2001</c:v>
                </c:pt>
                <c:pt idx="49">
                  <c:v>2002</c:v>
                </c:pt>
                <c:pt idx="50">
                  <c:v>2003</c:v>
                </c:pt>
                <c:pt idx="51">
                  <c:v>2004</c:v>
                </c:pt>
                <c:pt idx="52">
                  <c:v>2005</c:v>
                </c:pt>
                <c:pt idx="53">
                  <c:v>2006</c:v>
                </c:pt>
                <c:pt idx="54">
                  <c:v>2007</c:v>
                </c:pt>
                <c:pt idx="55">
                  <c:v>2008</c:v>
                </c:pt>
                <c:pt idx="56">
                  <c:v>2009</c:v>
                </c:pt>
                <c:pt idx="57">
                  <c:v>2010</c:v>
                </c:pt>
                <c:pt idx="58">
                  <c:v>2011</c:v>
                </c:pt>
                <c:pt idx="59">
                  <c:v>2012</c:v>
                </c:pt>
                <c:pt idx="60">
                  <c:v>2013</c:v>
                </c:pt>
                <c:pt idx="61">
                  <c:v>2014</c:v>
                </c:pt>
                <c:pt idx="62">
                  <c:v>2015</c:v>
                </c:pt>
                <c:pt idx="63">
                  <c:v>2016</c:v>
                </c:pt>
                <c:pt idx="64">
                  <c:v>2017</c:v>
                </c:pt>
                <c:pt idx="65">
                  <c:v>2018</c:v>
                </c:pt>
                <c:pt idx="66">
                  <c:v>2019</c:v>
                </c:pt>
                <c:pt idx="67">
                  <c:v>2020</c:v>
                </c:pt>
                <c:pt idx="68">
                  <c:v>2021</c:v>
                </c:pt>
                <c:pt idx="69">
                  <c:v>2022</c:v>
                </c:pt>
                <c:pt idx="70">
                  <c:v>2023</c:v>
                </c:pt>
              </c:numCache>
            </c:numRef>
          </c:cat>
          <c:val>
            <c:numRef>
              <c:f>Immigration!$B$2:$B$72</c:f>
              <c:numCache>
                <c:formatCode>#,##0</c:formatCode>
                <c:ptCount val="71"/>
                <c:pt idx="0">
                  <c:v>423000</c:v>
                </c:pt>
                <c:pt idx="1">
                  <c:v>430000</c:v>
                </c:pt>
                <c:pt idx="2">
                  <c:v>384000</c:v>
                </c:pt>
                <c:pt idx="3">
                  <c:v>433000</c:v>
                </c:pt>
                <c:pt idx="4">
                  <c:v>555000</c:v>
                </c:pt>
                <c:pt idx="5">
                  <c:v>411000</c:v>
                </c:pt>
                <c:pt idx="6">
                  <c:v>392000</c:v>
                </c:pt>
                <c:pt idx="7">
                  <c:v>382000</c:v>
                </c:pt>
                <c:pt idx="8">
                  <c:v>350000</c:v>
                </c:pt>
                <c:pt idx="9">
                  <c:v>345000</c:v>
                </c:pt>
                <c:pt idx="10">
                  <c:v>355000</c:v>
                </c:pt>
                <c:pt idx="11">
                  <c:v>359000</c:v>
                </c:pt>
                <c:pt idx="12">
                  <c:v>356000</c:v>
                </c:pt>
                <c:pt idx="13">
                  <c:v>371000</c:v>
                </c:pt>
                <c:pt idx="14">
                  <c:v>353000</c:v>
                </c:pt>
                <c:pt idx="15">
                  <c:v>307000</c:v>
                </c:pt>
                <c:pt idx="16">
                  <c:v>294000</c:v>
                </c:pt>
                <c:pt idx="17">
                  <c:v>283000</c:v>
                </c:pt>
                <c:pt idx="18">
                  <c:v>258971</c:v>
                </c:pt>
                <c:pt idx="19">
                  <c:v>254961</c:v>
                </c:pt>
                <c:pt idx="20">
                  <c:v>302079</c:v>
                </c:pt>
                <c:pt idx="21">
                  <c:v>329652</c:v>
                </c:pt>
                <c:pt idx="22">
                  <c:v>325007</c:v>
                </c:pt>
                <c:pt idx="23">
                  <c:v>287516</c:v>
                </c:pt>
                <c:pt idx="24">
                  <c:v>257790</c:v>
                </c:pt>
                <c:pt idx="25">
                  <c:v>222386</c:v>
                </c:pt>
                <c:pt idx="26">
                  <c:v>273476</c:v>
                </c:pt>
                <c:pt idx="27">
                  <c:v>319990</c:v>
                </c:pt>
                <c:pt idx="28">
                  <c:v>313874</c:v>
                </c:pt>
                <c:pt idx="29">
                  <c:v>263601</c:v>
                </c:pt>
                <c:pt idx="30">
                  <c:v>239528</c:v>
                </c:pt>
                <c:pt idx="31">
                  <c:v>238812</c:v>
                </c:pt>
                <c:pt idx="32">
                  <c:v>241244</c:v>
                </c:pt>
                <c:pt idx="33">
                  <c:v>293726</c:v>
                </c:pt>
                <c:pt idx="34">
                  <c:v>346188</c:v>
                </c:pt>
                <c:pt idx="35">
                  <c:v>430028</c:v>
                </c:pt>
                <c:pt idx="36">
                  <c:v>431194</c:v>
                </c:pt>
                <c:pt idx="37">
                  <c:v>391311</c:v>
                </c:pt>
                <c:pt idx="38">
                  <c:v>326616</c:v>
                </c:pt>
                <c:pt idx="39">
                  <c:v>352125</c:v>
                </c:pt>
                <c:pt idx="40">
                  <c:v>302170</c:v>
                </c:pt>
                <c:pt idx="41">
                  <c:v>306130</c:v>
                </c:pt>
                <c:pt idx="42">
                  <c:v>304955</c:v>
                </c:pt>
                <c:pt idx="43">
                  <c:v>304679</c:v>
                </c:pt>
                <c:pt idx="44">
                  <c:v>276970</c:v>
                </c:pt>
                <c:pt idx="45">
                  <c:v>231611</c:v>
                </c:pt>
                <c:pt idx="46">
                  <c:v>265755</c:v>
                </c:pt>
                <c:pt idx="47">
                  <c:v>298569</c:v>
                </c:pt>
                <c:pt idx="48">
                  <c:v>344455</c:v>
                </c:pt>
                <c:pt idx="49">
                  <c:v>310519</c:v>
                </c:pt>
                <c:pt idx="50">
                  <c:v>296308</c:v>
                </c:pt>
                <c:pt idx="51">
                  <c:v>299288</c:v>
                </c:pt>
                <c:pt idx="52">
                  <c:v>319898</c:v>
                </c:pt>
                <c:pt idx="53">
                  <c:v>322939</c:v>
                </c:pt>
                <c:pt idx="54">
                  <c:v>332414</c:v>
                </c:pt>
                <c:pt idx="55">
                  <c:v>377492</c:v>
                </c:pt>
                <c:pt idx="56">
                  <c:v>381262</c:v>
                </c:pt>
                <c:pt idx="57">
                  <c:v>357617</c:v>
                </c:pt>
                <c:pt idx="58">
                  <c:v>349399</c:v>
                </c:pt>
                <c:pt idx="59">
                  <c:v>365762</c:v>
                </c:pt>
                <c:pt idx="60">
                  <c:v>365229</c:v>
                </c:pt>
                <c:pt idx="61">
                  <c:v>324020</c:v>
                </c:pt>
                <c:pt idx="62">
                  <c:v>300441</c:v>
                </c:pt>
                <c:pt idx="63">
                  <c:v>441584</c:v>
                </c:pt>
                <c:pt idx="64">
                  <c:v>488511</c:v>
                </c:pt>
                <c:pt idx="65">
                  <c:v>535377</c:v>
                </c:pt>
                <c:pt idx="66">
                  <c:v>591252</c:v>
                </c:pt>
                <c:pt idx="67">
                  <c:v>130083</c:v>
                </c:pt>
                <c:pt idx="68">
                  <c:v>509285</c:v>
                </c:pt>
                <c:pt idx="69">
                  <c:v>930442</c:v>
                </c:pt>
                <c:pt idx="70">
                  <c:v>1271872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A3-430C-9DFA-14DEF2513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489600"/>
        <c:axId val="1949771296"/>
      </c:lineChart>
      <c:catAx>
        <c:axId val="1562489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Source: Statistics Canada, Demographic Estimates Program</a:t>
                </a:r>
              </a:p>
            </c:rich>
          </c:tx>
          <c:layout>
            <c:manualLayout>
              <c:xMode val="edge"/>
              <c:yMode val="edge"/>
              <c:x val="4.0331313402698554E-3"/>
              <c:y val="0.943675521868177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49771296"/>
        <c:crosses val="autoZero"/>
        <c:auto val="1"/>
        <c:lblAlgn val="ctr"/>
        <c:lblOffset val="100"/>
        <c:tickLblSkip val="5"/>
        <c:noMultiLvlLbl val="0"/>
      </c:catAx>
      <c:valAx>
        <c:axId val="194977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6248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36340590461618"/>
          <c:y val="0.86954791865970027"/>
          <c:w val="0.51701491749419348"/>
          <c:h val="6.3873966688743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NPRs!$B$1</c:f>
              <c:strCache>
                <c:ptCount val="1"/>
                <c:pt idx="0">
                  <c:v>Non-permanent residents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NPRs!$A$2:$A$4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NPRs!$B$2:$B$4</c:f>
              <c:numCache>
                <c:formatCode>#,##0</c:formatCode>
                <c:ptCount val="3"/>
                <c:pt idx="0">
                  <c:v>1356622</c:v>
                </c:pt>
                <c:pt idx="1">
                  <c:v>1856883</c:v>
                </c:pt>
                <c:pt idx="2">
                  <c:v>2661784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E-40B9-8A0D-87BE711063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1963939008"/>
        <c:axId val="1758884944"/>
      </c:barChart>
      <c:lineChart>
        <c:grouping val="standard"/>
        <c:varyColors val="0"/>
        <c:ser>
          <c:idx val="1"/>
          <c:order val="1"/>
          <c:tx>
            <c:strRef>
              <c:f>NPRs!$C$1</c:f>
              <c:strCache>
                <c:ptCount val="1"/>
                <c:pt idx="0">
                  <c:v>Indigenous population (2021 Census)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NPRs!$A$2:$A$4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NPRs!$C$2:$C$4</c:f>
              <c:numCache>
                <c:formatCode>#,##0</c:formatCode>
                <c:ptCount val="3"/>
                <c:pt idx="0">
                  <c:v>1807250</c:v>
                </c:pt>
                <c:pt idx="1">
                  <c:v>1807250</c:v>
                </c:pt>
                <c:pt idx="2">
                  <c:v>1807250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7E-40B9-8A0D-87BE711063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63939008"/>
        <c:axId val="1758884944"/>
      </c:lineChart>
      <c:catAx>
        <c:axId val="1963939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Sources</a:t>
                </a:r>
                <a:r>
                  <a:rPr lang="en-US" sz="1200"/>
                  <a:t>: Statistics Canada, Demographic Estimates Program, Census of Population</a:t>
                </a:r>
              </a:p>
            </c:rich>
          </c:tx>
          <c:layout>
            <c:manualLayout>
              <c:xMode val="edge"/>
              <c:yMode val="edge"/>
              <c:x val="1.0783559605258727E-2"/>
              <c:y val="0.92416417519409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8884944"/>
        <c:crosses val="autoZero"/>
        <c:auto val="1"/>
        <c:lblAlgn val="ctr"/>
        <c:lblOffset val="100"/>
        <c:noMultiLvlLbl val="0"/>
      </c:catAx>
      <c:valAx>
        <c:axId val="175888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639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34952588817314"/>
          <c:y val="0.82711669148256017"/>
          <c:w val="0.63214037790365818"/>
          <c:h val="7.01875585581408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785816004440662E-2"/>
          <c:y val="0.15633142420771287"/>
          <c:w val="0.93970721598368567"/>
          <c:h val="0.69404333715158451"/>
        </c:manualLayout>
      </c:layout>
      <c:lineChart>
        <c:grouping val="standard"/>
        <c:varyColors val="0"/>
        <c:ser>
          <c:idx val="0"/>
          <c:order val="0"/>
          <c:tx>
            <c:strRef>
              <c:f>'[Calculs de la descendance finale, Canada, provinces et territoires, depuis 1921 (birth update since 1991).xlsx]Sommaire - ISF '!$P$4</c:f>
              <c:strCache>
                <c:ptCount val="1"/>
                <c:pt idx="0">
                  <c:v>Can.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'[Calculs de la descendance finale, Canada, provinces et territoires, depuis 1921 (birth update since 1991).xlsx]Sommaire - ISF '!$B$5:$B$106</c:f>
              <c:numCache>
                <c:formatCode>General</c:formatCode>
                <c:ptCount val="102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  <c:pt idx="91">
                  <c:v>2012</c:v>
                </c:pt>
                <c:pt idx="92">
                  <c:v>2013</c:v>
                </c:pt>
                <c:pt idx="93">
                  <c:v>2014</c:v>
                </c:pt>
                <c:pt idx="94">
                  <c:v>2015</c:v>
                </c:pt>
                <c:pt idx="95">
                  <c:v>2016</c:v>
                </c:pt>
                <c:pt idx="96">
                  <c:v>2017</c:v>
                </c:pt>
                <c:pt idx="97">
                  <c:v>2018</c:v>
                </c:pt>
                <c:pt idx="98">
                  <c:v>2019</c:v>
                </c:pt>
                <c:pt idx="99">
                  <c:v>2020</c:v>
                </c:pt>
                <c:pt idx="100">
                  <c:v>2021</c:v>
                </c:pt>
                <c:pt idx="101">
                  <c:v>2022</c:v>
                </c:pt>
              </c:numCache>
            </c:numRef>
          </c:cat>
          <c:val>
            <c:numRef>
              <c:f>'[Calculs de la descendance finale, Canada, provinces et territoires, depuis 1921 (birth update since 1991).xlsx]Sommaire - ISF '!$P$5:$P$106</c:f>
              <c:numCache>
                <c:formatCode>#,##0.00</c:formatCode>
                <c:ptCount val="102"/>
                <c:pt idx="0">
                  <c:v>3.478832990323887</c:v>
                </c:pt>
                <c:pt idx="1">
                  <c:v>3.3981785219821372</c:v>
                </c:pt>
                <c:pt idx="2">
                  <c:v>3.2322765975922048</c:v>
                </c:pt>
                <c:pt idx="3">
                  <c:v>3.2210634823007047</c:v>
                </c:pt>
                <c:pt idx="4">
                  <c:v>3.1332771443938023</c:v>
                </c:pt>
                <c:pt idx="5">
                  <c:v>3.3581105140356491</c:v>
                </c:pt>
                <c:pt idx="6">
                  <c:v>3.3201799481440668</c:v>
                </c:pt>
                <c:pt idx="7">
                  <c:v>3.2959996116298096</c:v>
                </c:pt>
                <c:pt idx="8">
                  <c:v>3.2193027359065516</c:v>
                </c:pt>
                <c:pt idx="9">
                  <c:v>3.2835881488765279</c:v>
                </c:pt>
                <c:pt idx="10">
                  <c:v>3.2027872143328167</c:v>
                </c:pt>
                <c:pt idx="11">
                  <c:v>3.0870001366804414</c:v>
                </c:pt>
                <c:pt idx="12">
                  <c:v>2.8654832846531675</c:v>
                </c:pt>
                <c:pt idx="13">
                  <c:v>2.8044713356101592</c:v>
                </c:pt>
                <c:pt idx="14">
                  <c:v>2.7541475612940403</c:v>
                </c:pt>
                <c:pt idx="15">
                  <c:v>2.695817897341573</c:v>
                </c:pt>
                <c:pt idx="16">
                  <c:v>2.6446893960911111</c:v>
                </c:pt>
                <c:pt idx="17">
                  <c:v>2.7006651846497172</c:v>
                </c:pt>
                <c:pt idx="18">
                  <c:v>2.6532760373505115</c:v>
                </c:pt>
                <c:pt idx="19">
                  <c:v>2.7631857186944759</c:v>
                </c:pt>
                <c:pt idx="20">
                  <c:v>2.8276602274783378</c:v>
                </c:pt>
                <c:pt idx="21">
                  <c:v>2.9578923424423853</c:v>
                </c:pt>
                <c:pt idx="22">
                  <c:v>3.0341377681570947</c:v>
                </c:pt>
                <c:pt idx="23">
                  <c:v>3.0031656593114655</c:v>
                </c:pt>
                <c:pt idx="24">
                  <c:v>3.008473548750874</c:v>
                </c:pt>
                <c:pt idx="25">
                  <c:v>3.3626392381390344</c:v>
                </c:pt>
                <c:pt idx="26">
                  <c:v>3.5822658235828344</c:v>
                </c:pt>
                <c:pt idx="27">
                  <c:v>3.4293710622800262</c:v>
                </c:pt>
                <c:pt idx="28">
                  <c:v>3.4442118187049178</c:v>
                </c:pt>
                <c:pt idx="29">
                  <c:v>3.4387829792733537</c:v>
                </c:pt>
                <c:pt idx="30">
                  <c:v>3.4862309108593719</c:v>
                </c:pt>
                <c:pt idx="31">
                  <c:v>3.6271794039252208</c:v>
                </c:pt>
                <c:pt idx="32">
                  <c:v>3.7083550836291823</c:v>
                </c:pt>
                <c:pt idx="33">
                  <c:v>3.8193343020123329</c:v>
                </c:pt>
                <c:pt idx="34">
                  <c:v>3.8243344385450171</c:v>
                </c:pt>
                <c:pt idx="35">
                  <c:v>3.855218121945053</c:v>
                </c:pt>
                <c:pt idx="36">
                  <c:v>3.9247616381489991</c:v>
                </c:pt>
                <c:pt idx="37">
                  <c:v>3.8827109767688968</c:v>
                </c:pt>
                <c:pt idx="38">
                  <c:v>3.941372857148989</c:v>
                </c:pt>
                <c:pt idx="39">
                  <c:v>3.9100141121257428</c:v>
                </c:pt>
                <c:pt idx="40">
                  <c:v>3.8569102962343211</c:v>
                </c:pt>
                <c:pt idx="41">
                  <c:v>3.7768545209069178</c:v>
                </c:pt>
                <c:pt idx="42">
                  <c:v>3.6905508812942793</c:v>
                </c:pt>
                <c:pt idx="43">
                  <c:v>3.5208106048110661</c:v>
                </c:pt>
                <c:pt idx="44">
                  <c:v>3.1624550732921</c:v>
                </c:pt>
                <c:pt idx="45">
                  <c:v>2.8256135403292557</c:v>
                </c:pt>
                <c:pt idx="46">
                  <c:v>2.6041661320739351</c:v>
                </c:pt>
                <c:pt idx="47">
                  <c:v>2.4623388551990431</c:v>
                </c:pt>
                <c:pt idx="48">
                  <c:v>2.4129083639244331</c:v>
                </c:pt>
                <c:pt idx="49">
                  <c:v>2.339538116881402</c:v>
                </c:pt>
                <c:pt idx="50">
                  <c:v>2.1283809658095261</c:v>
                </c:pt>
                <c:pt idx="51">
                  <c:v>1.9663551211201074</c:v>
                </c:pt>
                <c:pt idx="52">
                  <c:v>1.8775104939521077</c:v>
                </c:pt>
                <c:pt idx="53">
                  <c:v>1.8305901920860415</c:v>
                </c:pt>
                <c:pt idx="54">
                  <c:v>1.8311327778938824</c:v>
                </c:pt>
                <c:pt idx="55">
                  <c:v>1.7817238582175063</c:v>
                </c:pt>
                <c:pt idx="56">
                  <c:v>1.7490059327357166</c:v>
                </c:pt>
                <c:pt idx="57">
                  <c:v>1.6961061130551771</c:v>
                </c:pt>
                <c:pt idx="58">
                  <c:v>1.6967843381502921</c:v>
                </c:pt>
                <c:pt idx="59">
                  <c:v>1.6791152164473369</c:v>
                </c:pt>
                <c:pt idx="60">
                  <c:v>1.6514482897749658</c:v>
                </c:pt>
                <c:pt idx="61">
                  <c:v>1.6344511698800956</c:v>
                </c:pt>
                <c:pt idx="62">
                  <c:v>1.6196664190622101</c:v>
                </c:pt>
                <c:pt idx="63">
                  <c:v>1.62398392250624</c:v>
                </c:pt>
                <c:pt idx="64">
                  <c:v>1.6105586368984506</c:v>
                </c:pt>
                <c:pt idx="65">
                  <c:v>1.5944898197225417</c:v>
                </c:pt>
                <c:pt idx="66">
                  <c:v>1.5756682527760741</c:v>
                </c:pt>
                <c:pt idx="67">
                  <c:v>1.6023509937063261</c:v>
                </c:pt>
                <c:pt idx="68">
                  <c:v>1.6551856300689316</c:v>
                </c:pt>
                <c:pt idx="69">
                  <c:v>1.7108440529314315</c:v>
                </c:pt>
                <c:pt idx="70">
                  <c:v>1.7204497567076127</c:v>
                </c:pt>
                <c:pt idx="71">
                  <c:v>1.7117778358998574</c:v>
                </c:pt>
                <c:pt idx="72">
                  <c:v>1.6852934066741061</c:v>
                </c:pt>
                <c:pt idx="73">
                  <c:v>1.6907858309700141</c:v>
                </c:pt>
                <c:pt idx="74">
                  <c:v>1.6736800586399379</c:v>
                </c:pt>
                <c:pt idx="75">
                  <c:v>1.6333353203871859</c:v>
                </c:pt>
                <c:pt idx="76">
                  <c:v>1.5713192733484356</c:v>
                </c:pt>
                <c:pt idx="77">
                  <c:v>1.5589672346663239</c:v>
                </c:pt>
                <c:pt idx="78">
                  <c:v>1.5474848867233144</c:v>
                </c:pt>
                <c:pt idx="79">
                  <c:v>1.5130564257747328</c:v>
                </c:pt>
                <c:pt idx="80">
                  <c:v>1.5404172623273389</c:v>
                </c:pt>
                <c:pt idx="81">
                  <c:v>1.5176954151411486</c:v>
                </c:pt>
                <c:pt idx="82">
                  <c:v>1.5481211798998336</c:v>
                </c:pt>
                <c:pt idx="83">
                  <c:v>1.5572182595545641</c:v>
                </c:pt>
                <c:pt idx="84">
                  <c:v>1.5809867311080024</c:v>
                </c:pt>
                <c:pt idx="85">
                  <c:v>1.6296684418985372</c:v>
                </c:pt>
                <c:pt idx="86">
                  <c:v>1.6718659780442486</c:v>
                </c:pt>
                <c:pt idx="87">
                  <c:v>1.7038710631445615</c:v>
                </c:pt>
                <c:pt idx="88">
                  <c:v>1.6923720142364591</c:v>
                </c:pt>
                <c:pt idx="89">
                  <c:v>1.6455745099551271</c:v>
                </c:pt>
                <c:pt idx="90">
                  <c:v>1.6280525530988843</c:v>
                </c:pt>
                <c:pt idx="91">
                  <c:v>1.6279656451080651</c:v>
                </c:pt>
                <c:pt idx="92">
                  <c:v>1.605582089513917</c:v>
                </c:pt>
                <c:pt idx="93">
                  <c:v>1.6085728402194799</c:v>
                </c:pt>
                <c:pt idx="94">
                  <c:v>1.5999255049267715</c:v>
                </c:pt>
                <c:pt idx="95">
                  <c:v>1.590870844846404</c:v>
                </c:pt>
                <c:pt idx="96">
                  <c:v>1.5461783460456251</c:v>
                </c:pt>
                <c:pt idx="97">
                  <c:v>1.5065195682215409</c:v>
                </c:pt>
                <c:pt idx="98">
                  <c:v>1.4720975503506979</c:v>
                </c:pt>
                <c:pt idx="99">
                  <c:v>1.4061176662823964</c:v>
                </c:pt>
                <c:pt idx="100">
                  <c:v>1.4354586798292683</c:v>
                </c:pt>
                <c:pt idx="101">
                  <c:v>1.3287771299336752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2-4A68-84A8-76720A05B069}"/>
            </c:ext>
          </c:extLst>
        </c:ser>
        <c:ser>
          <c:idx val="1"/>
          <c:order val="1"/>
          <c:spPr>
            <a:ln w="63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'[Calculs de la descendance finale, Canada, provinces et territoires, depuis 1921 (birth update since 1991).xlsx]Sommaire - ISF '!$B$5:$B$106</c:f>
              <c:numCache>
                <c:formatCode>General</c:formatCode>
                <c:ptCount val="102"/>
                <c:pt idx="0">
                  <c:v>1921</c:v>
                </c:pt>
                <c:pt idx="1">
                  <c:v>1922</c:v>
                </c:pt>
                <c:pt idx="2">
                  <c:v>1923</c:v>
                </c:pt>
                <c:pt idx="3">
                  <c:v>1924</c:v>
                </c:pt>
                <c:pt idx="4">
                  <c:v>1925</c:v>
                </c:pt>
                <c:pt idx="5">
                  <c:v>1926</c:v>
                </c:pt>
                <c:pt idx="6">
                  <c:v>1927</c:v>
                </c:pt>
                <c:pt idx="7">
                  <c:v>1928</c:v>
                </c:pt>
                <c:pt idx="8">
                  <c:v>1929</c:v>
                </c:pt>
                <c:pt idx="9">
                  <c:v>1930</c:v>
                </c:pt>
                <c:pt idx="10">
                  <c:v>1931</c:v>
                </c:pt>
                <c:pt idx="11">
                  <c:v>1932</c:v>
                </c:pt>
                <c:pt idx="12">
                  <c:v>1933</c:v>
                </c:pt>
                <c:pt idx="13">
                  <c:v>1934</c:v>
                </c:pt>
                <c:pt idx="14">
                  <c:v>1935</c:v>
                </c:pt>
                <c:pt idx="15">
                  <c:v>1936</c:v>
                </c:pt>
                <c:pt idx="16">
                  <c:v>1937</c:v>
                </c:pt>
                <c:pt idx="17">
                  <c:v>1938</c:v>
                </c:pt>
                <c:pt idx="18">
                  <c:v>1939</c:v>
                </c:pt>
                <c:pt idx="19">
                  <c:v>1940</c:v>
                </c:pt>
                <c:pt idx="20">
                  <c:v>1941</c:v>
                </c:pt>
                <c:pt idx="21">
                  <c:v>1942</c:v>
                </c:pt>
                <c:pt idx="22">
                  <c:v>1943</c:v>
                </c:pt>
                <c:pt idx="23">
                  <c:v>1944</c:v>
                </c:pt>
                <c:pt idx="24">
                  <c:v>1945</c:v>
                </c:pt>
                <c:pt idx="25">
                  <c:v>1946</c:v>
                </c:pt>
                <c:pt idx="26">
                  <c:v>1947</c:v>
                </c:pt>
                <c:pt idx="27">
                  <c:v>1948</c:v>
                </c:pt>
                <c:pt idx="28">
                  <c:v>1949</c:v>
                </c:pt>
                <c:pt idx="29">
                  <c:v>1950</c:v>
                </c:pt>
                <c:pt idx="30">
                  <c:v>1951</c:v>
                </c:pt>
                <c:pt idx="31">
                  <c:v>1952</c:v>
                </c:pt>
                <c:pt idx="32">
                  <c:v>1953</c:v>
                </c:pt>
                <c:pt idx="33">
                  <c:v>1954</c:v>
                </c:pt>
                <c:pt idx="34">
                  <c:v>1955</c:v>
                </c:pt>
                <c:pt idx="35">
                  <c:v>1956</c:v>
                </c:pt>
                <c:pt idx="36">
                  <c:v>1957</c:v>
                </c:pt>
                <c:pt idx="37">
                  <c:v>1958</c:v>
                </c:pt>
                <c:pt idx="38">
                  <c:v>1959</c:v>
                </c:pt>
                <c:pt idx="39">
                  <c:v>1960</c:v>
                </c:pt>
                <c:pt idx="40">
                  <c:v>1961</c:v>
                </c:pt>
                <c:pt idx="41">
                  <c:v>1962</c:v>
                </c:pt>
                <c:pt idx="42">
                  <c:v>1963</c:v>
                </c:pt>
                <c:pt idx="43">
                  <c:v>1964</c:v>
                </c:pt>
                <c:pt idx="44">
                  <c:v>1965</c:v>
                </c:pt>
                <c:pt idx="45">
                  <c:v>1966</c:v>
                </c:pt>
                <c:pt idx="46">
                  <c:v>1967</c:v>
                </c:pt>
                <c:pt idx="47">
                  <c:v>1968</c:v>
                </c:pt>
                <c:pt idx="48">
                  <c:v>1969</c:v>
                </c:pt>
                <c:pt idx="49">
                  <c:v>1970</c:v>
                </c:pt>
                <c:pt idx="50">
                  <c:v>1971</c:v>
                </c:pt>
                <c:pt idx="51">
                  <c:v>1972</c:v>
                </c:pt>
                <c:pt idx="52">
                  <c:v>1973</c:v>
                </c:pt>
                <c:pt idx="53">
                  <c:v>1974</c:v>
                </c:pt>
                <c:pt idx="54">
                  <c:v>1975</c:v>
                </c:pt>
                <c:pt idx="55">
                  <c:v>1976</c:v>
                </c:pt>
                <c:pt idx="56">
                  <c:v>1977</c:v>
                </c:pt>
                <c:pt idx="57">
                  <c:v>1978</c:v>
                </c:pt>
                <c:pt idx="58">
                  <c:v>1979</c:v>
                </c:pt>
                <c:pt idx="59">
                  <c:v>1980</c:v>
                </c:pt>
                <c:pt idx="60">
                  <c:v>1981</c:v>
                </c:pt>
                <c:pt idx="61">
                  <c:v>1982</c:v>
                </c:pt>
                <c:pt idx="62">
                  <c:v>1983</c:v>
                </c:pt>
                <c:pt idx="63">
                  <c:v>1984</c:v>
                </c:pt>
                <c:pt idx="64">
                  <c:v>1985</c:v>
                </c:pt>
                <c:pt idx="65">
                  <c:v>1986</c:v>
                </c:pt>
                <c:pt idx="66">
                  <c:v>1987</c:v>
                </c:pt>
                <c:pt idx="67">
                  <c:v>1988</c:v>
                </c:pt>
                <c:pt idx="68">
                  <c:v>1989</c:v>
                </c:pt>
                <c:pt idx="69">
                  <c:v>1990</c:v>
                </c:pt>
                <c:pt idx="70">
                  <c:v>1991</c:v>
                </c:pt>
                <c:pt idx="71">
                  <c:v>1992</c:v>
                </c:pt>
                <c:pt idx="72">
                  <c:v>1993</c:v>
                </c:pt>
                <c:pt idx="73">
                  <c:v>1994</c:v>
                </c:pt>
                <c:pt idx="74">
                  <c:v>1995</c:v>
                </c:pt>
                <c:pt idx="75">
                  <c:v>1996</c:v>
                </c:pt>
                <c:pt idx="76">
                  <c:v>1997</c:v>
                </c:pt>
                <c:pt idx="77">
                  <c:v>1998</c:v>
                </c:pt>
                <c:pt idx="78">
                  <c:v>1999</c:v>
                </c:pt>
                <c:pt idx="79">
                  <c:v>2000</c:v>
                </c:pt>
                <c:pt idx="80">
                  <c:v>2001</c:v>
                </c:pt>
                <c:pt idx="81">
                  <c:v>2002</c:v>
                </c:pt>
                <c:pt idx="82">
                  <c:v>2003</c:v>
                </c:pt>
                <c:pt idx="83">
                  <c:v>2004</c:v>
                </c:pt>
                <c:pt idx="84">
                  <c:v>2005</c:v>
                </c:pt>
                <c:pt idx="85">
                  <c:v>2006</c:v>
                </c:pt>
                <c:pt idx="86">
                  <c:v>2007</c:v>
                </c:pt>
                <c:pt idx="87">
                  <c:v>2008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  <c:pt idx="91">
                  <c:v>2012</c:v>
                </c:pt>
                <c:pt idx="92">
                  <c:v>2013</c:v>
                </c:pt>
                <c:pt idx="93">
                  <c:v>2014</c:v>
                </c:pt>
                <c:pt idx="94">
                  <c:v>2015</c:v>
                </c:pt>
                <c:pt idx="95">
                  <c:v>2016</c:v>
                </c:pt>
                <c:pt idx="96">
                  <c:v>2017</c:v>
                </c:pt>
                <c:pt idx="97">
                  <c:v>2018</c:v>
                </c:pt>
                <c:pt idx="98">
                  <c:v>2019</c:v>
                </c:pt>
                <c:pt idx="99">
                  <c:v>2020</c:v>
                </c:pt>
                <c:pt idx="100">
                  <c:v>2021</c:v>
                </c:pt>
                <c:pt idx="101">
                  <c:v>2022</c:v>
                </c:pt>
              </c:numCache>
            </c:numRef>
          </c:cat>
          <c:val>
            <c:numRef>
              <c:f>'[Calculs de la descendance finale, Canada, provinces et territoires, depuis 1921 (birth update since 1991).xlsx]Sommaire - ISF '!$R$5:$R$106</c:f>
              <c:numCache>
                <c:formatCode>#,##0.00</c:formatCode>
                <c:ptCount val="102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2.1</c:v>
                </c:pt>
                <c:pt idx="21">
                  <c:v>2.1</c:v>
                </c:pt>
                <c:pt idx="22">
                  <c:v>2.1</c:v>
                </c:pt>
                <c:pt idx="23">
                  <c:v>2.1</c:v>
                </c:pt>
                <c:pt idx="24">
                  <c:v>2.1</c:v>
                </c:pt>
                <c:pt idx="25">
                  <c:v>2.1</c:v>
                </c:pt>
                <c:pt idx="26">
                  <c:v>2.1</c:v>
                </c:pt>
                <c:pt idx="27">
                  <c:v>2.1</c:v>
                </c:pt>
                <c:pt idx="28">
                  <c:v>2.1</c:v>
                </c:pt>
                <c:pt idx="29">
                  <c:v>2.1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2.1</c:v>
                </c:pt>
                <c:pt idx="35">
                  <c:v>2.1</c:v>
                </c:pt>
                <c:pt idx="36">
                  <c:v>2.1</c:v>
                </c:pt>
                <c:pt idx="37">
                  <c:v>2.1</c:v>
                </c:pt>
                <c:pt idx="38">
                  <c:v>2.1</c:v>
                </c:pt>
                <c:pt idx="39">
                  <c:v>2.1</c:v>
                </c:pt>
                <c:pt idx="40">
                  <c:v>2.1</c:v>
                </c:pt>
                <c:pt idx="41">
                  <c:v>2.1</c:v>
                </c:pt>
                <c:pt idx="42">
                  <c:v>2.1</c:v>
                </c:pt>
                <c:pt idx="43">
                  <c:v>2.1</c:v>
                </c:pt>
                <c:pt idx="44">
                  <c:v>2.1</c:v>
                </c:pt>
                <c:pt idx="45">
                  <c:v>2.1</c:v>
                </c:pt>
                <c:pt idx="46">
                  <c:v>2.1</c:v>
                </c:pt>
                <c:pt idx="47">
                  <c:v>2.1</c:v>
                </c:pt>
                <c:pt idx="48">
                  <c:v>2.1</c:v>
                </c:pt>
                <c:pt idx="49">
                  <c:v>2.1</c:v>
                </c:pt>
                <c:pt idx="50">
                  <c:v>2.1</c:v>
                </c:pt>
                <c:pt idx="51">
                  <c:v>2.1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  <c:pt idx="81">
                  <c:v>2.1</c:v>
                </c:pt>
                <c:pt idx="82">
                  <c:v>2.1</c:v>
                </c:pt>
                <c:pt idx="83">
                  <c:v>2.1</c:v>
                </c:pt>
                <c:pt idx="84">
                  <c:v>2.1</c:v>
                </c:pt>
                <c:pt idx="85">
                  <c:v>2.1</c:v>
                </c:pt>
                <c:pt idx="86">
                  <c:v>2.1</c:v>
                </c:pt>
                <c:pt idx="87">
                  <c:v>2.1</c:v>
                </c:pt>
                <c:pt idx="88">
                  <c:v>2.1</c:v>
                </c:pt>
                <c:pt idx="89">
                  <c:v>2.1</c:v>
                </c:pt>
                <c:pt idx="90">
                  <c:v>2.1</c:v>
                </c:pt>
                <c:pt idx="91">
                  <c:v>2.1</c:v>
                </c:pt>
                <c:pt idx="92">
                  <c:v>2.1</c:v>
                </c:pt>
                <c:pt idx="93">
                  <c:v>2.1</c:v>
                </c:pt>
                <c:pt idx="94">
                  <c:v>2.1</c:v>
                </c:pt>
                <c:pt idx="95">
                  <c:v>2.1</c:v>
                </c:pt>
                <c:pt idx="96">
                  <c:v>2.1</c:v>
                </c:pt>
                <c:pt idx="97">
                  <c:v>2.1</c:v>
                </c:pt>
                <c:pt idx="98">
                  <c:v>2.1</c:v>
                </c:pt>
                <c:pt idx="99">
                  <c:v>2.1</c:v>
                </c:pt>
                <c:pt idx="100">
                  <c:v>2.1</c:v>
                </c:pt>
                <c:pt idx="101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2-4A68-84A8-76720A05B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863808"/>
        <c:axId val="497865376"/>
      </c:lineChart>
      <c:catAx>
        <c:axId val="49786380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9786537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97865376"/>
        <c:scaling>
          <c:orientation val="minMax"/>
        </c:scaling>
        <c:delete val="0"/>
        <c:axPos val="l"/>
        <c:numFmt formatCode="#,##0.0" sourceLinked="0"/>
        <c:majorTickMark val="in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497863808"/>
        <c:crosses val="autoZero"/>
        <c:crossBetween val="midCat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A"/>
              <a:t>Errors of closure,</a:t>
            </a:r>
            <a:r>
              <a:rPr lang="fr-CA" baseline="0"/>
              <a:t> Canada, provinces and territories, 2021</a:t>
            </a:r>
            <a:endParaRPr lang="fr-CA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8500927494858708E-2"/>
          <c:y val="0.10050541516245486"/>
          <c:w val="0.90523135280606426"/>
          <c:h val="0.765997441655533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Feuil1!$J$5:$J$18</c:f>
              <c:strCache>
                <c:ptCount val="14"/>
                <c:pt idx="0">
                  <c:v>Canada</c:v>
                </c:pt>
                <c:pt idx="1">
                  <c:v>N.L.</c:v>
                </c:pt>
                <c:pt idx="2">
                  <c:v>P.E.I.</c:v>
                </c:pt>
                <c:pt idx="3">
                  <c:v>N.S.</c:v>
                </c:pt>
                <c:pt idx="4">
                  <c:v>N.B.</c:v>
                </c:pt>
                <c:pt idx="5">
                  <c:v>Qc</c:v>
                </c:pt>
                <c:pt idx="6">
                  <c:v>Ont.</c:v>
                </c:pt>
                <c:pt idx="7">
                  <c:v>Man.</c:v>
                </c:pt>
                <c:pt idx="8">
                  <c:v>Sask.</c:v>
                </c:pt>
                <c:pt idx="9">
                  <c:v>Alta.</c:v>
                </c:pt>
                <c:pt idx="10">
                  <c:v>B.C.</c:v>
                </c:pt>
                <c:pt idx="11">
                  <c:v>Y.T.</c:v>
                </c:pt>
                <c:pt idx="12">
                  <c:v>N.W.T.</c:v>
                </c:pt>
                <c:pt idx="13">
                  <c:v>Nvt.</c:v>
                </c:pt>
              </c:strCache>
            </c:strRef>
          </c:cat>
          <c:val>
            <c:numRef>
              <c:f>Feuil1!$K$5:$K$18</c:f>
              <c:numCache>
                <c:formatCode>General</c:formatCode>
                <c:ptCount val="14"/>
                <c:pt idx="0">
                  <c:v>-1.1000000000000001E-3</c:v>
                </c:pt>
                <c:pt idx="1">
                  <c:v>-1.24E-2</c:v>
                </c:pt>
                <c:pt idx="2">
                  <c:v>1.5900000000000001E-2</c:v>
                </c:pt>
                <c:pt idx="3">
                  <c:v>-0.01</c:v>
                </c:pt>
                <c:pt idx="4">
                  <c:v>-4.0000000000000002E-4</c:v>
                </c:pt>
                <c:pt idx="5">
                  <c:v>4.0000000000000001E-3</c:v>
                </c:pt>
                <c:pt idx="6">
                  <c:v>-3.0000000000000001E-3</c:v>
                </c:pt>
                <c:pt idx="7">
                  <c:v>-2.2000000000000001E-3</c:v>
                </c:pt>
                <c:pt idx="8">
                  <c:v>1.06E-2</c:v>
                </c:pt>
                <c:pt idx="9">
                  <c:v>5.0000000000000001E-4</c:v>
                </c:pt>
                <c:pt idx="10">
                  <c:v>-5.6000000000000008E-3</c:v>
                </c:pt>
                <c:pt idx="11">
                  <c:v>3.4999999999999996E-3</c:v>
                </c:pt>
                <c:pt idx="12">
                  <c:v>2.5699999999999997E-2</c:v>
                </c:pt>
                <c:pt idx="13">
                  <c:v>-5.0000000000000001E-3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8-4920-ADCE-59CD850D5E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8615199"/>
        <c:axId val="599058975"/>
      </c:barChart>
      <c:catAx>
        <c:axId val="7786151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Provinces and territories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99058975"/>
        <c:crosses val="autoZero"/>
        <c:auto val="1"/>
        <c:lblAlgn val="ctr"/>
        <c:lblOffset val="100"/>
        <c:noMultiLvlLbl val="0"/>
      </c:catAx>
      <c:valAx>
        <c:axId val="599058975"/>
        <c:scaling>
          <c:orientation val="minMax"/>
          <c:min val="-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A"/>
                  <a:t>Errors of closure (in 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86151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100" dirty="0" err="1"/>
              <a:t>Current</a:t>
            </a:r>
            <a:r>
              <a:rPr lang="fr-FR" sz="1100" dirty="0"/>
              <a:t> Method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D9-4560-89F6-7E032D2C7D6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D9-4560-89F6-7E032D2C7D61}"/>
              </c:ext>
            </c:extLst>
          </c:dPt>
          <c:dLbls>
            <c:dLbl>
              <c:idx val="0"/>
              <c:layout>
                <c:manualLayout>
                  <c:x val="-0.11871300555638001"/>
                  <c:y val="-0.168587404640291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D9-4560-89F6-7E032D2C7D6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D9-4560-89F6-7E032D2C7D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Same terr./prov.</c:v>
                </c:pt>
                <c:pt idx="1">
                  <c:v>Different terr./prov.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0.78600000000000003</c:v>
                </c:pt>
                <c:pt idx="1">
                  <c:v>0.21399999999999997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D9-4560-89F6-7E032D2C7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 err="1"/>
              <a:t>Updated</a:t>
            </a:r>
            <a:r>
              <a:rPr lang="fr-FR" sz="1200" baseline="0" dirty="0"/>
              <a:t> Method</a:t>
            </a:r>
            <a:endParaRPr lang="fr-FR" sz="1200" dirty="0"/>
          </a:p>
        </c:rich>
      </c:tx>
      <c:layout>
        <c:manualLayout>
          <c:xMode val="edge"/>
          <c:yMode val="edge"/>
          <c:x val="0.37777381040708313"/>
          <c:y val="5.7746362433862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0B-48FF-B19A-E0A78B0FD1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0B-48FF-B19A-E0A78B0FD108}"/>
              </c:ext>
            </c:extLst>
          </c:dPt>
          <c:dLbls>
            <c:dLbl>
              <c:idx val="0"/>
              <c:layout>
                <c:manualLayout>
                  <c:x val="1.340584862574401E-2"/>
                  <c:y val="-0.2347718253968254"/>
                </c:manualLayout>
              </c:layout>
              <c:tx>
                <c:rich>
                  <a:bodyPr/>
                  <a:lstStyle/>
                  <a:p>
                    <a:fld id="{2118FFAC-16B8-4B69-90C9-D487217D51D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[VALEUR]</a:t>
                    </a:fld>
                    <a:endParaRPr lang="fr-C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A0B-48FF-B19A-E0A78B0FD10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0B-48FF-B19A-E0A78B0FD10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Feuil1!$A$2:$A$3</c:f>
              <c:strCache>
                <c:ptCount val="2"/>
                <c:pt idx="0">
                  <c:v>Same terr./prov.</c:v>
                </c:pt>
                <c:pt idx="1">
                  <c:v>Different terr./prov.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0.96199999999999997</c:v>
                </c:pt>
                <c:pt idx="1">
                  <c:v>3.8000000000000034E-2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0B-48FF-B19A-E0A78B0FD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0.12009</cdr:x>
      <cdr:y>0.03592</cdr:y>
    </cdr:from>
    <cdr:to>
      <cdr:x>0.15443</cdr:x>
      <cdr:y>0.11411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5806C960-73B2-A53C-7339-5FD99595E596}"/>
            </a:ext>
          </a:extLst>
        </cdr:cNvPr>
        <cdr:cNvSpPr/>
      </cdr:nvSpPr>
      <cdr:spPr>
        <a:xfrm xmlns:a="http://schemas.openxmlformats.org/drawingml/2006/main">
          <a:off x="1231364" y="160985"/>
          <a:ext cx="352111" cy="35039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chemeClr val="bg1">
              <a:lumMod val="65000"/>
            </a:schemeClr>
          </a:solidFill>
          <a:extLst>
            <a:ext uri="{C807C97D-BFC1-408E-A445-0C87EB9F89A2}">
              <ask:lineSketchStyleProps xmlns:ask="http://schemas.microsoft.com/office/drawing/2018/sketchyshapes" sd="879248734">
                <a:custGeom>
                  <a:avLst/>
                  <a:gdLst>
                    <a:gd name="connsiteX0" fmla="*/ 0 w 219456"/>
                    <a:gd name="connsiteY0" fmla="*/ 108858 h 217715"/>
                    <a:gd name="connsiteX1" fmla="*/ 109728 w 219456"/>
                    <a:gd name="connsiteY1" fmla="*/ 0 h 217715"/>
                    <a:gd name="connsiteX2" fmla="*/ 219456 w 219456"/>
                    <a:gd name="connsiteY2" fmla="*/ 108858 h 217715"/>
                    <a:gd name="connsiteX3" fmla="*/ 109728 w 219456"/>
                    <a:gd name="connsiteY3" fmla="*/ 217716 h 217715"/>
                    <a:gd name="connsiteX4" fmla="*/ 0 w 219456"/>
                    <a:gd name="connsiteY4" fmla="*/ 108858 h 21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56" h="217715" extrusionOk="0">
                      <a:moveTo>
                        <a:pt x="0" y="108858"/>
                      </a:moveTo>
                      <a:cubicBezTo>
                        <a:pt x="-6865" y="40665"/>
                        <a:pt x="58435" y="-3380"/>
                        <a:pt x="109728" y="0"/>
                      </a:cubicBezTo>
                      <a:cubicBezTo>
                        <a:pt x="168992" y="751"/>
                        <a:pt x="229242" y="45817"/>
                        <a:pt x="219456" y="108858"/>
                      </a:cubicBezTo>
                      <a:cubicBezTo>
                        <a:pt x="214893" y="159881"/>
                        <a:pt x="169262" y="221037"/>
                        <a:pt x="109728" y="217716"/>
                      </a:cubicBezTo>
                      <a:cubicBezTo>
                        <a:pt x="51144" y="214933"/>
                        <a:pt x="11528" y="168030"/>
                        <a:pt x="0" y="108858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0.16967</cdr:x>
      <cdr:y>0.03239</cdr:y>
    </cdr:from>
    <cdr:to>
      <cdr:x>0.44658</cdr:x>
      <cdr:y>0.16761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109D9F24-0BD4-5962-7DD1-0023B6743E09}"/>
            </a:ext>
          </a:extLst>
        </cdr:cNvPr>
        <cdr:cNvSpPr txBox="1"/>
      </cdr:nvSpPr>
      <cdr:spPr>
        <a:xfrm xmlns:a="http://schemas.openxmlformats.org/drawingml/2006/main">
          <a:off x="1695275" y="127106"/>
          <a:ext cx="2766792" cy="530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1957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Canada welcomes Hungarian refugees</a:t>
          </a:r>
          <a:r>
            <a:rPr lang="en-US" sz="1400" baseline="0" dirty="0">
              <a:solidFill>
                <a:schemeClr val="bg2">
                  <a:lumMod val="50000"/>
                </a:schemeClr>
              </a:solidFill>
            </a:rPr>
            <a:t> + height of baby boom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0.19828</cdr:x>
      <cdr:y>0.33252</cdr:y>
    </cdr:from>
    <cdr:to>
      <cdr:x>0.32888</cdr:x>
      <cdr:y>0.48786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A935582-749E-0B90-850B-8EC0A4EACA68}"/>
            </a:ext>
          </a:extLst>
        </cdr:cNvPr>
        <cdr:cNvCxnSpPr/>
      </cdr:nvCxnSpPr>
      <cdr:spPr>
        <a:xfrm xmlns:a="http://schemas.openxmlformats.org/drawingml/2006/main">
          <a:off x="1981200" y="1304925"/>
          <a:ext cx="1304925" cy="60960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6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0.23899</cdr:x>
      <cdr:y>0.25418</cdr:y>
    </cdr:from>
    <cdr:to>
      <cdr:x>0.41945</cdr:x>
      <cdr:y>0.38941</cdr:y>
    </cdr:to>
    <cdr:sp macro="" textlink="">
      <cdr:nvSpPr>
        <cdr:cNvPr id="7" name="TextBox 9">
          <a:extLst xmlns:a="http://schemas.openxmlformats.org/drawingml/2006/main">
            <a:ext uri="{FF2B5EF4-FFF2-40B4-BE49-F238E27FC236}">
              <a16:creationId xmlns:a16="http://schemas.microsoft.com/office/drawing/2014/main" id="{D5C6299B-F772-C79F-20F0-42E99C73F6DD}"/>
            </a:ext>
          </a:extLst>
        </cdr:cNvPr>
        <cdr:cNvSpPr txBox="1"/>
      </cdr:nvSpPr>
      <cdr:spPr>
        <a:xfrm xmlns:a="http://schemas.openxmlformats.org/drawingml/2006/main">
          <a:off x="2387921" y="997494"/>
          <a:ext cx="1803080" cy="530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1960s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Decrease of fertility</a:t>
          </a:r>
        </a:p>
      </cdr:txBody>
    </cdr:sp>
  </cdr:relSizeAnchor>
  <cdr:relSizeAnchor xmlns:cdr="http://schemas.openxmlformats.org/drawingml/2006/chartDrawing">
    <cdr:from>
      <cdr:x>0.47635</cdr:x>
      <cdr:y>0.46117</cdr:y>
    </cdr:from>
    <cdr:to>
      <cdr:x>0.52336</cdr:x>
      <cdr:y>0.6051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CF5A788-9166-C14E-588B-B0117538A493}"/>
            </a:ext>
          </a:extLst>
        </cdr:cNvPr>
        <cdr:cNvCxnSpPr/>
      </cdr:nvCxnSpPr>
      <cdr:spPr>
        <a:xfrm xmlns:a="http://schemas.openxmlformats.org/drawingml/2006/main" flipV="1">
          <a:off x="4759552" y="1809750"/>
          <a:ext cx="469673" cy="56486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6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0.44827</cdr:x>
      <cdr:y>0.32543</cdr:y>
    </cdr:from>
    <cdr:to>
      <cdr:x>0.62414</cdr:x>
      <cdr:y>0.44218</cdr:y>
    </cdr:to>
    <cdr:sp macro="" textlink="">
      <cdr:nvSpPr>
        <cdr:cNvPr id="13" name="TextBox 11">
          <a:extLst xmlns:a="http://schemas.openxmlformats.org/drawingml/2006/main">
            <a:ext uri="{FF2B5EF4-FFF2-40B4-BE49-F238E27FC236}">
              <a16:creationId xmlns:a16="http://schemas.microsoft.com/office/drawing/2014/main" id="{1BE71934-AEFB-9F08-2726-406E647A9B41}"/>
            </a:ext>
          </a:extLst>
        </cdr:cNvPr>
        <cdr:cNvSpPr txBox="1"/>
      </cdr:nvSpPr>
      <cdr:spPr>
        <a:xfrm xmlns:a="http://schemas.openxmlformats.org/drawingml/2006/main">
          <a:off x="4596410" y="1458435"/>
          <a:ext cx="1803311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Late 1980s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New immigration policies</a:t>
          </a:r>
        </a:p>
      </cdr:txBody>
    </cdr:sp>
  </cdr:relSizeAnchor>
  <cdr:relSizeAnchor xmlns:cdr="http://schemas.openxmlformats.org/drawingml/2006/chartDrawing">
    <cdr:from>
      <cdr:x>0.85419</cdr:x>
      <cdr:y>0.4751</cdr:y>
    </cdr:from>
    <cdr:to>
      <cdr:x>0.90882</cdr:x>
      <cdr:y>0.59276</cdr:y>
    </cdr:to>
    <cdr:cxnSp macro="">
      <cdr:nvCxnSpPr>
        <cdr:cNvPr id="14" name="Straight Arrow Connector 13">
          <a:extLst xmlns:a="http://schemas.openxmlformats.org/drawingml/2006/main">
            <a:ext uri="{FF2B5EF4-FFF2-40B4-BE49-F238E27FC236}">
              <a16:creationId xmlns:a16="http://schemas.microsoft.com/office/drawing/2014/main" id="{359DCDB4-FC13-8D3F-E930-71EEEAF250B9}"/>
            </a:ext>
          </a:extLst>
        </cdr:cNvPr>
        <cdr:cNvCxnSpPr/>
      </cdr:nvCxnSpPr>
      <cdr:spPr>
        <a:xfrm xmlns:a="http://schemas.openxmlformats.org/drawingml/2006/main" flipV="1">
          <a:off x="8534878" y="1864429"/>
          <a:ext cx="545787" cy="461728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bg1">
              <a:lumMod val="6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0.73063</cdr:x>
      <cdr:y>0.34876</cdr:y>
    </cdr:from>
    <cdr:to>
      <cdr:x>0.90524</cdr:x>
      <cdr:y>0.46551</cdr:y>
    </cdr:to>
    <cdr:sp macro="" textlink="">
      <cdr:nvSpPr>
        <cdr:cNvPr id="15" name="TextBox 12">
          <a:extLst xmlns:a="http://schemas.openxmlformats.org/drawingml/2006/main">
            <a:ext uri="{FF2B5EF4-FFF2-40B4-BE49-F238E27FC236}">
              <a16:creationId xmlns:a16="http://schemas.microsoft.com/office/drawing/2014/main" id="{7E625913-19FE-602F-F18F-540F1166310E}"/>
            </a:ext>
          </a:extLst>
        </cdr:cNvPr>
        <cdr:cNvSpPr txBox="1"/>
      </cdr:nvSpPr>
      <cdr:spPr>
        <a:xfrm xmlns:a="http://schemas.openxmlformats.org/drawingml/2006/main">
          <a:off x="7491635" y="1562989"/>
          <a:ext cx="1790392" cy="52322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Late 2010s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Increased</a:t>
          </a:r>
          <a:r>
            <a:rPr lang="en-US" sz="1400" baseline="0" dirty="0">
              <a:solidFill>
                <a:schemeClr val="bg2">
                  <a:lumMod val="50000"/>
                </a:schemeClr>
              </a:solidFill>
            </a:rPr>
            <a:t> immigration targets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0.91895</cdr:x>
      <cdr:y>0.72875</cdr:y>
    </cdr:from>
    <cdr:to>
      <cdr:x>0.95206</cdr:x>
      <cdr:y>0.80342</cdr:y>
    </cdr:to>
    <cdr:sp macro="" textlink="">
      <cdr:nvSpPr>
        <cdr:cNvPr id="16" name="Oval 15">
          <a:extLst xmlns:a="http://schemas.openxmlformats.org/drawingml/2006/main">
            <a:ext uri="{FF2B5EF4-FFF2-40B4-BE49-F238E27FC236}">
              <a16:creationId xmlns:a16="http://schemas.microsoft.com/office/drawing/2014/main" id="{90010CBC-5AF4-8B65-C93A-8DE36CFA8291}"/>
            </a:ext>
          </a:extLst>
        </cdr:cNvPr>
        <cdr:cNvSpPr/>
      </cdr:nvSpPr>
      <cdr:spPr>
        <a:xfrm xmlns:a="http://schemas.openxmlformats.org/drawingml/2006/main">
          <a:off x="9422603" y="3265925"/>
          <a:ext cx="339527" cy="33465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chemeClr val="bg1">
              <a:lumMod val="65000"/>
            </a:schemeClr>
          </a:solidFill>
          <a:extLst>
            <a:ext uri="{C807C97D-BFC1-408E-A445-0C87EB9F89A2}">
              <ask:lineSketchStyleProps xmlns:ask="http://schemas.microsoft.com/office/drawing/2018/sketchyshapes" sd="879248734">
                <a:custGeom>
                  <a:avLst/>
                  <a:gdLst>
                    <a:gd name="connsiteX0" fmla="*/ 0 w 219456"/>
                    <a:gd name="connsiteY0" fmla="*/ 108858 h 217715"/>
                    <a:gd name="connsiteX1" fmla="*/ 109728 w 219456"/>
                    <a:gd name="connsiteY1" fmla="*/ 0 h 217715"/>
                    <a:gd name="connsiteX2" fmla="*/ 219456 w 219456"/>
                    <a:gd name="connsiteY2" fmla="*/ 108858 h 217715"/>
                    <a:gd name="connsiteX3" fmla="*/ 109728 w 219456"/>
                    <a:gd name="connsiteY3" fmla="*/ 217716 h 217715"/>
                    <a:gd name="connsiteX4" fmla="*/ 0 w 219456"/>
                    <a:gd name="connsiteY4" fmla="*/ 108858 h 21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56" h="217715" extrusionOk="0">
                      <a:moveTo>
                        <a:pt x="0" y="108858"/>
                      </a:moveTo>
                      <a:cubicBezTo>
                        <a:pt x="-6865" y="40665"/>
                        <a:pt x="58435" y="-3380"/>
                        <a:pt x="109728" y="0"/>
                      </a:cubicBezTo>
                      <a:cubicBezTo>
                        <a:pt x="168992" y="751"/>
                        <a:pt x="229242" y="45817"/>
                        <a:pt x="219456" y="108858"/>
                      </a:cubicBezTo>
                      <a:cubicBezTo>
                        <a:pt x="214893" y="159881"/>
                        <a:pt x="169262" y="221037"/>
                        <a:pt x="109728" y="217716"/>
                      </a:cubicBezTo>
                      <a:cubicBezTo>
                        <a:pt x="51144" y="214933"/>
                        <a:pt x="11528" y="168030"/>
                        <a:pt x="0" y="108858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0.72325</cdr:x>
      <cdr:y>0.71518</cdr:y>
    </cdr:from>
    <cdr:to>
      <cdr:x>0.92951</cdr:x>
      <cdr:y>0.83193</cdr:y>
    </cdr:to>
    <cdr:sp macro="" textlink="">
      <cdr:nvSpPr>
        <cdr:cNvPr id="17" name="TextBox 13">
          <a:extLst xmlns:a="http://schemas.openxmlformats.org/drawingml/2006/main">
            <a:ext uri="{FF2B5EF4-FFF2-40B4-BE49-F238E27FC236}">
              <a16:creationId xmlns:a16="http://schemas.microsoft.com/office/drawing/2014/main" id="{E1F75FD1-454D-D10A-C8DD-81B72DD0D515}"/>
            </a:ext>
          </a:extLst>
        </cdr:cNvPr>
        <cdr:cNvSpPr txBox="1"/>
      </cdr:nvSpPr>
      <cdr:spPr>
        <a:xfrm xmlns:a="http://schemas.openxmlformats.org/drawingml/2006/main">
          <a:off x="7415931" y="3205128"/>
          <a:ext cx="2114921" cy="52322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Early 2020s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COVID-19</a:t>
          </a:r>
          <a:r>
            <a:rPr lang="en-US" sz="1400" baseline="0" dirty="0">
              <a:solidFill>
                <a:schemeClr val="bg2">
                  <a:lumMod val="50000"/>
                </a:schemeClr>
              </a:solidFill>
            </a:rPr>
            <a:t> and border restrictions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0.95728</cdr:x>
      <cdr:y>0.0714</cdr:y>
    </cdr:from>
    <cdr:to>
      <cdr:x>0.99162</cdr:x>
      <cdr:y>0.15287</cdr:y>
    </cdr:to>
    <cdr:sp macro="" textlink="">
      <cdr:nvSpPr>
        <cdr:cNvPr id="18" name="Oval 17">
          <a:extLst xmlns:a="http://schemas.openxmlformats.org/drawingml/2006/main">
            <a:ext uri="{FF2B5EF4-FFF2-40B4-BE49-F238E27FC236}">
              <a16:creationId xmlns:a16="http://schemas.microsoft.com/office/drawing/2014/main" id="{4CFB87F9-8387-A812-9143-11AD02EED4BF}"/>
            </a:ext>
          </a:extLst>
        </cdr:cNvPr>
        <cdr:cNvSpPr/>
      </cdr:nvSpPr>
      <cdr:spPr>
        <a:xfrm xmlns:a="http://schemas.openxmlformats.org/drawingml/2006/main">
          <a:off x="9815670" y="319977"/>
          <a:ext cx="352111" cy="36512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chemeClr val="bg1">
              <a:lumMod val="65000"/>
            </a:schemeClr>
          </a:solidFill>
          <a:extLst>
            <a:ext uri="{C807C97D-BFC1-408E-A445-0C87EB9F89A2}">
              <ask:lineSketchStyleProps xmlns:ask="http://schemas.microsoft.com/office/drawing/2018/sketchyshapes" sd="879248734">
                <a:custGeom>
                  <a:avLst/>
                  <a:gdLst>
                    <a:gd name="connsiteX0" fmla="*/ 0 w 219456"/>
                    <a:gd name="connsiteY0" fmla="*/ 108858 h 217715"/>
                    <a:gd name="connsiteX1" fmla="*/ 109728 w 219456"/>
                    <a:gd name="connsiteY1" fmla="*/ 0 h 217715"/>
                    <a:gd name="connsiteX2" fmla="*/ 219456 w 219456"/>
                    <a:gd name="connsiteY2" fmla="*/ 108858 h 217715"/>
                    <a:gd name="connsiteX3" fmla="*/ 109728 w 219456"/>
                    <a:gd name="connsiteY3" fmla="*/ 217716 h 217715"/>
                    <a:gd name="connsiteX4" fmla="*/ 0 w 219456"/>
                    <a:gd name="connsiteY4" fmla="*/ 108858 h 217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56" h="217715" extrusionOk="0">
                      <a:moveTo>
                        <a:pt x="0" y="108858"/>
                      </a:moveTo>
                      <a:cubicBezTo>
                        <a:pt x="-6865" y="40665"/>
                        <a:pt x="58435" y="-3380"/>
                        <a:pt x="109728" y="0"/>
                      </a:cubicBezTo>
                      <a:cubicBezTo>
                        <a:pt x="168992" y="751"/>
                        <a:pt x="229242" y="45817"/>
                        <a:pt x="219456" y="108858"/>
                      </a:cubicBezTo>
                      <a:cubicBezTo>
                        <a:pt x="214893" y="159881"/>
                        <a:pt x="169262" y="221037"/>
                        <a:pt x="109728" y="217716"/>
                      </a:cubicBezTo>
                      <a:cubicBezTo>
                        <a:pt x="51144" y="214933"/>
                        <a:pt x="11528" y="168030"/>
                        <a:pt x="0" y="108858"/>
                      </a:cubicBezTo>
                      <a:close/>
                    </a:path>
                  </a:pathLst>
                </a:custGeom>
                <ask:type>
                  <ask:lineSketchNone/>
                </ask:type>
              </ask:lineSketchStyleProps>
            </a:ext>
          </a:extLst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10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0.69047</cdr:x>
      <cdr:y>0.03245</cdr:y>
    </cdr:from>
    <cdr:to>
      <cdr:x>0.95901</cdr:x>
      <cdr:y>0.16767</cdr:y>
    </cdr:to>
    <cdr:sp macro="" textlink="">
      <cdr:nvSpPr>
        <cdr:cNvPr id="19" name="TextBox 14">
          <a:extLst xmlns:a="http://schemas.openxmlformats.org/drawingml/2006/main">
            <a:ext uri="{FF2B5EF4-FFF2-40B4-BE49-F238E27FC236}">
              <a16:creationId xmlns:a16="http://schemas.microsoft.com/office/drawing/2014/main" id="{E9761F57-6436-A81E-B879-A5D83A2C62D3}"/>
            </a:ext>
          </a:extLst>
        </cdr:cNvPr>
        <cdr:cNvSpPr txBox="1"/>
      </cdr:nvSpPr>
      <cdr:spPr>
        <a:xfrm xmlns:a="http://schemas.openxmlformats.org/drawingml/2006/main">
          <a:off x="6898971" y="127330"/>
          <a:ext cx="2683179" cy="53065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bg2">
                  <a:lumMod val="50000"/>
                </a:schemeClr>
              </a:solidFill>
            </a:rPr>
            <a:t>2023</a:t>
          </a:r>
          <a:r>
            <a:rPr lang="en-US" sz="1400" dirty="0">
              <a:solidFill>
                <a:schemeClr val="bg2">
                  <a:lumMod val="50000"/>
                </a:schemeClr>
              </a:solidFill>
            </a:rPr>
            <a:t>: Strongest</a:t>
          </a:r>
          <a:r>
            <a:rPr lang="en-US" sz="1400" baseline="0" dirty="0">
              <a:solidFill>
                <a:schemeClr val="bg2">
                  <a:lumMod val="50000"/>
                </a:schemeClr>
              </a:solidFill>
            </a:rPr>
            <a:t> population growth rate in more than 60 years</a:t>
          </a:r>
          <a:endParaRPr lang="en-US" sz="1400" dirty="0">
            <a:solidFill>
              <a:schemeClr val="bg2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0.13726</cdr:x>
      <cdr:y>0.5259</cdr:y>
    </cdr:from>
    <cdr:to>
      <cdr:x>0.25058</cdr:x>
      <cdr:y>0.59385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61A57F-7D88-B603-7244-C600CD5086C6}"/>
            </a:ext>
          </a:extLst>
        </cdr:cNvPr>
        <cdr:cNvSpPr txBox="1"/>
      </cdr:nvSpPr>
      <cdr:spPr>
        <a:xfrm xmlns:a="http://schemas.openxmlformats.org/drawingml/2006/main">
          <a:off x="1393661" y="2143920"/>
          <a:ext cx="1150675" cy="277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dirty="0">
              <a:solidFill>
                <a:schemeClr val="tx1">
                  <a:lumMod val="75000"/>
                  <a:lumOff val="25000"/>
                </a:schemeClr>
              </a:solidFill>
            </a:rPr>
            <a:t>Natural Increase</a:t>
          </a:r>
          <a:endParaRPr lang="en-US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0.17448</cdr:x>
      <cdr:y>0.57317</cdr:y>
    </cdr:from>
    <cdr:to>
      <cdr:x>0.17448</cdr:x>
      <cdr:y>0.61803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7649D112-458A-8784-5477-9F6F0191B59E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771592" y="2336639"/>
          <a:ext cx="0" cy="18289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0.1773</cdr:x>
      <cdr:y>0.50561</cdr:y>
    </cdr:from>
    <cdr:to>
      <cdr:x>0.1773</cdr:x>
      <cdr:y>0.54151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FCBC7192-AFED-CFC3-7F04-AA3B75031B4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800221" y="2061220"/>
          <a:ext cx="0" cy="14635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0.77103</cdr:x>
      <cdr:y>0.5</cdr:y>
    </cdr:from>
    <cdr:to>
      <cdr:x>0.91177</cdr:x>
      <cdr:y>0.76118</cdr:y>
    </cdr:to>
    <cdr:sp macro="" textlink="">
      <cdr:nvSpPr>
        <cdr:cNvPr id="2" name="ZoneTexte 5">
          <a:extLst xmlns:a="http://schemas.openxmlformats.org/drawingml/2006/main">
            <a:ext uri="{FF2B5EF4-FFF2-40B4-BE49-F238E27FC236}">
              <a16:creationId xmlns:a16="http://schemas.microsoft.com/office/drawing/2014/main" id="{DF783D78-1708-A88B-BB36-9B3D599B24FC}"/>
            </a:ext>
          </a:extLst>
        </cdr:cNvPr>
        <cdr:cNvSpPr txBox="1"/>
      </cdr:nvSpPr>
      <cdr:spPr>
        <a:xfrm xmlns:a="http://schemas.openxmlformats.org/drawingml/2006/main">
          <a:off x="7353282" y="2177578"/>
          <a:ext cx="1342224" cy="11374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CA" sz="1400" dirty="0">
              <a:solidFill>
                <a:schemeClr val="bg1"/>
              </a:solidFill>
            </a:rPr>
            <a:t>2.4 million have a </a:t>
          </a:r>
          <a:r>
            <a:rPr lang="fr-CA" sz="1400" dirty="0" err="1">
              <a:solidFill>
                <a:schemeClr val="bg1"/>
              </a:solidFill>
            </a:rPr>
            <a:t>work</a:t>
          </a:r>
          <a:r>
            <a:rPr lang="fr-CA" sz="1400" dirty="0">
              <a:solidFill>
                <a:schemeClr val="bg1"/>
              </a:solidFill>
            </a:rPr>
            <a:t> and/or </a:t>
          </a:r>
          <a:r>
            <a:rPr lang="fr-CA" sz="1400" dirty="0" err="1">
              <a:solidFill>
                <a:schemeClr val="bg1"/>
              </a:solidFill>
            </a:rPr>
            <a:t>study</a:t>
          </a:r>
          <a:r>
            <a:rPr lang="fr-CA" sz="1400" dirty="0">
              <a:solidFill>
                <a:schemeClr val="bg1"/>
              </a:solidFill>
            </a:rPr>
            <a:t> permit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0.09487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0"/>
          <a:ext cx="8096249" cy="4405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rtlCol="0"/>
        <a:lstStyle xmlns:a="http://schemas.openxmlformats.org/drawingml/2006/main"/>
        <a:p xmlns:a="http://schemas.openxmlformats.org/drawingml/2006/main">
          <a:pPr rtl="0"/>
          <a:endParaRPr lang="en-CA" sz="1100" b="1" i="0" baseline="0">
            <a:solidFill>
              <a:schemeClr val="tx1"/>
            </a:solidFill>
            <a:effectLst/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0.93422</cdr:y>
    </cdr:from>
    <cdr:to>
      <cdr:x>1</cdr:x>
      <cdr:y>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0" y="4893470"/>
          <a:ext cx="10112400" cy="3445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3600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900" b="1" i="0" u="none" strike="noStrike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Notes</a:t>
          </a:r>
          <a:r>
            <a:rPr lang="fr-CA" sz="900" b="0" i="0" u="none" strike="noStrike" baseline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Births for which the age of the mother is unknown were prorated using the observed distribution. Data used are the most recent available at time of dissemination.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900" b="1" baseline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Sources</a:t>
          </a:r>
          <a:r>
            <a:rPr lang="fr-CA" sz="900" b="0" baseline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Statistics Canada, </a:t>
          </a:r>
          <a:r>
            <a:rPr lang="fr-CA" sz="900" baseline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Canadian Vital Statistics, Births Database, 1921 to 2022, Survey 3231 and Demography Division, Demographic Estimates Program (DEP).</a:t>
          </a:r>
        </a:p>
      </cdr:txBody>
    </cdr:sp>
  </cdr:relSizeAnchor>
  <cdr:relSizeAnchor xmlns:cdr="http://schemas.openxmlformats.org/drawingml/2006/chartDrawing">
    <cdr:from>
      <cdr:x>0</cdr:x>
      <cdr:y>0.09136</cdr:y>
    </cdr:from>
    <cdr:to>
      <cdr:x>0.31029</cdr:x>
      <cdr:y>0.14038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78525"/>
          <a:ext cx="3137777" cy="256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36000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CA" sz="100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number</a:t>
          </a:r>
          <a:r>
            <a:rPr lang="fr-CA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of </a:t>
          </a:r>
          <a:r>
            <a:rPr lang="fr-CA" sz="100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children</a:t>
          </a:r>
          <a:r>
            <a:rPr lang="fr-CA" sz="100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per </a:t>
          </a:r>
          <a:r>
            <a:rPr lang="fr-CA" sz="1000" dirty="0" err="1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woman</a:t>
          </a:r>
          <a:endParaRPr lang="fr-CA" sz="10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0.65502</cdr:x>
      <cdr:y>0.45577</cdr:y>
    </cdr:from>
    <cdr:to>
      <cdr:x>0.98296</cdr:x>
      <cdr:y>0.53783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6623776" y="2387328"/>
          <a:ext cx="3316261" cy="429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000" dirty="0">
              <a:solidFill>
                <a:schemeClr val="bg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Cohort replacement level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1000" dirty="0">
              <a:solidFill>
                <a:schemeClr val="bg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(2.1 children per woman)</a:t>
          </a:r>
          <a:endParaRPr lang="fr-CA" sz="1000" dirty="0">
            <a:solidFill>
              <a:schemeClr val="bg2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9742D-D1F5-4228-A8E1-DD912284E40C}" type="datetimeFigureOut">
              <a:rPr lang="fr-CA" smtClean="0"/>
              <a:t>2024-09-17</a:t>
            </a:fld>
            <a:endParaRPr lang="fr-CA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94F1-3172-46A6-BFA5-2839D2A3F2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616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ED552-B98B-4DBF-9122-B55D713A0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042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0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2108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801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131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Enjeux liés à une forte croissance: </a:t>
            </a:r>
          </a:p>
          <a:p>
            <a:endParaRPr lang="fr-CA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Besoins en infrastructures, particulièrement en logements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Pression sur nos systèmes de santé et d’éducation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Étalement urbain, environnement et développement durable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Cohésion sociale – hausse rapide de la diversité ethnoculturelle et linguistique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Permanent and </a:t>
            </a:r>
            <a:r>
              <a:rPr lang="fr-CA" dirty="0" err="1"/>
              <a:t>temporary</a:t>
            </a:r>
            <a:r>
              <a:rPr lang="fr-CA" dirty="0"/>
              <a:t> immigration part of </a:t>
            </a:r>
            <a:r>
              <a:rPr lang="fr-CA" dirty="0" err="1"/>
              <a:t>census</a:t>
            </a:r>
            <a:r>
              <a:rPr lang="fr-CA" dirty="0"/>
              <a:t> and </a:t>
            </a:r>
            <a:r>
              <a:rPr lang="fr-CA" dirty="0" err="1"/>
              <a:t>demographic</a:t>
            </a:r>
            <a:r>
              <a:rPr lang="fr-CA" dirty="0"/>
              <a:t> </a:t>
            </a:r>
            <a:r>
              <a:rPr lang="fr-CA" dirty="0" err="1"/>
              <a:t>estimates</a:t>
            </a:r>
            <a:r>
              <a:rPr lang="fr-CA" dirty="0"/>
              <a:t> </a:t>
            </a:r>
            <a:r>
              <a:rPr lang="fr-CA" dirty="0" err="1"/>
              <a:t>universes</a:t>
            </a:r>
            <a:r>
              <a:rPr lang="fr-CA" dirty="0"/>
              <a:t>.</a:t>
            </a:r>
          </a:p>
          <a:p>
            <a:r>
              <a:rPr lang="fr-CA" dirty="0"/>
              <a:t>8.6 million = population of </a:t>
            </a:r>
            <a:r>
              <a:rPr lang="fr-CA" dirty="0" err="1"/>
              <a:t>Quebec</a:t>
            </a:r>
            <a:r>
              <a:rPr lang="fr-CA" dirty="0"/>
              <a:t>. </a:t>
            </a:r>
          </a:p>
          <a:p>
            <a:endParaRPr lang="fr-CA" dirty="0"/>
          </a:p>
          <a:p>
            <a:r>
              <a:rPr lang="fr-CA" dirty="0"/>
              <a:t>2.9%: population doubles in about 25 </a:t>
            </a:r>
            <a:r>
              <a:rPr lang="fr-CA" dirty="0" err="1"/>
              <a:t>years</a:t>
            </a:r>
            <a:r>
              <a:rPr lang="fr-CA" dirty="0"/>
              <a:t>. 80 million </a:t>
            </a:r>
            <a:r>
              <a:rPr lang="fr-CA" dirty="0" err="1"/>
              <a:t>would</a:t>
            </a:r>
            <a:r>
              <a:rPr lang="fr-CA" dirty="0"/>
              <a:t> </a:t>
            </a:r>
            <a:r>
              <a:rPr lang="fr-CA" dirty="0" err="1"/>
              <a:t>be</a:t>
            </a:r>
            <a:r>
              <a:rPr lang="fr-CA" dirty="0"/>
              <a:t> </a:t>
            </a:r>
            <a:r>
              <a:rPr lang="fr-CA" dirty="0" err="1"/>
              <a:t>reached</a:t>
            </a:r>
            <a:r>
              <a:rPr lang="fr-CA" dirty="0"/>
              <a:t> </a:t>
            </a:r>
            <a:r>
              <a:rPr lang="fr-CA" dirty="0" err="1"/>
              <a:t>slightly</a:t>
            </a:r>
            <a:r>
              <a:rPr lang="fr-CA" dirty="0"/>
              <a:t> </a:t>
            </a:r>
            <a:r>
              <a:rPr lang="fr-CA" dirty="0" err="1"/>
              <a:t>before</a:t>
            </a:r>
            <a:r>
              <a:rPr lang="fr-CA" dirty="0"/>
              <a:t> 2050 and 100 million </a:t>
            </a:r>
            <a:r>
              <a:rPr lang="fr-CA" dirty="0" err="1"/>
              <a:t>before</a:t>
            </a:r>
            <a:r>
              <a:rPr lang="fr-CA" dirty="0"/>
              <a:t> 2060.  </a:t>
            </a:r>
          </a:p>
          <a:p>
            <a:endParaRPr lang="fr-CA" dirty="0"/>
          </a:p>
          <a:p>
            <a:r>
              <a:rPr lang="fr-CA" dirty="0"/>
              <a:t>40 million </a:t>
            </a:r>
            <a:r>
              <a:rPr lang="fr-CA" dirty="0" err="1"/>
              <a:t>Canadians</a:t>
            </a:r>
            <a:r>
              <a:rPr lang="fr-CA" dirty="0"/>
              <a:t> </a:t>
            </a:r>
            <a:r>
              <a:rPr lang="fr-CA" dirty="0" err="1"/>
              <a:t>reached</a:t>
            </a:r>
            <a:r>
              <a:rPr lang="fr-CA" dirty="0"/>
              <a:t> last June. </a:t>
            </a:r>
          </a:p>
          <a:p>
            <a:endParaRPr lang="fr-CA" dirty="0"/>
          </a:p>
          <a:p>
            <a:r>
              <a:rPr lang="fr-CA" dirty="0"/>
              <a:t>Century initiative: 100 million in 2100. </a:t>
            </a:r>
            <a:r>
              <a:rPr lang="fr-CA" dirty="0" err="1"/>
              <a:t>With</a:t>
            </a:r>
            <a:r>
              <a:rPr lang="fr-CA" dirty="0"/>
              <a:t> a 2.9% </a:t>
            </a:r>
            <a:r>
              <a:rPr lang="fr-CA" dirty="0" err="1"/>
              <a:t>growth</a:t>
            </a:r>
            <a:r>
              <a:rPr lang="fr-CA" dirty="0"/>
              <a:t>, 100 million </a:t>
            </a:r>
            <a:r>
              <a:rPr lang="fr-CA" dirty="0" err="1"/>
              <a:t>reached</a:t>
            </a:r>
            <a:r>
              <a:rPr lang="fr-CA" dirty="0"/>
              <a:t> in…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66C0-B719-4135-A5D2-7ED490F9808B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872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66C0-B719-4135-A5D2-7ED490F9808B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84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0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66C0-B719-4135-A5D2-7ED490F9808B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382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conséquences:</a:t>
            </a:r>
          </a:p>
          <a:p>
            <a:endParaRPr lang="fr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Vieillissement démographique plus prononcé</a:t>
            </a:r>
          </a:p>
          <a:p>
            <a:endParaRPr lang="fr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Diminution de la taille des ménages (5 personnes en 1901 à 2,4 en 2016)</a:t>
            </a:r>
          </a:p>
          <a:p>
            <a:endParaRPr lang="fr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Les couples sans enfant augmentent plus rapidement que les couples avec enfant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C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066C0-B719-4135-A5D2-7ED490F9808B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0856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ED552-B98B-4DBF-9122-B55D713A03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95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ED552-B98B-4DBF-9122-B55D713A03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7884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880" y="863600"/>
            <a:ext cx="8605520" cy="1910080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880" y="3246280"/>
            <a:ext cx="6492240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771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822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99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3BF3-D961-4243-1DEC-C94D3AE2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4638"/>
            <a:ext cx="11449272" cy="1066130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DF5AA5-741D-ABC8-FF59-18D06FCDBD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368" y="1412776"/>
            <a:ext cx="11449272" cy="47240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4360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3BF3-D961-4243-1DEC-C94D3AE2E4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240132"/>
            <a:ext cx="11449272" cy="106613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ym typeface="Wingdings" panose="05000000000000000000" pitchFamily="2" charset="2"/>
              </a:defRPr>
            </a:lvl1pPr>
          </a:lstStyle>
          <a:p>
            <a:r>
              <a:rPr lang="en-US" dirty="0"/>
              <a:t>Subtitle 1</a:t>
            </a:r>
            <a:br>
              <a:rPr lang="en-US" dirty="0"/>
            </a:br>
            <a:r>
              <a:rPr lang="en-US" dirty="0"/>
              <a:t> subtitle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DF5AA5-741D-ABC8-FF59-18D06FCDBD5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368" y="1412776"/>
            <a:ext cx="11449272" cy="453650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239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14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1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251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70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0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90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85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795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9389" y="54228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88F7-12D2-4BB6-A26C-BD62DCD3EFB9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https://www150.statcan.gc.ca/n1/dai-quo/index-eng.htm?HPA=1" TargetMode="External"/><Relationship Id="rId7" Type="http://schemas.openxmlformats.org/officeDocument/2006/relationships/hyperlink" Target="mailto:statcan.demography-demographie.statcan@statcan.gc.ca" TargetMode="External"/><Relationship Id="rId12" Type="http://schemas.openxmlformats.org/officeDocument/2006/relationships/image" Target="../media/image22.png"/><Relationship Id="rId17" Type="http://schemas.openxmlformats.org/officeDocument/2006/relationships/hyperlink" Target="https://www150.statcan.gc.ca/n1/en/subjects/population_and_demography/population_projections" TargetMode="External"/><Relationship Id="rId2" Type="http://schemas.openxmlformats.org/officeDocument/2006/relationships/hyperlink" Target="http://www.statcan.ca/" TargetMode="External"/><Relationship Id="rId16" Type="http://schemas.openxmlformats.org/officeDocument/2006/relationships/hyperlink" Target="https://www150.statcan.gc.ca/n1/en/subjects/population_and_demography/population_estima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ATCAN.infostats-infostats.STATCAN@statcan.gc.ca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www.statcan.gc.ca/en/sc/mobile-applications" TargetMode="External"/><Relationship Id="rId15" Type="http://schemas.openxmlformats.org/officeDocument/2006/relationships/hyperlink" Target="https://www12.statcan.gc.ca/census-recensement/index-eng.cfm?MM=1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www.statcan.gc.ca/o1/en/plus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s://www.statcan.gc.ca/en/subjects-start/population_and_demograp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extLst>
              <a:ext uri="{FF2B5EF4-FFF2-40B4-BE49-F238E27FC236}">
                <a16:creationId xmlns:a16="http://schemas.microsoft.com/office/drawing/2014/main" id="{AC2AADF9-D0F1-D1B8-B72A-1A0A087F1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2" y="1536272"/>
            <a:ext cx="7449178" cy="419016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1AE65F3-5D57-2E1F-F9A0-74D90014F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74302" y="2385675"/>
            <a:ext cx="1205687" cy="16130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6CEB929-9BEA-09A8-24FA-54C4CB8AA6F8}"/>
              </a:ext>
            </a:extLst>
          </p:cNvPr>
          <p:cNvSpPr txBox="1">
            <a:spLocks/>
          </p:cNvSpPr>
          <p:nvPr/>
        </p:nvSpPr>
        <p:spPr>
          <a:xfrm>
            <a:off x="385686" y="172509"/>
            <a:ext cx="10235471" cy="16791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Statistics Canada’s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Demographic Estimates Program: Current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hallenges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, New </a:t>
            </a:r>
            <a:r>
              <a:rPr lang="en-US" sz="2800" dirty="0">
                <a:latin typeface="Poppins" panose="00000500000000000000" pitchFamily="2" charset="0"/>
                <a:cs typeface="Poppins" panose="00000500000000000000" pitchFamily="2" charset="0"/>
              </a:rPr>
              <a:t>I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nitiatives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CF8C7C2-AFE7-6063-954C-9D33AD773232}"/>
              </a:ext>
            </a:extLst>
          </p:cNvPr>
          <p:cNvSpPr txBox="1"/>
          <p:nvPr/>
        </p:nvSpPr>
        <p:spPr>
          <a:xfrm>
            <a:off x="506216" y="3126551"/>
            <a:ext cx="6039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Centre for Demography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97D3959-643A-EF59-A812-6EFC3EAB3207}"/>
              </a:ext>
            </a:extLst>
          </p:cNvPr>
          <p:cNvSpPr txBox="1"/>
          <p:nvPr/>
        </p:nvSpPr>
        <p:spPr>
          <a:xfrm>
            <a:off x="506216" y="3238435"/>
            <a:ext cx="603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September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17, 2024</a:t>
            </a:r>
          </a:p>
        </p:txBody>
      </p:sp>
    </p:spTree>
    <p:extLst>
      <p:ext uri="{BB962C8B-B14F-4D97-AF65-F5344CB8AC3E}">
        <p14:creationId xmlns:p14="http://schemas.microsoft.com/office/powerpoint/2010/main" val="31064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541416"/>
            <a:ext cx="10515600" cy="4478792"/>
          </a:xfrm>
        </p:spPr>
        <p:txBody>
          <a:bodyPr>
            <a:normAutofit/>
          </a:bodyPr>
          <a:lstStyle/>
          <a:p>
            <a:r>
              <a:rPr lang="fr-CA" sz="2000" dirty="0"/>
              <a:t>Very high </a:t>
            </a:r>
            <a:r>
              <a:rPr lang="fr-CA" sz="2000" dirty="0" err="1"/>
              <a:t>quality</a:t>
            </a:r>
            <a:endParaRPr lang="fr-CA" sz="2000" dirty="0"/>
          </a:p>
          <a:p>
            <a:pPr lvl="1"/>
            <a:r>
              <a:rPr lang="fr-CA" sz="1400" dirty="0" err="1"/>
              <a:t>Estimates</a:t>
            </a:r>
            <a:r>
              <a:rPr lang="fr-CA" sz="1400" dirty="0"/>
              <a:t> are </a:t>
            </a:r>
            <a:r>
              <a:rPr lang="fr-CA" sz="1400" dirty="0" err="1"/>
              <a:t>benchmarked</a:t>
            </a:r>
            <a:r>
              <a:rPr lang="fr-CA" sz="1400" dirty="0"/>
              <a:t> </a:t>
            </a:r>
            <a:r>
              <a:rPr lang="fr-CA" sz="1400" dirty="0" err="1"/>
              <a:t>following</a:t>
            </a:r>
            <a:r>
              <a:rPr lang="fr-CA" sz="1400" dirty="0"/>
              <a:t> </a:t>
            </a:r>
            <a:r>
              <a:rPr lang="fr-CA" sz="1400" dirty="0" err="1"/>
              <a:t>every</a:t>
            </a:r>
            <a:r>
              <a:rPr lang="fr-CA" sz="1400" dirty="0"/>
              <a:t> </a:t>
            </a:r>
            <a:r>
              <a:rPr lang="fr-CA" sz="1400" dirty="0" err="1"/>
              <a:t>census</a:t>
            </a:r>
            <a:endParaRPr lang="fr-CA" sz="1400" dirty="0"/>
          </a:p>
          <a:p>
            <a:pPr lvl="1"/>
            <a:r>
              <a:rPr lang="fr-CA" sz="1400" dirty="0" err="1"/>
              <a:t>Differences</a:t>
            </a:r>
            <a:r>
              <a:rPr lang="fr-CA" sz="1400" dirty="0"/>
              <a:t> </a:t>
            </a:r>
            <a:r>
              <a:rPr lang="fr-CA" sz="1400" dirty="0" err="1"/>
              <a:t>between</a:t>
            </a:r>
            <a:r>
              <a:rPr lang="fr-CA" sz="1400" dirty="0"/>
              <a:t> </a:t>
            </a:r>
            <a:r>
              <a:rPr lang="fr-CA" sz="1400" dirty="0" err="1"/>
              <a:t>estimates</a:t>
            </a:r>
            <a:r>
              <a:rPr lang="fr-CA" sz="1400" dirty="0"/>
              <a:t> and new </a:t>
            </a:r>
            <a:r>
              <a:rPr lang="fr-CA" sz="1400" dirty="0" err="1"/>
              <a:t>census</a:t>
            </a:r>
            <a:r>
              <a:rPr lang="fr-CA" sz="1400" dirty="0"/>
              <a:t> + </a:t>
            </a:r>
            <a:r>
              <a:rPr lang="fr-CA" sz="1400" dirty="0" err="1"/>
              <a:t>coverage</a:t>
            </a:r>
            <a:r>
              <a:rPr lang="fr-CA" sz="1400" dirty="0"/>
              <a:t> </a:t>
            </a:r>
            <a:r>
              <a:rPr lang="fr-CA" sz="1400" dirty="0" err="1"/>
              <a:t>adjustments</a:t>
            </a:r>
            <a:r>
              <a:rPr lang="fr-CA" sz="1400" dirty="0"/>
              <a:t> &lt; 1% for the </a:t>
            </a:r>
            <a:r>
              <a:rPr lang="fr-CA" sz="1400" dirty="0" err="1"/>
              <a:t>majority</a:t>
            </a:r>
            <a:r>
              <a:rPr lang="fr-CA" sz="1400" dirty="0"/>
              <a:t> of provinces and </a:t>
            </a:r>
            <a:r>
              <a:rPr lang="fr-CA" sz="1400" dirty="0" err="1"/>
              <a:t>territories</a:t>
            </a:r>
            <a:r>
              <a:rPr lang="fr-CA" sz="1400" dirty="0"/>
              <a:t> </a:t>
            </a:r>
          </a:p>
          <a:p>
            <a:pPr lvl="1"/>
            <a:r>
              <a:rPr lang="fr-CA" sz="1400" dirty="0"/>
              <a:t>Very high </a:t>
            </a:r>
            <a:r>
              <a:rPr lang="fr-CA" sz="1400" dirty="0" err="1"/>
              <a:t>quality</a:t>
            </a:r>
            <a:r>
              <a:rPr lang="fr-CA" sz="1400" dirty="0"/>
              <a:t> of the </a:t>
            </a:r>
            <a:r>
              <a:rPr lang="fr-CA" sz="1400" dirty="0" err="1"/>
              <a:t>estimates</a:t>
            </a:r>
            <a:r>
              <a:rPr lang="fr-CA" sz="1400" dirty="0"/>
              <a:t> </a:t>
            </a:r>
            <a:r>
              <a:rPr lang="fr-CA" sz="1400" dirty="0" err="1"/>
              <a:t>during</a:t>
            </a:r>
            <a:r>
              <a:rPr lang="fr-CA" sz="1400" dirty="0"/>
              <a:t> cycle 2016-2021 </a:t>
            </a:r>
            <a:r>
              <a:rPr lang="fr-CA" sz="1400" dirty="0" err="1"/>
              <a:t>despite</a:t>
            </a:r>
            <a:r>
              <a:rPr lang="fr-CA" sz="1400" dirty="0"/>
              <a:t> the COVID-19 </a:t>
            </a:r>
            <a:r>
              <a:rPr lang="fr-CA" sz="1400" dirty="0" err="1"/>
              <a:t>pandemic</a:t>
            </a:r>
            <a:endParaRPr lang="fr-CA" sz="1400" dirty="0"/>
          </a:p>
          <a:p>
            <a:endParaRPr lang="fr-CA" sz="1000" dirty="0"/>
          </a:p>
          <a:p>
            <a:r>
              <a:rPr lang="fr-CA" sz="2000" dirty="0"/>
              <a:t>Methods are </a:t>
            </a:r>
            <a:r>
              <a:rPr lang="fr-CA" sz="2000" dirty="0" err="1"/>
              <a:t>updated</a:t>
            </a:r>
            <a:r>
              <a:rPr lang="fr-CA" sz="2000" dirty="0"/>
              <a:t> on a on-</a:t>
            </a:r>
            <a:r>
              <a:rPr lang="fr-CA" sz="2000" dirty="0" err="1"/>
              <a:t>going</a:t>
            </a:r>
            <a:r>
              <a:rPr lang="fr-CA" sz="2000" dirty="0"/>
              <a:t> basis</a:t>
            </a:r>
          </a:p>
          <a:p>
            <a:pPr lvl="1"/>
            <a:r>
              <a:rPr lang="fr-CA" sz="1400" dirty="0"/>
              <a:t>Always </a:t>
            </a:r>
            <a:r>
              <a:rPr lang="fr-CA" sz="1400" dirty="0" err="1"/>
              <a:t>looking</a:t>
            </a:r>
            <a:r>
              <a:rPr lang="fr-CA" sz="1400" dirty="0"/>
              <a:t> for new/</a:t>
            </a:r>
            <a:r>
              <a:rPr lang="fr-CA" sz="1400" dirty="0" err="1"/>
              <a:t>additional</a:t>
            </a:r>
            <a:r>
              <a:rPr lang="fr-CA" sz="1400" dirty="0"/>
              <a:t> data sources (</a:t>
            </a:r>
            <a:r>
              <a:rPr lang="fr-CA" sz="1400" dirty="0" err="1"/>
              <a:t>recent</a:t>
            </a:r>
            <a:r>
              <a:rPr lang="fr-CA" sz="1400" dirty="0"/>
              <a:t> </a:t>
            </a:r>
            <a:r>
              <a:rPr lang="fr-CA" sz="1400" dirty="0" err="1"/>
              <a:t>example</a:t>
            </a:r>
            <a:r>
              <a:rPr lang="fr-CA" sz="1400" dirty="0"/>
              <a:t> </a:t>
            </a:r>
            <a:r>
              <a:rPr lang="fr-CA" sz="1400" dirty="0" err="1"/>
              <a:t>Exit&amp;Entry</a:t>
            </a:r>
            <a:r>
              <a:rPr lang="fr-CA" sz="1400" dirty="0"/>
              <a:t> </a:t>
            </a:r>
            <a:r>
              <a:rPr lang="fr-CA" sz="1400" dirty="0" err="1"/>
              <a:t>database</a:t>
            </a:r>
            <a:r>
              <a:rPr lang="fr-CA" sz="1400" dirty="0"/>
              <a:t> </a:t>
            </a:r>
            <a:r>
              <a:rPr lang="fr-CA" sz="1400" dirty="0" err="1"/>
              <a:t>from</a:t>
            </a:r>
            <a:r>
              <a:rPr lang="fr-CA" sz="1400" dirty="0"/>
              <a:t> CBSA)</a:t>
            </a:r>
          </a:p>
          <a:p>
            <a:pPr lvl="1"/>
            <a:r>
              <a:rPr lang="fr-CA" sz="1400" dirty="0"/>
              <a:t>Collaboration </a:t>
            </a:r>
            <a:r>
              <a:rPr lang="fr-CA" sz="1400" dirty="0" err="1"/>
              <a:t>with</a:t>
            </a:r>
            <a:r>
              <a:rPr lang="fr-CA" sz="1400" dirty="0"/>
              <a:t> international </a:t>
            </a:r>
            <a:r>
              <a:rPr lang="fr-CA" sz="1400" dirty="0" err="1"/>
              <a:t>partners</a:t>
            </a:r>
            <a:r>
              <a:rPr lang="fr-CA" sz="1400" dirty="0"/>
              <a:t> </a:t>
            </a:r>
            <a:r>
              <a:rPr lang="fr-CA" sz="1400" dirty="0" err="1"/>
              <a:t>such</a:t>
            </a:r>
            <a:r>
              <a:rPr lang="fr-CA" sz="1400" dirty="0"/>
              <a:t> as </a:t>
            </a:r>
            <a:r>
              <a:rPr lang="fr-CA" sz="1400" dirty="0" err="1"/>
              <a:t>other</a:t>
            </a:r>
            <a:r>
              <a:rPr lang="fr-CA" sz="1400" dirty="0"/>
              <a:t> </a:t>
            </a:r>
            <a:r>
              <a:rPr lang="fr-CA" sz="1400" dirty="0" err="1"/>
              <a:t>NSOs</a:t>
            </a:r>
            <a:r>
              <a:rPr lang="fr-CA" sz="1400" dirty="0"/>
              <a:t> to </a:t>
            </a:r>
            <a:r>
              <a:rPr lang="fr-CA" sz="1400" dirty="0" err="1"/>
              <a:t>enrich</a:t>
            </a:r>
            <a:r>
              <a:rPr lang="fr-CA" sz="1400" dirty="0"/>
              <a:t> the program</a:t>
            </a:r>
          </a:p>
          <a:p>
            <a:endParaRPr lang="fr-CA" sz="1000" dirty="0"/>
          </a:p>
          <a:p>
            <a:r>
              <a:rPr lang="fr-CA" sz="2000" dirty="0" err="1"/>
              <a:t>Based</a:t>
            </a:r>
            <a:r>
              <a:rPr lang="fr-CA" sz="2000" dirty="0"/>
              <a:t> on a </a:t>
            </a:r>
            <a:r>
              <a:rPr lang="fr-CA" sz="2000" dirty="0" err="1"/>
              <a:t>strong</a:t>
            </a:r>
            <a:r>
              <a:rPr lang="fr-CA" sz="2000" dirty="0"/>
              <a:t> </a:t>
            </a:r>
            <a:r>
              <a:rPr lang="fr-CA" sz="2000" dirty="0" err="1"/>
              <a:t>relationship</a:t>
            </a:r>
            <a:r>
              <a:rPr lang="fr-CA" sz="2000" dirty="0"/>
              <a:t> </a:t>
            </a:r>
            <a:r>
              <a:rPr lang="fr-CA" sz="2000" dirty="0" err="1"/>
              <a:t>with</a:t>
            </a:r>
            <a:endParaRPr lang="fr-CA" sz="2000" dirty="0"/>
          </a:p>
          <a:p>
            <a:pPr lvl="1"/>
            <a:r>
              <a:rPr lang="fr-CA" sz="1400" dirty="0"/>
              <a:t>Data providers</a:t>
            </a:r>
          </a:p>
          <a:p>
            <a:pPr lvl="1"/>
            <a:r>
              <a:rPr lang="fr-CA" sz="1400" dirty="0"/>
              <a:t>Provincial and Territorial </a:t>
            </a:r>
            <a:r>
              <a:rPr lang="fr-CA" sz="1400" dirty="0" err="1"/>
              <a:t>Statistical</a:t>
            </a:r>
            <a:r>
              <a:rPr lang="fr-CA" sz="1400" dirty="0"/>
              <a:t> Focal Points </a:t>
            </a:r>
            <a:r>
              <a:rPr lang="fr-CA" sz="1400" dirty="0" err="1"/>
              <a:t>through</a:t>
            </a:r>
            <a:r>
              <a:rPr lang="fr-CA" sz="1400" dirty="0"/>
              <a:t> the </a:t>
            </a:r>
            <a:r>
              <a:rPr lang="fr-CA" sz="1400" dirty="0" err="1"/>
              <a:t>annual</a:t>
            </a:r>
            <a:r>
              <a:rPr lang="fr-CA" sz="1400" dirty="0"/>
              <a:t> FPT meetings</a:t>
            </a:r>
          </a:p>
          <a:p>
            <a:pPr lvl="1"/>
            <a:r>
              <a:rPr lang="fr-CA" sz="1400" dirty="0"/>
              <a:t>Data </a:t>
            </a:r>
            <a:r>
              <a:rPr lang="fr-CA" sz="1400" dirty="0" err="1"/>
              <a:t>users</a:t>
            </a:r>
            <a:r>
              <a:rPr lang="fr-CA" sz="1400" dirty="0"/>
              <a:t> (Fed. </a:t>
            </a:r>
            <a:r>
              <a:rPr lang="fr-CA" sz="1400" dirty="0" err="1"/>
              <a:t>departments</a:t>
            </a:r>
            <a:r>
              <a:rPr lang="fr-CA" sz="1400" dirty="0"/>
              <a:t> </a:t>
            </a:r>
            <a:r>
              <a:rPr lang="fr-CA" sz="1400" dirty="0" err="1"/>
              <a:t>such</a:t>
            </a:r>
            <a:r>
              <a:rPr lang="fr-CA" sz="1400" dirty="0"/>
              <a:t> as Finance Canada, </a:t>
            </a:r>
            <a:r>
              <a:rPr lang="fr-CA" sz="1400" dirty="0" err="1"/>
              <a:t>municipalities</a:t>
            </a:r>
            <a:r>
              <a:rPr lang="fr-CA" sz="1400" dirty="0"/>
              <a:t>, </a:t>
            </a:r>
            <a:r>
              <a:rPr lang="fr-CA" sz="1400" dirty="0" err="1"/>
              <a:t>private</a:t>
            </a:r>
            <a:r>
              <a:rPr lang="fr-CA" sz="1400" dirty="0"/>
              <a:t> </a:t>
            </a:r>
            <a:r>
              <a:rPr lang="fr-CA" sz="1400" dirty="0" err="1"/>
              <a:t>sector</a:t>
            </a:r>
            <a:r>
              <a:rPr lang="fr-CA" sz="1400" dirty="0"/>
              <a:t>, etc.)</a:t>
            </a:r>
          </a:p>
          <a:p>
            <a:pPr lvl="1"/>
            <a:r>
              <a:rPr lang="fr-CA" sz="1400" dirty="0" err="1"/>
              <a:t>Both</a:t>
            </a:r>
            <a:r>
              <a:rPr lang="fr-CA" sz="1400" dirty="0"/>
              <a:t> programs of </a:t>
            </a:r>
            <a:r>
              <a:rPr lang="fr-CA" sz="1400" dirty="0" err="1"/>
              <a:t>estimates</a:t>
            </a:r>
            <a:r>
              <a:rPr lang="fr-CA" sz="1400" dirty="0"/>
              <a:t> and projections </a:t>
            </a:r>
            <a:r>
              <a:rPr lang="fr-CA" sz="1400" dirty="0" err="1"/>
              <a:t>also</a:t>
            </a:r>
            <a:r>
              <a:rPr lang="fr-CA" sz="1400" dirty="0"/>
              <a:t> </a:t>
            </a:r>
            <a:r>
              <a:rPr lang="fr-CA" sz="1400" dirty="0" err="1"/>
              <a:t>benefit</a:t>
            </a:r>
            <a:r>
              <a:rPr lang="fr-CA" sz="1400" dirty="0"/>
              <a:t> </a:t>
            </a:r>
            <a:r>
              <a:rPr lang="fr-CA" sz="1400" dirty="0" err="1"/>
              <a:t>from</a:t>
            </a:r>
            <a:r>
              <a:rPr lang="fr-CA" sz="1400" dirty="0"/>
              <a:t> the Advisory </a:t>
            </a:r>
            <a:r>
              <a:rPr lang="fr-CA" sz="1400" dirty="0" err="1"/>
              <a:t>Committee</a:t>
            </a:r>
            <a:r>
              <a:rPr lang="fr-CA" sz="1400" dirty="0"/>
              <a:t> on Demographic Statistics and </a:t>
            </a:r>
            <a:r>
              <a:rPr lang="fr-CA" sz="1400" dirty="0" err="1"/>
              <a:t>Studies</a:t>
            </a:r>
            <a:endParaRPr lang="fr-CA" sz="1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Statistics Canada’s Demographic Estimates Program (DEP)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6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F9FF27-234D-F630-EF88-3F2D4BE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25586"/>
            <a:ext cx="2743200" cy="365125"/>
          </a:xfrm>
        </p:spPr>
        <p:txBody>
          <a:bodyPr/>
          <a:lstStyle/>
          <a:p>
            <a:pPr algn="ctr"/>
            <a:fld id="{D13C6EE9-4A16-4C94-AEBE-3C63D990371C}" type="slidenum">
              <a:rPr lang="en-CA" smtClean="0">
                <a:solidFill>
                  <a:schemeClr val="bg1"/>
                </a:solidFill>
              </a:rPr>
              <a:pPr algn="ctr"/>
              <a:t>11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6E0DA-B01C-AA93-D453-D51F255347F7}"/>
              </a:ext>
            </a:extLst>
          </p:cNvPr>
          <p:cNvSpPr/>
          <p:nvPr/>
        </p:nvSpPr>
        <p:spPr>
          <a:xfrm>
            <a:off x="3060870" y="3429000"/>
            <a:ext cx="946150" cy="2519039"/>
          </a:xfrm>
          <a:prstGeom prst="rect">
            <a:avLst/>
          </a:prstGeom>
          <a:solidFill>
            <a:srgbClr val="41414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rgbClr val="FFFFFF"/>
                </a:solidFill>
              </a:rPr>
              <a:t>2016 Census</a:t>
            </a: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8F8D31F4-481C-0B47-FB4E-8E2EC524FF3F}"/>
              </a:ext>
            </a:extLst>
          </p:cNvPr>
          <p:cNvCxnSpPr>
            <a:cxnSpLocks/>
          </p:cNvCxnSpPr>
          <p:nvPr/>
        </p:nvCxnSpPr>
        <p:spPr>
          <a:xfrm flipV="1">
            <a:off x="3533945" y="1837274"/>
            <a:ext cx="4829174" cy="105435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200CB70-60E4-D935-264F-7055B41E95FC}"/>
              </a:ext>
            </a:extLst>
          </p:cNvPr>
          <p:cNvSpPr/>
          <p:nvPr/>
        </p:nvSpPr>
        <p:spPr>
          <a:xfrm>
            <a:off x="7890045" y="2960470"/>
            <a:ext cx="946150" cy="2987569"/>
          </a:xfrm>
          <a:prstGeom prst="rect">
            <a:avLst/>
          </a:prstGeom>
          <a:solidFill>
            <a:srgbClr val="41414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rgbClr val="FFFFFF"/>
                </a:solidFill>
              </a:rPr>
              <a:t>2021 Census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2F1A47-CCFB-769D-EFF2-BB2BBD4545AE}"/>
              </a:ext>
            </a:extLst>
          </p:cNvPr>
          <p:cNvSpPr/>
          <p:nvPr/>
        </p:nvSpPr>
        <p:spPr>
          <a:xfrm>
            <a:off x="7890045" y="2461419"/>
            <a:ext cx="946150" cy="499486"/>
          </a:xfrm>
          <a:prstGeom prst="rect">
            <a:avLst/>
          </a:prstGeom>
          <a:solidFill>
            <a:srgbClr val="6A9BDE"/>
          </a:solidFill>
          <a:ln>
            <a:solidFill>
              <a:srgbClr val="3677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rgbClr val="FFFFFF"/>
                </a:solidFill>
              </a:rPr>
              <a:t>2021 CNU</a:t>
            </a:r>
          </a:p>
        </p:txBody>
      </p:sp>
      <p:sp>
        <p:nvSpPr>
          <p:cNvPr id="9" name="ZoneTexte 11">
            <a:extLst>
              <a:ext uri="{FF2B5EF4-FFF2-40B4-BE49-F238E27FC236}">
                <a16:creationId xmlns:a16="http://schemas.microsoft.com/office/drawing/2014/main" id="{656DB7D6-0DA2-17FB-CDB6-6CD0F5E2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1683" y="1316037"/>
            <a:ext cx="1574800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fr-FR" dirty="0" err="1"/>
              <a:t>Error</a:t>
            </a:r>
            <a:r>
              <a:rPr lang="fr-CA" altLang="fr-FR" dirty="0"/>
              <a:t> of </a:t>
            </a:r>
            <a:r>
              <a:rPr lang="fr-CA" altLang="fr-FR" dirty="0" err="1"/>
              <a:t>closure</a:t>
            </a:r>
            <a:endParaRPr lang="fr-CA" altLang="fr-FR" dirty="0"/>
          </a:p>
        </p:txBody>
      </p:sp>
      <p:sp>
        <p:nvSpPr>
          <p:cNvPr id="10" name="ZoneTexte 23">
            <a:extLst>
              <a:ext uri="{FF2B5EF4-FFF2-40B4-BE49-F238E27FC236}">
                <a16:creationId xmlns:a16="http://schemas.microsoft.com/office/drawing/2014/main" id="{838A9E49-80B6-D5B2-D087-C7B7DE36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682" y="1546404"/>
            <a:ext cx="3441700" cy="36988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CA" altLang="fr-FR" dirty="0" err="1">
                <a:solidFill>
                  <a:schemeClr val="bg1"/>
                </a:solidFill>
              </a:rPr>
              <a:t>Estimated</a:t>
            </a:r>
            <a:r>
              <a:rPr lang="fr-CA" altLang="fr-FR" dirty="0">
                <a:solidFill>
                  <a:schemeClr val="bg1"/>
                </a:solidFill>
              </a:rPr>
              <a:t> </a:t>
            </a:r>
            <a:r>
              <a:rPr lang="fr-CA" altLang="fr-FR" dirty="0" err="1">
                <a:solidFill>
                  <a:schemeClr val="bg1"/>
                </a:solidFill>
              </a:rPr>
              <a:t>growth</a:t>
            </a:r>
            <a:r>
              <a:rPr lang="fr-CA" altLang="fr-FR" dirty="0">
                <a:solidFill>
                  <a:schemeClr val="bg1"/>
                </a:solidFill>
              </a:rPr>
              <a:t> (DEP)</a:t>
            </a:r>
          </a:p>
        </p:txBody>
      </p:sp>
      <p:cxnSp>
        <p:nvCxnSpPr>
          <p:cNvPr id="11" name="Connecteur droit avec flèche 12">
            <a:extLst>
              <a:ext uri="{FF2B5EF4-FFF2-40B4-BE49-F238E27FC236}">
                <a16:creationId xmlns:a16="http://schemas.microsoft.com/office/drawing/2014/main" id="{E43A3D37-8767-4274-AA34-E677C52D98EE}"/>
              </a:ext>
            </a:extLst>
          </p:cNvPr>
          <p:cNvCxnSpPr>
            <a:cxnSpLocks/>
          </p:cNvCxnSpPr>
          <p:nvPr/>
        </p:nvCxnSpPr>
        <p:spPr>
          <a:xfrm>
            <a:off x="8366662" y="1837274"/>
            <a:ext cx="0" cy="624145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89D64E6-C4ED-4F3D-FD4A-382A0E102475}"/>
              </a:ext>
            </a:extLst>
          </p:cNvPr>
          <p:cNvSpPr/>
          <p:nvPr/>
        </p:nvSpPr>
        <p:spPr>
          <a:xfrm>
            <a:off x="3060870" y="2891632"/>
            <a:ext cx="946150" cy="537368"/>
          </a:xfrm>
          <a:prstGeom prst="rect">
            <a:avLst/>
          </a:prstGeom>
          <a:solidFill>
            <a:srgbClr val="6A9BDE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A" sz="1600" dirty="0">
                <a:solidFill>
                  <a:srgbClr val="FFFFFF"/>
                </a:solidFill>
              </a:rPr>
              <a:t>2016 CNU</a:t>
            </a:r>
          </a:p>
        </p:txBody>
      </p:sp>
      <p:cxnSp>
        <p:nvCxnSpPr>
          <p:cNvPr id="13" name="Connecteur droit 13">
            <a:extLst>
              <a:ext uri="{FF2B5EF4-FFF2-40B4-BE49-F238E27FC236}">
                <a16:creationId xmlns:a16="http://schemas.microsoft.com/office/drawing/2014/main" id="{530A0956-7044-5B8E-4AE9-C6D630140AA7}"/>
              </a:ext>
            </a:extLst>
          </p:cNvPr>
          <p:cNvCxnSpPr>
            <a:cxnSpLocks/>
          </p:cNvCxnSpPr>
          <p:nvPr/>
        </p:nvCxnSpPr>
        <p:spPr>
          <a:xfrm>
            <a:off x="9213059" y="2342024"/>
            <a:ext cx="0" cy="2562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5">
            <a:extLst>
              <a:ext uri="{FF2B5EF4-FFF2-40B4-BE49-F238E27FC236}">
                <a16:creationId xmlns:a16="http://schemas.microsoft.com/office/drawing/2014/main" id="{1A341A62-096F-FB9E-37D1-E720A31BA3DC}"/>
              </a:ext>
            </a:extLst>
          </p:cNvPr>
          <p:cNvCxnSpPr/>
          <p:nvPr/>
        </p:nvCxnSpPr>
        <p:spPr>
          <a:xfrm>
            <a:off x="8997035" y="2342024"/>
            <a:ext cx="432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8">
            <a:extLst>
              <a:ext uri="{FF2B5EF4-FFF2-40B4-BE49-F238E27FC236}">
                <a16:creationId xmlns:a16="http://schemas.microsoft.com/office/drawing/2014/main" id="{D431E3C3-1052-AA1E-7537-BA8C4AA33775}"/>
              </a:ext>
            </a:extLst>
          </p:cNvPr>
          <p:cNvCxnSpPr/>
          <p:nvPr/>
        </p:nvCxnSpPr>
        <p:spPr>
          <a:xfrm>
            <a:off x="8997035" y="2598266"/>
            <a:ext cx="432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0B7CEB05-5BF1-B742-F28F-FE962AC60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232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DEP’s “Error of Closure” Quality Indicator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74922CF-507E-F2C3-2E21-957A87E19CDB}"/>
              </a:ext>
            </a:extLst>
          </p:cNvPr>
          <p:cNvSpPr txBox="1"/>
          <p:nvPr/>
        </p:nvSpPr>
        <p:spPr>
          <a:xfrm>
            <a:off x="707611" y="2628352"/>
            <a:ext cx="1863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Variance </a:t>
            </a:r>
            <a:r>
              <a:rPr lang="fr-CA" sz="1100" dirty="0" err="1"/>
              <a:t>associated</a:t>
            </a:r>
            <a:r>
              <a:rPr lang="fr-CA" sz="1100" dirty="0"/>
              <a:t> </a:t>
            </a:r>
            <a:r>
              <a:rPr lang="fr-CA" sz="1100" dirty="0" err="1"/>
              <a:t>with</a:t>
            </a:r>
            <a:r>
              <a:rPr lang="fr-CA" sz="1100" dirty="0"/>
              <a:t> Census net </a:t>
            </a:r>
            <a:r>
              <a:rPr lang="fr-CA" sz="1100" dirty="0" err="1"/>
              <a:t>undercoverage</a:t>
            </a:r>
            <a:endParaRPr lang="fr-CA" sz="1100" dirty="0"/>
          </a:p>
        </p:txBody>
      </p:sp>
      <p:cxnSp>
        <p:nvCxnSpPr>
          <p:cNvPr id="31" name="Connecteur droit 13">
            <a:extLst>
              <a:ext uri="{FF2B5EF4-FFF2-40B4-BE49-F238E27FC236}">
                <a16:creationId xmlns:a16="http://schemas.microsoft.com/office/drawing/2014/main" id="{9CA8DA1B-593C-F712-56E9-76107D209508}"/>
              </a:ext>
            </a:extLst>
          </p:cNvPr>
          <p:cNvCxnSpPr>
            <a:cxnSpLocks/>
          </p:cNvCxnSpPr>
          <p:nvPr/>
        </p:nvCxnSpPr>
        <p:spPr>
          <a:xfrm>
            <a:off x="2732339" y="2765730"/>
            <a:ext cx="0" cy="2562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15">
            <a:extLst>
              <a:ext uri="{FF2B5EF4-FFF2-40B4-BE49-F238E27FC236}">
                <a16:creationId xmlns:a16="http://schemas.microsoft.com/office/drawing/2014/main" id="{501CDB7E-CCC3-F723-5670-6468F19F8F73}"/>
              </a:ext>
            </a:extLst>
          </p:cNvPr>
          <p:cNvCxnSpPr/>
          <p:nvPr/>
        </p:nvCxnSpPr>
        <p:spPr>
          <a:xfrm>
            <a:off x="2516315" y="2765730"/>
            <a:ext cx="432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18">
            <a:extLst>
              <a:ext uri="{FF2B5EF4-FFF2-40B4-BE49-F238E27FC236}">
                <a16:creationId xmlns:a16="http://schemas.microsoft.com/office/drawing/2014/main" id="{78D9720F-232D-D38F-9E2F-7D4621E54024}"/>
              </a:ext>
            </a:extLst>
          </p:cNvPr>
          <p:cNvCxnSpPr/>
          <p:nvPr/>
        </p:nvCxnSpPr>
        <p:spPr>
          <a:xfrm>
            <a:off x="2516315" y="3021972"/>
            <a:ext cx="4320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9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1145FEE1-CABE-5DBA-F8EF-C2E3CD3A2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882454"/>
              </p:ext>
            </p:extLst>
          </p:nvPr>
        </p:nvGraphicFramePr>
        <p:xfrm>
          <a:off x="1517468" y="1209533"/>
          <a:ext cx="9368246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Tableau 7">
            <a:extLst>
              <a:ext uri="{FF2B5EF4-FFF2-40B4-BE49-F238E27FC236}">
                <a16:creationId xmlns:a16="http://schemas.microsoft.com/office/drawing/2014/main" id="{16117F77-563D-11DB-D409-2EF808CBC7AC}"/>
              </a:ext>
            </a:extLst>
          </p:cNvPr>
          <p:cNvGraphicFramePr>
            <a:graphicFrameLocks noGrp="1"/>
          </p:cNvGraphicFramePr>
          <p:nvPr/>
        </p:nvGraphicFramePr>
        <p:xfrm>
          <a:off x="651262" y="5608490"/>
          <a:ext cx="6096000" cy="314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3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2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584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/>
                        <a:t>*</a:t>
                      </a:r>
                      <a:endParaRPr lang="fr-CA" sz="12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1200" dirty="0"/>
                        <a:t>= </a:t>
                      </a:r>
                      <a:r>
                        <a:rPr lang="fr-CA" sz="1200" dirty="0" err="1"/>
                        <a:t>Statistically</a:t>
                      </a:r>
                      <a:r>
                        <a:rPr lang="fr-CA" sz="1200" dirty="0"/>
                        <a:t> </a:t>
                      </a:r>
                      <a:r>
                        <a:rPr lang="fr-CA" sz="1200" dirty="0" err="1"/>
                        <a:t>significant</a:t>
                      </a:r>
                      <a:r>
                        <a:rPr lang="fr-CA" sz="1200" dirty="0"/>
                        <a:t> EC </a:t>
                      </a:r>
                      <a:r>
                        <a:rPr lang="fr-CA" sz="1200" baseline="0" dirty="0"/>
                        <a:t>(95%) (</a:t>
                      </a:r>
                      <a:r>
                        <a:rPr lang="fr-CA" sz="1200" baseline="0" dirty="0" err="1"/>
                        <a:t>combined</a:t>
                      </a:r>
                      <a:r>
                        <a:rPr lang="fr-CA" sz="1200" baseline="0" dirty="0"/>
                        <a:t> 2016/2021 variance).</a:t>
                      </a:r>
                      <a:endParaRPr lang="fr-CA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622280F-928D-731D-A07B-9B46B646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2"/>
            <a:ext cx="10515600" cy="1325563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tx1"/>
                </a:solidFill>
              </a:rPr>
              <a:t>The 2021 errors of closure were between -1% and 1% for 9 out of 14 jurisdictions (including Canada)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FF9FF27-234D-F630-EF88-3F2D4BEA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125586"/>
            <a:ext cx="2743200" cy="365125"/>
          </a:xfrm>
        </p:spPr>
        <p:txBody>
          <a:bodyPr/>
          <a:lstStyle/>
          <a:p>
            <a:pPr algn="ctr"/>
            <a:fld id="{D13C6EE9-4A16-4C94-AEBE-3C63D990371C}" type="slidenum">
              <a:rPr lang="en-CA" smtClean="0">
                <a:solidFill>
                  <a:schemeClr val="bg1"/>
                </a:solidFill>
              </a:rPr>
              <a:pPr algn="ctr"/>
              <a:t>12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1E61677-A4F4-51B7-5833-CADE29221EBD}"/>
              </a:ext>
            </a:extLst>
          </p:cNvPr>
          <p:cNvSpPr txBox="1">
            <a:spLocks/>
          </p:cNvSpPr>
          <p:nvPr/>
        </p:nvSpPr>
        <p:spPr>
          <a:xfrm>
            <a:off x="4724400" y="61255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13C6EE9-4A16-4C94-AEBE-3C63D990371C}" type="slidenum">
              <a:rPr lang="en-CA" smtClean="0">
                <a:solidFill>
                  <a:schemeClr val="bg1"/>
                </a:solidFill>
              </a:rPr>
              <a:pPr algn="ctr"/>
              <a:t>12</a:t>
            </a:fld>
            <a:endParaRPr lang="en-CA" dirty="0">
              <a:solidFill>
                <a:schemeClr val="bg1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49F0BA9-5221-DA81-3513-FC620F64E865}"/>
              </a:ext>
            </a:extLst>
          </p:cNvPr>
          <p:cNvCxnSpPr>
            <a:cxnSpLocks/>
          </p:cNvCxnSpPr>
          <p:nvPr/>
        </p:nvCxnSpPr>
        <p:spPr>
          <a:xfrm>
            <a:off x="2259867" y="2768572"/>
            <a:ext cx="8534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550CBAED-220D-ACDC-19E6-229746591B8A}"/>
              </a:ext>
            </a:extLst>
          </p:cNvPr>
          <p:cNvCxnSpPr>
            <a:cxnSpLocks/>
          </p:cNvCxnSpPr>
          <p:nvPr/>
        </p:nvCxnSpPr>
        <p:spPr>
          <a:xfrm>
            <a:off x="2259867" y="3883769"/>
            <a:ext cx="85344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D3548BB6-8071-79CC-45C0-07075809DF70}"/>
              </a:ext>
            </a:extLst>
          </p:cNvPr>
          <p:cNvSpPr txBox="1"/>
          <p:nvPr/>
        </p:nvSpPr>
        <p:spPr>
          <a:xfrm>
            <a:off x="2210096" y="1763020"/>
            <a:ext cx="2978332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sz="1200" b="1" dirty="0" err="1"/>
              <a:t>Error</a:t>
            </a:r>
            <a:r>
              <a:rPr lang="fr-CA" sz="1200" b="1" dirty="0"/>
              <a:t> of </a:t>
            </a:r>
            <a:r>
              <a:rPr lang="fr-CA" sz="1200" b="1" dirty="0" err="1"/>
              <a:t>closure</a:t>
            </a:r>
            <a:r>
              <a:rPr lang="fr-CA" sz="1200" b="1" dirty="0"/>
              <a:t> for Canada: -0,11%, </a:t>
            </a:r>
            <a:r>
              <a:rPr lang="fr-CA" sz="1200" b="1" dirty="0" err="1"/>
              <a:t>representing</a:t>
            </a:r>
            <a:r>
              <a:rPr lang="fr-CA" sz="1200" b="1" dirty="0"/>
              <a:t> 41,000 people. 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6D0020F-1E58-E426-69C2-2B0CDC6F7F54}"/>
              </a:ext>
            </a:extLst>
          </p:cNvPr>
          <p:cNvCxnSpPr>
            <a:cxnSpLocks/>
          </p:cNvCxnSpPr>
          <p:nvPr/>
        </p:nvCxnSpPr>
        <p:spPr>
          <a:xfrm flipV="1">
            <a:off x="2572378" y="2226864"/>
            <a:ext cx="205656" cy="1058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058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541416"/>
            <a:ext cx="10515600" cy="4478792"/>
          </a:xfrm>
        </p:spPr>
        <p:txBody>
          <a:bodyPr>
            <a:normAutofit fontScale="92500" lnSpcReduction="10000"/>
          </a:bodyPr>
          <a:lstStyle/>
          <a:p>
            <a:r>
              <a:rPr lang="fr-CA" sz="2000" dirty="0" err="1"/>
              <a:t>Many</a:t>
            </a:r>
            <a:r>
              <a:rPr lang="fr-CA" sz="2000" dirty="0"/>
              <a:t> data sources for NPR at Statistics Canada – not comparable! </a:t>
            </a:r>
          </a:p>
          <a:p>
            <a:pPr lvl="1"/>
            <a:r>
              <a:rPr lang="fr-CA" sz="1600" dirty="0"/>
              <a:t>Census of population (</a:t>
            </a:r>
            <a:r>
              <a:rPr lang="fr-CA" sz="1600" dirty="0" err="1"/>
              <a:t>every</a:t>
            </a:r>
            <a:r>
              <a:rPr lang="fr-CA" sz="1600" dirty="0"/>
              <a:t> 5 </a:t>
            </a:r>
            <a:r>
              <a:rPr lang="fr-CA" sz="1600" dirty="0" err="1"/>
              <a:t>years</a:t>
            </a:r>
            <a:r>
              <a:rPr lang="fr-CA" sz="1600" dirty="0"/>
              <a:t>)</a:t>
            </a:r>
          </a:p>
          <a:p>
            <a:pPr lvl="1"/>
            <a:r>
              <a:rPr lang="fr-CA" sz="1600" dirty="0"/>
              <a:t>DEP (</a:t>
            </a:r>
            <a:r>
              <a:rPr lang="fr-CA" sz="1600" dirty="0" err="1"/>
              <a:t>quarterly</a:t>
            </a:r>
            <a:r>
              <a:rPr lang="fr-CA" sz="1600" dirty="0"/>
              <a:t> and </a:t>
            </a:r>
            <a:r>
              <a:rPr lang="fr-CA" sz="1600" dirty="0" err="1"/>
              <a:t>annual</a:t>
            </a:r>
            <a:r>
              <a:rPr lang="fr-CA" sz="1600" dirty="0"/>
              <a:t>)</a:t>
            </a:r>
          </a:p>
          <a:p>
            <a:pPr lvl="1"/>
            <a:r>
              <a:rPr lang="fr-CA" sz="1600" dirty="0"/>
              <a:t>Longitudinal Immigration </a:t>
            </a:r>
            <a:r>
              <a:rPr lang="fr-CA" sz="1600" dirty="0" err="1"/>
              <a:t>Database</a:t>
            </a:r>
            <a:r>
              <a:rPr lang="fr-CA" sz="1600" dirty="0"/>
              <a:t> (IMDB)</a:t>
            </a:r>
          </a:p>
          <a:p>
            <a:pPr lvl="1"/>
            <a:r>
              <a:rPr lang="fr-CA" sz="1600" dirty="0" err="1"/>
              <a:t>Surveys</a:t>
            </a:r>
            <a:r>
              <a:rPr lang="fr-CA" sz="1600" dirty="0"/>
              <a:t> (LFS, etc.)</a:t>
            </a:r>
          </a:p>
          <a:p>
            <a:pPr lvl="1"/>
            <a:r>
              <a:rPr lang="fr-CA" sz="1600" dirty="0"/>
              <a:t>Administrative data (</a:t>
            </a:r>
            <a:r>
              <a:rPr lang="fr-CA" sz="1600" dirty="0" err="1"/>
              <a:t>tax</a:t>
            </a:r>
            <a:r>
              <a:rPr lang="fr-CA" sz="1600" dirty="0"/>
              <a:t> files)</a:t>
            </a:r>
          </a:p>
          <a:p>
            <a:pPr lvl="1"/>
            <a:endParaRPr lang="fr-CA" sz="1600" dirty="0"/>
          </a:p>
          <a:p>
            <a:r>
              <a:rPr lang="fr-CA" sz="2000" dirty="0"/>
              <a:t>NPR at Statistics Canada </a:t>
            </a:r>
            <a:r>
              <a:rPr lang="fr-CA" sz="2000" dirty="0" err="1"/>
              <a:t>includes</a:t>
            </a:r>
            <a:r>
              <a:rPr lang="fr-CA" sz="2000" dirty="0"/>
              <a:t>:</a:t>
            </a:r>
          </a:p>
          <a:p>
            <a:pPr lvl="1"/>
            <a:r>
              <a:rPr lang="fr-CA" sz="1600" dirty="0"/>
              <a:t>Work and/or </a:t>
            </a:r>
            <a:r>
              <a:rPr lang="fr-CA" sz="1600" dirty="0" err="1"/>
              <a:t>study</a:t>
            </a:r>
            <a:r>
              <a:rPr lang="fr-CA" sz="1600" dirty="0"/>
              <a:t> permit </a:t>
            </a:r>
            <a:r>
              <a:rPr lang="fr-CA" sz="1600" dirty="0" err="1"/>
              <a:t>holders</a:t>
            </a:r>
            <a:r>
              <a:rPr lang="fr-CA" sz="1600" dirty="0"/>
              <a:t> </a:t>
            </a:r>
            <a:r>
              <a:rPr lang="fr-CA" sz="1600" b="1" dirty="0"/>
              <a:t>and </a:t>
            </a:r>
            <a:r>
              <a:rPr lang="fr-CA" sz="1600" b="1" dirty="0" err="1"/>
              <a:t>their</a:t>
            </a:r>
            <a:r>
              <a:rPr lang="fr-CA" sz="1600" b="1" dirty="0"/>
              <a:t> </a:t>
            </a:r>
            <a:r>
              <a:rPr lang="fr-CA" sz="1600" b="1" dirty="0" err="1"/>
              <a:t>family</a:t>
            </a:r>
            <a:r>
              <a:rPr lang="fr-CA" sz="1600" b="1" dirty="0"/>
              <a:t> </a:t>
            </a:r>
            <a:r>
              <a:rPr lang="fr-CA" sz="1600" b="1" dirty="0" err="1"/>
              <a:t>members</a:t>
            </a:r>
            <a:endParaRPr lang="fr-CA" sz="1600" b="1" dirty="0"/>
          </a:p>
          <a:p>
            <a:pPr lvl="1"/>
            <a:r>
              <a:rPr lang="fr-CA" sz="1600" b="1" dirty="0" err="1"/>
              <a:t>Expired</a:t>
            </a:r>
            <a:r>
              <a:rPr lang="fr-CA" sz="1600" b="1" dirty="0"/>
              <a:t> permit </a:t>
            </a:r>
            <a:r>
              <a:rPr lang="fr-CA" sz="1600" b="1" dirty="0" err="1"/>
              <a:t>holders</a:t>
            </a:r>
            <a:r>
              <a:rPr lang="fr-CA" sz="1600" b="1" dirty="0"/>
              <a:t> in the process of </a:t>
            </a:r>
            <a:r>
              <a:rPr lang="fr-CA" sz="1600" b="1" dirty="0" err="1"/>
              <a:t>renewal</a:t>
            </a:r>
            <a:endParaRPr lang="fr-CA" sz="1600" b="1" dirty="0"/>
          </a:p>
          <a:p>
            <a:pPr lvl="1"/>
            <a:r>
              <a:rPr lang="fr-CA" sz="1600" dirty="0" err="1"/>
              <a:t>Asylum</a:t>
            </a:r>
            <a:r>
              <a:rPr lang="fr-CA" sz="1600" dirty="0"/>
              <a:t> </a:t>
            </a:r>
            <a:r>
              <a:rPr lang="fr-CA" sz="1600" dirty="0" err="1"/>
              <a:t>claimants</a:t>
            </a:r>
            <a:r>
              <a:rPr lang="fr-CA" sz="1600" dirty="0"/>
              <a:t>, </a:t>
            </a:r>
            <a:r>
              <a:rPr lang="fr-CA" sz="1600" b="1" dirty="0" err="1"/>
              <a:t>protected</a:t>
            </a:r>
            <a:r>
              <a:rPr lang="fr-CA" sz="1600" b="1" dirty="0"/>
              <a:t> </a:t>
            </a:r>
            <a:r>
              <a:rPr lang="fr-CA" sz="1600" b="1" dirty="0" err="1"/>
              <a:t>persons</a:t>
            </a:r>
            <a:r>
              <a:rPr lang="fr-CA" sz="1600" b="1" dirty="0"/>
              <a:t>, and </a:t>
            </a:r>
            <a:r>
              <a:rPr lang="fr-CA" sz="1600" b="1" dirty="0" err="1"/>
              <a:t>related</a:t>
            </a:r>
            <a:r>
              <a:rPr lang="fr-CA" sz="1600" b="1" dirty="0"/>
              <a:t> groups</a:t>
            </a:r>
          </a:p>
          <a:p>
            <a:pPr lvl="1"/>
            <a:endParaRPr lang="fr-CA" sz="1600" dirty="0"/>
          </a:p>
          <a:p>
            <a:r>
              <a:rPr lang="fr-CA" sz="2000" dirty="0"/>
              <a:t>IRCC data </a:t>
            </a:r>
            <a:r>
              <a:rPr lang="fr-CA" sz="2000" dirty="0" err="1"/>
              <a:t>related</a:t>
            </a:r>
            <a:r>
              <a:rPr lang="fr-CA" sz="2000" dirty="0"/>
              <a:t> to </a:t>
            </a:r>
            <a:r>
              <a:rPr lang="fr-CA" sz="2000" dirty="0" err="1"/>
              <a:t>temporary</a:t>
            </a:r>
            <a:r>
              <a:rPr lang="fr-CA" sz="2000" dirty="0"/>
              <a:t> </a:t>
            </a:r>
            <a:r>
              <a:rPr lang="fr-CA" sz="2000" dirty="0" err="1"/>
              <a:t>residents</a:t>
            </a:r>
            <a:endParaRPr lang="fr-CA" sz="2000" dirty="0"/>
          </a:p>
          <a:p>
            <a:pPr lvl="1"/>
            <a:r>
              <a:rPr lang="fr-CA" sz="1600" dirty="0" err="1"/>
              <a:t>Excludes</a:t>
            </a:r>
            <a:r>
              <a:rPr lang="fr-CA" sz="1600" dirty="0"/>
              <a:t> </a:t>
            </a:r>
            <a:r>
              <a:rPr lang="fr-CA" sz="1600" dirty="0" err="1"/>
              <a:t>family</a:t>
            </a:r>
            <a:r>
              <a:rPr lang="fr-CA" sz="1600" dirty="0"/>
              <a:t> </a:t>
            </a:r>
            <a:r>
              <a:rPr lang="fr-CA" sz="1600" dirty="0" err="1"/>
              <a:t>members</a:t>
            </a:r>
            <a:r>
              <a:rPr lang="fr-CA" sz="1600" dirty="0"/>
              <a:t> of permit </a:t>
            </a:r>
            <a:r>
              <a:rPr lang="fr-CA" sz="1600" dirty="0" err="1"/>
              <a:t>holders</a:t>
            </a:r>
            <a:endParaRPr lang="fr-CA" sz="1600" dirty="0"/>
          </a:p>
          <a:p>
            <a:pPr lvl="1"/>
            <a:r>
              <a:rPr lang="fr-CA" sz="1600" dirty="0" err="1"/>
              <a:t>Excludes</a:t>
            </a:r>
            <a:r>
              <a:rPr lang="fr-CA" sz="1600" dirty="0"/>
              <a:t> </a:t>
            </a:r>
            <a:r>
              <a:rPr lang="fr-CA" sz="1600" dirty="0" err="1"/>
              <a:t>protected</a:t>
            </a:r>
            <a:r>
              <a:rPr lang="fr-CA" sz="1600" dirty="0"/>
              <a:t> </a:t>
            </a:r>
            <a:r>
              <a:rPr lang="fr-CA" sz="1600" dirty="0" err="1"/>
              <a:t>persons</a:t>
            </a:r>
            <a:r>
              <a:rPr lang="fr-CA" sz="1600" dirty="0"/>
              <a:t>, and </a:t>
            </a:r>
            <a:r>
              <a:rPr lang="fr-CA" sz="1600" dirty="0" err="1"/>
              <a:t>related</a:t>
            </a:r>
            <a:r>
              <a:rPr lang="fr-CA" sz="1600" dirty="0"/>
              <a:t> groups</a:t>
            </a:r>
          </a:p>
          <a:p>
            <a:pPr lvl="1"/>
            <a:r>
              <a:rPr lang="fr-CA" sz="1600" dirty="0" err="1"/>
              <a:t>Includes</a:t>
            </a:r>
            <a:r>
              <a:rPr lang="fr-CA" sz="1600" dirty="0"/>
              <a:t> </a:t>
            </a:r>
            <a:r>
              <a:rPr lang="fr-CA" sz="1600" dirty="0" err="1"/>
              <a:t>visitors</a:t>
            </a:r>
            <a:r>
              <a:rPr lang="fr-CA" sz="1600" dirty="0"/>
              <a:t> (</a:t>
            </a:r>
            <a:r>
              <a:rPr lang="fr-CA" sz="1600" dirty="0" err="1"/>
              <a:t>tourists</a:t>
            </a:r>
            <a:r>
              <a:rPr lang="fr-CA" sz="1600" dirty="0"/>
              <a:t>) and visas </a:t>
            </a:r>
            <a:r>
              <a:rPr lang="fr-CA" sz="1600" dirty="0" err="1"/>
              <a:t>holders</a:t>
            </a:r>
            <a:endParaRPr lang="fr-CA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Estimates of non-permanent residents (NPR) in the DEP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5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14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Estimates of non-permanent residents (NPR) in the DEP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240865A-858E-0683-EBD2-A20E983F8276}"/>
              </a:ext>
            </a:extLst>
          </p:cNvPr>
          <p:cNvSpPr/>
          <p:nvPr/>
        </p:nvSpPr>
        <p:spPr>
          <a:xfrm>
            <a:off x="1951475" y="2082371"/>
            <a:ext cx="5472608" cy="30243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4BB4426-E5D3-7623-53BB-0B2852258FBE}"/>
              </a:ext>
            </a:extLst>
          </p:cNvPr>
          <p:cNvSpPr/>
          <p:nvPr/>
        </p:nvSpPr>
        <p:spPr>
          <a:xfrm>
            <a:off x="4867799" y="2082371"/>
            <a:ext cx="5112568" cy="3024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C3D45B-D05D-41C1-006E-F6B619C57F4E}"/>
              </a:ext>
            </a:extLst>
          </p:cNvPr>
          <p:cNvSpPr txBox="1"/>
          <p:nvPr/>
        </p:nvSpPr>
        <p:spPr>
          <a:xfrm>
            <a:off x="6133994" y="171303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rgbClr val="FF0000"/>
                </a:solidFill>
              </a:rPr>
              <a:t>Temporary</a:t>
            </a:r>
            <a:r>
              <a:rPr lang="fr-CA" b="1" dirty="0">
                <a:solidFill>
                  <a:srgbClr val="FF0000"/>
                </a:solidFill>
              </a:rPr>
              <a:t> </a:t>
            </a:r>
            <a:r>
              <a:rPr lang="fr-CA" b="1" dirty="0" err="1">
                <a:solidFill>
                  <a:srgbClr val="FF0000"/>
                </a:solidFill>
              </a:rPr>
              <a:t>Residents</a:t>
            </a:r>
            <a:r>
              <a:rPr lang="fr-CA" b="1" dirty="0">
                <a:solidFill>
                  <a:srgbClr val="FF0000"/>
                </a:solidFill>
              </a:rPr>
              <a:t> at IRCC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7CCA99-56CF-F9D1-840D-882A565AA99A}"/>
              </a:ext>
            </a:extLst>
          </p:cNvPr>
          <p:cNvSpPr txBox="1"/>
          <p:nvPr/>
        </p:nvSpPr>
        <p:spPr>
          <a:xfrm>
            <a:off x="3673218" y="168682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tx2">
                    <a:lumMod val="75000"/>
                  </a:schemeClr>
                </a:solidFill>
              </a:rPr>
              <a:t>NPR at StatCan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05FE8B-3431-D61D-418B-93D1E91BD476}"/>
              </a:ext>
            </a:extLst>
          </p:cNvPr>
          <p:cNvSpPr txBox="1"/>
          <p:nvPr/>
        </p:nvSpPr>
        <p:spPr>
          <a:xfrm>
            <a:off x="2470109" y="2767874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Family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members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work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study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permit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holders</a:t>
            </a:r>
            <a:endParaRPr lang="fr-CA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People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with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an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expired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permit, in the process of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renewal</a:t>
            </a:r>
            <a:endParaRPr lang="fr-CA" sz="1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Protected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people,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other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related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People to Canada </a:t>
            </a:r>
            <a:r>
              <a:rPr lang="fr-CA" sz="1200" dirty="0" err="1">
                <a:solidFill>
                  <a:schemeClr val="tx2">
                    <a:lumMod val="75000"/>
                  </a:schemeClr>
                </a:solidFill>
              </a:rPr>
              <a:t>under</a:t>
            </a:r>
            <a:r>
              <a:rPr lang="fr-CA" sz="1200" dirty="0">
                <a:solidFill>
                  <a:schemeClr val="tx2">
                    <a:lumMod val="75000"/>
                  </a:schemeClr>
                </a:solidFill>
              </a:rPr>
              <a:t> CUAET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2148E28-CC68-0D8B-FFEE-00E420CD0720}"/>
              </a:ext>
            </a:extLst>
          </p:cNvPr>
          <p:cNvSpPr txBox="1"/>
          <p:nvPr/>
        </p:nvSpPr>
        <p:spPr>
          <a:xfrm>
            <a:off x="4963586" y="3290959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/>
              <a:t>Work/</a:t>
            </a:r>
            <a:r>
              <a:rPr lang="fr-CA" sz="1200" dirty="0" err="1"/>
              <a:t>Study</a:t>
            </a:r>
            <a:r>
              <a:rPr lang="fr-CA" sz="1200" dirty="0"/>
              <a:t> Permit </a:t>
            </a:r>
            <a:r>
              <a:rPr lang="fr-CA" sz="1200" dirty="0" err="1"/>
              <a:t>Holders</a:t>
            </a:r>
            <a:endParaRPr lang="fr-CA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/>
              <a:t>Asylum</a:t>
            </a:r>
            <a:r>
              <a:rPr lang="fr-CA" sz="1200" dirty="0"/>
              <a:t> </a:t>
            </a:r>
            <a:r>
              <a:rPr lang="fr-CA" sz="1200" dirty="0" err="1"/>
              <a:t>Claimants</a:t>
            </a:r>
            <a:endParaRPr lang="fr-CA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763C479-5835-635D-E7F0-12C7ECD83268}"/>
              </a:ext>
            </a:extLst>
          </p:cNvPr>
          <p:cNvSpPr txBox="1"/>
          <p:nvPr/>
        </p:nvSpPr>
        <p:spPr>
          <a:xfrm>
            <a:off x="7579653" y="3290959"/>
            <a:ext cx="2142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200" dirty="0" err="1">
                <a:solidFill>
                  <a:srgbClr val="FF0000"/>
                </a:solidFill>
              </a:rPr>
              <a:t>Visitors</a:t>
            </a:r>
            <a:r>
              <a:rPr lang="fr-CA" sz="1200" dirty="0">
                <a:solidFill>
                  <a:srgbClr val="FF0000"/>
                </a:solidFill>
              </a:rPr>
              <a:t> to Canada (visas and supervisas)</a:t>
            </a:r>
          </a:p>
        </p:txBody>
      </p:sp>
    </p:spTree>
    <p:extLst>
      <p:ext uri="{BB962C8B-B14F-4D97-AF65-F5344CB8AC3E}">
        <p14:creationId xmlns:p14="http://schemas.microsoft.com/office/powerpoint/2010/main" val="1375868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44C822ED-F3B5-CEED-FC68-E468C7B507F6}"/>
              </a:ext>
            </a:extLst>
          </p:cNvPr>
          <p:cNvSpPr/>
          <p:nvPr/>
        </p:nvSpPr>
        <p:spPr>
          <a:xfrm>
            <a:off x="0" y="2006029"/>
            <a:ext cx="12118694" cy="1566836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C4E05-F03C-7BB5-9CBC-53FDB20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292" y="5422878"/>
            <a:ext cx="2743200" cy="365125"/>
          </a:xfrm>
        </p:spPr>
        <p:txBody>
          <a:bodyPr/>
          <a:lstStyle/>
          <a:p>
            <a:fld id="{D65588F7-12D2-4BB6-A26C-BD62DCD3EFB9}" type="slidenum">
              <a:rPr lang="en-CA" smtClean="0"/>
              <a:t>15</a:t>
            </a:fld>
            <a:endParaRPr lang="en-CA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CBA37B-0FFB-043D-DAB6-05F7C746E343}"/>
              </a:ext>
            </a:extLst>
          </p:cNvPr>
          <p:cNvSpPr/>
          <p:nvPr/>
        </p:nvSpPr>
        <p:spPr>
          <a:xfrm>
            <a:off x="7127611" y="2154776"/>
            <a:ext cx="1860928" cy="11349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</a:rPr>
              <a:t>4. </a:t>
            </a:r>
            <a:br>
              <a:rPr lang="en-CA" sz="1600" b="1" dirty="0">
                <a:solidFill>
                  <a:schemeClr val="tx1"/>
                </a:solidFill>
              </a:rPr>
            </a:br>
            <a:r>
              <a:rPr lang="en-CA" sz="1600" b="1" dirty="0">
                <a:solidFill>
                  <a:schemeClr val="tx1"/>
                </a:solidFill>
              </a:rPr>
              <a:t>Validation of </a:t>
            </a:r>
            <a:br>
              <a:rPr lang="en-CA" sz="1600" b="1" dirty="0">
                <a:solidFill>
                  <a:schemeClr val="tx1"/>
                </a:solidFill>
              </a:rPr>
            </a:br>
            <a:r>
              <a:rPr lang="en-CA" sz="1600" b="1" dirty="0">
                <a:solidFill>
                  <a:schemeClr val="tx1"/>
                </a:solidFill>
              </a:rPr>
              <a:t>the results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8F3F6E-ED6E-0B9A-668C-526EE688AE55}"/>
              </a:ext>
            </a:extLst>
          </p:cNvPr>
          <p:cNvSpPr/>
          <p:nvPr/>
        </p:nvSpPr>
        <p:spPr>
          <a:xfrm>
            <a:off x="2919454" y="3400892"/>
            <a:ext cx="1860928" cy="2171701"/>
          </a:xfrm>
          <a:prstGeom prst="rect">
            <a:avLst/>
          </a:prstGeom>
          <a:ln w="635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Data processing</a:t>
            </a:r>
            <a:br>
              <a:rPr lang="en-CA" sz="1500" dirty="0">
                <a:solidFill>
                  <a:schemeClr val="tx1"/>
                </a:solidFill>
              </a:rPr>
            </a:br>
            <a:endParaRPr lang="en-CA" sz="1500" dirty="0">
              <a:solidFill>
                <a:schemeClr val="tx1"/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Validation with published IRCC</a:t>
            </a:r>
            <a:br>
              <a:rPr lang="en-CA" sz="1500" dirty="0">
                <a:solidFill>
                  <a:schemeClr val="tx1"/>
                </a:solidFill>
              </a:rPr>
            </a:br>
            <a:r>
              <a:rPr lang="en-CA" sz="1500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56702-F3D4-3A39-5A38-D06292517742}"/>
              </a:ext>
            </a:extLst>
          </p:cNvPr>
          <p:cNvSpPr/>
          <p:nvPr/>
        </p:nvSpPr>
        <p:spPr>
          <a:xfrm>
            <a:off x="5023533" y="3399133"/>
            <a:ext cx="1860927" cy="2171702"/>
          </a:xfrm>
          <a:prstGeom prst="rect">
            <a:avLst/>
          </a:prstGeom>
          <a:ln w="635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Family members of permit holders </a:t>
            </a:r>
            <a:br>
              <a:rPr lang="en-CA" sz="1500" dirty="0">
                <a:solidFill>
                  <a:schemeClr val="tx1"/>
                </a:solidFill>
              </a:rPr>
            </a:br>
            <a:r>
              <a:rPr lang="en-CA" sz="1500" dirty="0">
                <a:solidFill>
                  <a:schemeClr val="tx1"/>
                </a:solidFill>
              </a:rPr>
              <a:t>(e.g., Ukrainians)</a:t>
            </a:r>
            <a:br>
              <a:rPr lang="en-CA" sz="1500" dirty="0">
                <a:solidFill>
                  <a:schemeClr val="tx1"/>
                </a:solidFill>
              </a:rPr>
            </a:br>
            <a:endParaRPr lang="en-CA" sz="1500" dirty="0">
              <a:solidFill>
                <a:schemeClr val="tx1"/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Persons with expired permits in process of renewal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97D323-CCDD-075D-265D-586828FFF09C}"/>
              </a:ext>
            </a:extLst>
          </p:cNvPr>
          <p:cNvSpPr/>
          <p:nvPr/>
        </p:nvSpPr>
        <p:spPr>
          <a:xfrm>
            <a:off x="9206858" y="3397266"/>
            <a:ext cx="1860928" cy="2171702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Many data tables available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C78D57-4844-4B8E-0519-2807C03DD645}"/>
              </a:ext>
            </a:extLst>
          </p:cNvPr>
          <p:cNvSpPr/>
          <p:nvPr/>
        </p:nvSpPr>
        <p:spPr>
          <a:xfrm>
            <a:off x="7127611" y="3421342"/>
            <a:ext cx="1860928" cy="2171702"/>
          </a:xfrm>
          <a:prstGeom prst="rect">
            <a:avLst/>
          </a:prstGeom>
          <a:ln w="63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Demographic comparisons</a:t>
            </a:r>
            <a:br>
              <a:rPr lang="en-CA" sz="1500" dirty="0">
                <a:solidFill>
                  <a:schemeClr val="tx1"/>
                </a:solidFill>
              </a:rPr>
            </a:br>
            <a:endParaRPr lang="en-CA" sz="1500" dirty="0">
              <a:solidFill>
                <a:schemeClr val="tx1"/>
              </a:solidFill>
            </a:endParaRPr>
          </a:p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Comparisons with other socioeconomic indicators</a:t>
            </a:r>
          </a:p>
          <a:p>
            <a:pPr marL="144000" indent="-1440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2EF4C6-1EA4-91FB-FF18-FAF45E0001F4}"/>
              </a:ext>
            </a:extLst>
          </p:cNvPr>
          <p:cNvSpPr/>
          <p:nvPr/>
        </p:nvSpPr>
        <p:spPr>
          <a:xfrm>
            <a:off x="815375" y="3395616"/>
            <a:ext cx="1860928" cy="2171701"/>
          </a:xfrm>
          <a:prstGeom prst="rect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44000" indent="-144000">
              <a:buFont typeface="Arial" panose="020B0604020202020204" pitchFamily="34" charset="0"/>
              <a:buChar char="•"/>
            </a:pPr>
            <a:r>
              <a:rPr lang="en-CA" sz="1500" dirty="0">
                <a:solidFill>
                  <a:schemeClr val="tx1"/>
                </a:solidFill>
              </a:rPr>
              <a:t>Transactional files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67CBAD3-31B9-BD09-8197-A86C5305EACA}"/>
              </a:ext>
            </a:extLst>
          </p:cNvPr>
          <p:cNvGrpSpPr/>
          <p:nvPr/>
        </p:nvGrpSpPr>
        <p:grpSpPr>
          <a:xfrm>
            <a:off x="752144" y="2156419"/>
            <a:ext cx="1956593" cy="1144887"/>
            <a:chOff x="0" y="1015942"/>
            <a:chExt cx="1956593" cy="1295300"/>
          </a:xfrm>
          <a:solidFill>
            <a:schemeClr val="accent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56C5476-0A20-BCE0-F3B0-3706C562393A}"/>
                </a:ext>
              </a:extLst>
            </p:cNvPr>
            <p:cNvSpPr/>
            <p:nvPr/>
          </p:nvSpPr>
          <p:spPr>
            <a:xfrm>
              <a:off x="0" y="1015942"/>
              <a:ext cx="1956593" cy="12953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CE514409-A47A-6F8D-9369-960E8201AC95}"/>
                </a:ext>
              </a:extLst>
            </p:cNvPr>
            <p:cNvSpPr txBox="1"/>
            <p:nvPr/>
          </p:nvSpPr>
          <p:spPr>
            <a:xfrm>
              <a:off x="63231" y="1079173"/>
              <a:ext cx="1830131" cy="11688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b="1" kern="1200" dirty="0"/>
                <a:t>1.</a:t>
              </a:r>
              <a:br>
                <a:rPr lang="en-CA" sz="1600" b="1" kern="1200" dirty="0"/>
              </a:br>
              <a:r>
                <a:rPr lang="en-CA" sz="1600" b="1" kern="1200" dirty="0"/>
                <a:t>Acquiring IRCC monthly files</a:t>
              </a:r>
              <a:endParaRPr lang="fr-CA" sz="1600" b="1" kern="12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114480-831D-0B2A-7311-93934C73AD9D}"/>
              </a:ext>
            </a:extLst>
          </p:cNvPr>
          <p:cNvGrpSpPr/>
          <p:nvPr/>
        </p:nvGrpSpPr>
        <p:grpSpPr>
          <a:xfrm>
            <a:off x="2872030" y="2153136"/>
            <a:ext cx="1956593" cy="1138191"/>
            <a:chOff x="2066028" y="1015942"/>
            <a:chExt cx="1956593" cy="1295300"/>
          </a:xfrm>
          <a:solidFill>
            <a:schemeClr val="accent1">
              <a:lumMod val="75000"/>
              <a:lumOff val="25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3B0EAF5-65C7-79E5-8F36-EA9D9ED49692}"/>
                </a:ext>
              </a:extLst>
            </p:cNvPr>
            <p:cNvSpPr/>
            <p:nvPr/>
          </p:nvSpPr>
          <p:spPr>
            <a:xfrm>
              <a:off x="2066028" y="1015942"/>
              <a:ext cx="1956593" cy="12953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69AC4F81-9B78-B62B-2210-5A02B20E4BE9}"/>
                </a:ext>
              </a:extLst>
            </p:cNvPr>
            <p:cNvSpPr txBox="1"/>
            <p:nvPr/>
          </p:nvSpPr>
          <p:spPr>
            <a:xfrm>
              <a:off x="2129259" y="1079173"/>
              <a:ext cx="1830131" cy="11688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b="1" kern="1200" dirty="0"/>
                <a:t>2. </a:t>
              </a:r>
              <a:br>
                <a:rPr lang="en-CA" sz="1600" b="1" kern="1200" dirty="0"/>
              </a:br>
              <a:r>
                <a:rPr lang="en-CA" sz="1600" b="1" kern="1200" dirty="0"/>
                <a:t>Processing</a:t>
              </a:r>
              <a:br>
                <a:rPr lang="en-CA" sz="1600" b="1" kern="1200" dirty="0"/>
              </a:br>
              <a:endParaRPr lang="en-CA" sz="1600" b="1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80BD95-925C-86FA-1A93-6DF527B6CBDA}"/>
              </a:ext>
            </a:extLst>
          </p:cNvPr>
          <p:cNvGrpSpPr/>
          <p:nvPr/>
        </p:nvGrpSpPr>
        <p:grpSpPr>
          <a:xfrm>
            <a:off x="4991916" y="2154776"/>
            <a:ext cx="1956593" cy="1138192"/>
            <a:chOff x="4112914" y="971475"/>
            <a:chExt cx="1956593" cy="1295300"/>
          </a:xfrm>
          <a:solidFill>
            <a:srgbClr val="00B0F0"/>
          </a:solidFill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8C76107-C8C0-322D-B08F-C1531EF3AF92}"/>
                </a:ext>
              </a:extLst>
            </p:cNvPr>
            <p:cNvSpPr/>
            <p:nvPr/>
          </p:nvSpPr>
          <p:spPr>
            <a:xfrm>
              <a:off x="4112914" y="971475"/>
              <a:ext cx="1956593" cy="12953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: Rounded Corners 8">
              <a:extLst>
                <a:ext uri="{FF2B5EF4-FFF2-40B4-BE49-F238E27FC236}">
                  <a16:creationId xmlns:a16="http://schemas.microsoft.com/office/drawing/2014/main" id="{EBB9D9C8-4FA6-A1D0-C92E-771395145F30}"/>
                </a:ext>
              </a:extLst>
            </p:cNvPr>
            <p:cNvSpPr txBox="1"/>
            <p:nvPr/>
          </p:nvSpPr>
          <p:spPr>
            <a:xfrm>
              <a:off x="4176145" y="1034706"/>
              <a:ext cx="1830131" cy="116883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b="1" kern="1200" dirty="0">
                  <a:solidFill>
                    <a:schemeClr val="tx1"/>
                  </a:solidFill>
                </a:rPr>
                <a:t>3. </a:t>
              </a:r>
              <a:br>
                <a:rPr lang="en-CA" sz="1600" b="1" kern="1200" dirty="0">
                  <a:solidFill>
                    <a:schemeClr val="tx1"/>
                  </a:solidFill>
                </a:rPr>
              </a:br>
              <a:r>
                <a:rPr lang="en-CA" sz="1600" b="1" kern="1200" dirty="0">
                  <a:solidFill>
                    <a:schemeClr val="tx1"/>
                  </a:solidFill>
                </a:rPr>
                <a:t>Demographic adjustments</a:t>
              </a:r>
              <a:endParaRPr lang="fr-CA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1F5C9A-5AAB-5847-8780-383A9C14934D}"/>
              </a:ext>
            </a:extLst>
          </p:cNvPr>
          <p:cNvSpPr/>
          <p:nvPr/>
        </p:nvSpPr>
        <p:spPr>
          <a:xfrm>
            <a:off x="9167641" y="2136886"/>
            <a:ext cx="1956593" cy="113490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52966F0E-B6E4-2435-F1C1-31AD47D27486}"/>
              </a:ext>
            </a:extLst>
          </p:cNvPr>
          <p:cNvSpPr txBox="1"/>
          <p:nvPr/>
        </p:nvSpPr>
        <p:spPr>
          <a:xfrm>
            <a:off x="9206858" y="2172392"/>
            <a:ext cx="1956592" cy="10241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600" b="1" dirty="0">
                <a:solidFill>
                  <a:schemeClr val="tx1"/>
                </a:solidFill>
              </a:rPr>
              <a:t>5</a:t>
            </a:r>
            <a:r>
              <a:rPr lang="en-CA" sz="1600" b="1" kern="1200" dirty="0">
                <a:solidFill>
                  <a:schemeClr val="tx1"/>
                </a:solidFill>
              </a:rPr>
              <a:t>. </a:t>
            </a:r>
            <a:br>
              <a:rPr lang="en-CA" sz="1600" b="1" kern="1200" dirty="0">
                <a:solidFill>
                  <a:schemeClr val="tx1"/>
                </a:solidFill>
              </a:rPr>
            </a:br>
            <a:r>
              <a:rPr lang="en-CA" sz="1600" b="1" kern="1200" dirty="0">
                <a:solidFill>
                  <a:schemeClr val="tx1"/>
                </a:solidFill>
              </a:rPr>
              <a:t>Estimated number of NPRs</a:t>
            </a:r>
            <a:endParaRPr lang="fr-CA" sz="1600" b="1" kern="1200" dirty="0">
              <a:solidFill>
                <a:schemeClr val="tx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E300C1E-FF0E-0D33-19F1-05ACF609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60" y="129265"/>
            <a:ext cx="11597833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Statistics Canada uses robust, validated methods to produce demographic estimates on NPRs</a:t>
            </a:r>
            <a:endParaRPr lang="en-CA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370650"/>
            <a:ext cx="10515600" cy="4478792"/>
          </a:xfrm>
        </p:spPr>
        <p:txBody>
          <a:bodyPr>
            <a:normAutofit/>
          </a:bodyPr>
          <a:lstStyle/>
          <a:p>
            <a:r>
              <a:rPr lang="fr-CA" sz="2000" dirty="0" err="1"/>
              <a:t>Many</a:t>
            </a:r>
            <a:r>
              <a:rPr lang="fr-CA" sz="2000" dirty="0"/>
              <a:t> </a:t>
            </a:r>
            <a:r>
              <a:rPr lang="fr-CA" sz="2000" dirty="0" err="1"/>
              <a:t>improvments</a:t>
            </a:r>
            <a:r>
              <a:rPr lang="fr-CA" sz="2000" dirty="0"/>
              <a:t> in the last 12 </a:t>
            </a:r>
            <a:r>
              <a:rPr lang="fr-CA" sz="2000" dirty="0" err="1"/>
              <a:t>months</a:t>
            </a:r>
            <a:endParaRPr lang="fr-CA" sz="2000" dirty="0"/>
          </a:p>
          <a:p>
            <a:pPr lvl="1"/>
            <a:endParaRPr lang="fr-CA" sz="1200" dirty="0"/>
          </a:p>
          <a:p>
            <a:pPr lvl="1"/>
            <a:r>
              <a:rPr lang="fr-CA" sz="1600" dirty="0" err="1"/>
              <a:t>September</a:t>
            </a:r>
            <a:r>
              <a:rPr lang="fr-CA" sz="1600" dirty="0"/>
              <a:t> 2023</a:t>
            </a:r>
          </a:p>
          <a:p>
            <a:pPr lvl="2"/>
            <a:r>
              <a:rPr lang="fr-CA" sz="1400" dirty="0"/>
              <a:t>New data tables on </a:t>
            </a:r>
            <a:r>
              <a:rPr lang="fr-CA" sz="1400" dirty="0" err="1"/>
              <a:t>NPRs</a:t>
            </a:r>
            <a:r>
              <a:rPr lang="fr-CA" sz="1400" dirty="0"/>
              <a:t> by permit type, </a:t>
            </a:r>
            <a:r>
              <a:rPr lang="fr-CA" sz="1400" dirty="0" err="1"/>
              <a:t>also</a:t>
            </a:r>
            <a:r>
              <a:rPr lang="fr-CA" sz="1400" dirty="0"/>
              <a:t> </a:t>
            </a:r>
            <a:r>
              <a:rPr lang="fr-CA" sz="1400" dirty="0" err="1"/>
              <a:t>showing</a:t>
            </a:r>
            <a:r>
              <a:rPr lang="fr-CA" sz="1400" dirty="0"/>
              <a:t> stock of </a:t>
            </a:r>
            <a:r>
              <a:rPr lang="fr-CA" sz="1400" dirty="0" err="1"/>
              <a:t>NPRs</a:t>
            </a:r>
            <a:r>
              <a:rPr lang="fr-CA" sz="1400" dirty="0"/>
              <a:t> in the country</a:t>
            </a:r>
          </a:p>
          <a:p>
            <a:pPr lvl="2"/>
            <a:r>
              <a:rPr lang="fr-CA" sz="1400" dirty="0"/>
              <a:t>Updates to the </a:t>
            </a:r>
            <a:r>
              <a:rPr lang="fr-CA" sz="1400" dirty="0" err="1"/>
              <a:t>methods</a:t>
            </a:r>
            <a:r>
              <a:rPr lang="fr-CA" sz="1400" dirty="0"/>
              <a:t>, </a:t>
            </a:r>
            <a:r>
              <a:rPr lang="fr-CA" sz="1400" dirty="0" err="1"/>
              <a:t>notably</a:t>
            </a:r>
            <a:r>
              <a:rPr lang="fr-CA" sz="1400" dirty="0"/>
              <a:t> </a:t>
            </a:r>
            <a:r>
              <a:rPr lang="fr-CA" sz="1400" dirty="0" err="1"/>
              <a:t>related</a:t>
            </a:r>
            <a:r>
              <a:rPr lang="fr-CA" sz="1400" dirty="0"/>
              <a:t> to IRCC </a:t>
            </a:r>
            <a:r>
              <a:rPr lang="fr-CA" sz="1400" dirty="0" err="1"/>
              <a:t>processing</a:t>
            </a:r>
            <a:r>
              <a:rPr lang="fr-CA" sz="1400" dirty="0"/>
              <a:t> times</a:t>
            </a:r>
          </a:p>
          <a:p>
            <a:pPr lvl="1"/>
            <a:r>
              <a:rPr lang="fr-CA" sz="1600" dirty="0"/>
              <a:t>June 2024</a:t>
            </a:r>
          </a:p>
          <a:p>
            <a:pPr lvl="2"/>
            <a:r>
              <a:rPr lang="fr-CA" sz="1400" dirty="0"/>
              <a:t>Concepts </a:t>
            </a:r>
            <a:r>
              <a:rPr lang="fr-CA" sz="1400" dirty="0" err="1"/>
              <a:t>alignment</a:t>
            </a:r>
            <a:r>
              <a:rPr lang="fr-CA" sz="1400" dirty="0"/>
              <a:t> on </a:t>
            </a:r>
            <a:r>
              <a:rPr lang="fr-CA" sz="1400" dirty="0" err="1"/>
              <a:t>asylum</a:t>
            </a:r>
            <a:r>
              <a:rPr lang="fr-CA" sz="1400" dirty="0"/>
              <a:t> </a:t>
            </a:r>
            <a:r>
              <a:rPr lang="fr-CA" sz="1400" dirty="0" err="1"/>
              <a:t>claimants</a:t>
            </a:r>
            <a:r>
              <a:rPr lang="fr-CA" sz="1400" dirty="0"/>
              <a:t>, </a:t>
            </a:r>
            <a:r>
              <a:rPr lang="fr-CA" sz="1400" dirty="0" err="1"/>
              <a:t>protected</a:t>
            </a:r>
            <a:r>
              <a:rPr lang="fr-CA" sz="1400" dirty="0"/>
              <a:t> </a:t>
            </a:r>
            <a:r>
              <a:rPr lang="fr-CA" sz="1400" dirty="0" err="1"/>
              <a:t>persons</a:t>
            </a:r>
            <a:r>
              <a:rPr lang="fr-CA" sz="1400" dirty="0"/>
              <a:t>, and </a:t>
            </a:r>
            <a:r>
              <a:rPr lang="fr-CA" sz="1400" dirty="0" err="1"/>
              <a:t>related</a:t>
            </a:r>
            <a:r>
              <a:rPr lang="fr-CA" sz="1400" dirty="0"/>
              <a:t> groups</a:t>
            </a:r>
          </a:p>
          <a:p>
            <a:pPr lvl="1"/>
            <a:r>
              <a:rPr lang="fr-CA" sz="1600" dirty="0" err="1"/>
              <a:t>September</a:t>
            </a:r>
            <a:r>
              <a:rPr lang="fr-CA" sz="1600" dirty="0"/>
              <a:t> 2024</a:t>
            </a:r>
          </a:p>
          <a:p>
            <a:pPr lvl="2"/>
            <a:r>
              <a:rPr lang="en-US" sz="1400" dirty="0">
                <a:ea typeface="Calibri" panose="020F0502020204030204" pitchFamily="34" charset="0"/>
              </a:rPr>
              <a:t>N</a:t>
            </a:r>
            <a:r>
              <a:rPr lang="en-US" sz="1400" dirty="0">
                <a:effectLst/>
                <a:ea typeface="Calibri" panose="020F0502020204030204" pitchFamily="34" charset="0"/>
              </a:rPr>
              <a:t>ew table on NPRs stocks by age and gender</a:t>
            </a:r>
            <a:endParaRPr lang="fr-CA" sz="1100" dirty="0"/>
          </a:p>
          <a:p>
            <a:pPr lvl="2"/>
            <a:r>
              <a:rPr lang="fr-CA" sz="1400" dirty="0"/>
              <a:t>Updates to the </a:t>
            </a:r>
            <a:r>
              <a:rPr lang="fr-CA" sz="1400" dirty="0" err="1"/>
              <a:t>methods</a:t>
            </a:r>
            <a:r>
              <a:rPr lang="fr-CA" sz="1400" dirty="0"/>
              <a:t> for place of </a:t>
            </a:r>
            <a:r>
              <a:rPr lang="fr-CA" sz="1400" dirty="0" err="1"/>
              <a:t>residence</a:t>
            </a:r>
            <a:r>
              <a:rPr lang="fr-CA" sz="1400" dirty="0"/>
              <a:t> of </a:t>
            </a:r>
            <a:r>
              <a:rPr lang="fr-CA" sz="1400" dirty="0" err="1"/>
              <a:t>NPRs</a:t>
            </a:r>
            <a:endParaRPr lang="fr-CA" sz="1400" dirty="0"/>
          </a:p>
          <a:p>
            <a:pPr lvl="2"/>
            <a:endParaRPr lang="fr-CA" sz="1400" dirty="0"/>
          </a:p>
          <a:p>
            <a:r>
              <a:rPr lang="fr-CA" sz="2000" dirty="0"/>
              <a:t>Next </a:t>
            </a:r>
            <a:r>
              <a:rPr lang="fr-CA" sz="2000" dirty="0" err="1"/>
              <a:t>improvments</a:t>
            </a:r>
            <a:r>
              <a:rPr lang="fr-CA" sz="2000" dirty="0"/>
              <a:t> </a:t>
            </a:r>
            <a:r>
              <a:rPr lang="fr-CA" sz="2000" dirty="0" err="1"/>
              <a:t>currently</a:t>
            </a:r>
            <a:r>
              <a:rPr lang="fr-CA" sz="2000" dirty="0"/>
              <a:t> </a:t>
            </a:r>
            <a:r>
              <a:rPr lang="fr-CA" sz="2000" dirty="0" err="1"/>
              <a:t>planned</a:t>
            </a:r>
            <a:endParaRPr lang="fr-CA" sz="2000" dirty="0"/>
          </a:p>
          <a:p>
            <a:endParaRPr lang="fr-CA" sz="800" dirty="0"/>
          </a:p>
          <a:p>
            <a:pPr lvl="1"/>
            <a:r>
              <a:rPr lang="fr-CA" sz="1600" dirty="0" err="1"/>
              <a:t>Exit&amp;Entry</a:t>
            </a:r>
            <a:r>
              <a:rPr lang="fr-CA" sz="1600" dirty="0"/>
              <a:t> </a:t>
            </a:r>
            <a:r>
              <a:rPr lang="fr-CA" sz="1600" dirty="0" err="1"/>
              <a:t>database</a:t>
            </a:r>
            <a:r>
              <a:rPr lang="fr-CA" sz="1600" dirty="0"/>
              <a:t> to </a:t>
            </a:r>
            <a:r>
              <a:rPr lang="fr-CA" sz="1600" dirty="0" err="1"/>
              <a:t>improve</a:t>
            </a:r>
            <a:r>
              <a:rPr lang="fr-CA" sz="1600" dirty="0"/>
              <a:t> </a:t>
            </a:r>
            <a:r>
              <a:rPr lang="fr-CA" sz="1600" dirty="0" err="1"/>
              <a:t>estimates</a:t>
            </a:r>
            <a:r>
              <a:rPr lang="fr-CA" sz="1600" dirty="0"/>
              <a:t> of international migrations, </a:t>
            </a:r>
            <a:r>
              <a:rPr lang="fr-CA" sz="1600" dirty="0" err="1"/>
              <a:t>including</a:t>
            </a:r>
            <a:r>
              <a:rPr lang="fr-CA" sz="1600" dirty="0"/>
              <a:t> </a:t>
            </a:r>
            <a:r>
              <a:rPr lang="fr-CA" sz="1600" dirty="0" err="1"/>
              <a:t>emigration</a:t>
            </a:r>
            <a:endParaRPr lang="fr-CA" sz="1600" dirty="0"/>
          </a:p>
          <a:p>
            <a:pPr lvl="1"/>
            <a:r>
              <a:rPr lang="fr-CA" sz="1600" dirty="0" err="1"/>
              <a:t>Review</a:t>
            </a:r>
            <a:r>
              <a:rPr lang="fr-CA" sz="1600" dirty="0"/>
              <a:t> of the place of </a:t>
            </a:r>
            <a:r>
              <a:rPr lang="fr-CA" sz="1600" dirty="0" err="1"/>
              <a:t>residence</a:t>
            </a:r>
            <a:r>
              <a:rPr lang="fr-CA" sz="1600" dirty="0"/>
              <a:t> of permit </a:t>
            </a:r>
            <a:r>
              <a:rPr lang="fr-CA" sz="1600" dirty="0" err="1"/>
              <a:t>holders</a:t>
            </a:r>
            <a:endParaRPr lang="fr-CA" sz="1600" dirty="0"/>
          </a:p>
          <a:p>
            <a:pPr lvl="1"/>
            <a:r>
              <a:rPr lang="fr-CA" sz="1600" dirty="0" err="1"/>
              <a:t>Further</a:t>
            </a:r>
            <a:r>
              <a:rPr lang="fr-CA" sz="1600" dirty="0"/>
              <a:t> </a:t>
            </a:r>
            <a:r>
              <a:rPr lang="fr-CA" sz="1600" dirty="0" err="1"/>
              <a:t>disaggregation</a:t>
            </a:r>
            <a:r>
              <a:rPr lang="fr-CA" sz="1600" dirty="0"/>
              <a:t> of </a:t>
            </a:r>
            <a:r>
              <a:rPr lang="fr-CA" sz="1600" dirty="0" err="1"/>
              <a:t>asylum</a:t>
            </a:r>
            <a:r>
              <a:rPr lang="fr-CA" sz="1600" dirty="0"/>
              <a:t> </a:t>
            </a:r>
            <a:r>
              <a:rPr lang="fr-CA" sz="1600" dirty="0" err="1"/>
              <a:t>claimants</a:t>
            </a:r>
            <a:r>
              <a:rPr lang="fr-CA" sz="1600" dirty="0"/>
              <a:t> group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Estimates of non-permanent residents (NPR) in the DEP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92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988D47-9E75-E807-855C-6ACAA9B401D5}"/>
              </a:ext>
            </a:extLst>
          </p:cNvPr>
          <p:cNvSpPr txBox="1"/>
          <p:nvPr/>
        </p:nvSpPr>
        <p:spPr>
          <a:xfrm>
            <a:off x="5604659" y="632698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E18CE95-25AE-4336-B25F-0696E10315C8}" type="slidenum">
              <a:rPr lang="fr-CA" sz="1400" smtClean="0">
                <a:solidFill>
                  <a:schemeClr val="bg1"/>
                </a:solidFill>
              </a:rPr>
              <a:pPr algn="ctr"/>
              <a:t>17</a:t>
            </a:fld>
            <a:endParaRPr lang="fr-CA" sz="14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BAA9CF-ACC0-1B9D-4A49-EE9765DA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130"/>
          </a:xfrm>
        </p:spPr>
        <p:txBody>
          <a:bodyPr/>
          <a:lstStyle/>
          <a:p>
            <a:pPr algn="ctr"/>
            <a:r>
              <a:rPr lang="fr-CA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Update to the </a:t>
            </a:r>
            <a:r>
              <a:rPr lang="fr-CA" sz="2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method</a:t>
            </a:r>
            <a:r>
              <a:rPr lang="fr-CA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for place of </a:t>
            </a:r>
            <a:r>
              <a:rPr lang="fr-CA" sz="2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residence</a:t>
            </a:r>
            <a:r>
              <a:rPr lang="fr-CA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fr-CA" sz="2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asylum</a:t>
            </a:r>
            <a:r>
              <a:rPr lang="fr-CA" sz="2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A" sz="2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claimants</a:t>
            </a:r>
            <a:endParaRPr lang="fr-CA" sz="2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1F6C13-520C-5C67-FDC4-E3085F52959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71364" y="1484784"/>
            <a:ext cx="11449272" cy="45800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CA" sz="1800" dirty="0" err="1"/>
              <a:t>Current</a:t>
            </a:r>
            <a:r>
              <a:rPr lang="fr-CA" sz="1800" dirty="0"/>
              <a:t> </a:t>
            </a:r>
            <a:r>
              <a:rPr lang="fr-CA" sz="1800" dirty="0" err="1"/>
              <a:t>method</a:t>
            </a:r>
            <a:r>
              <a:rPr lang="fr-CA" sz="1800" dirty="0"/>
              <a:t>: </a:t>
            </a:r>
            <a:r>
              <a:rPr lang="fr-CA" sz="1800" dirty="0" err="1"/>
              <a:t>intended</a:t>
            </a:r>
            <a:r>
              <a:rPr lang="fr-CA" sz="1800" dirty="0"/>
              <a:t> place of </a:t>
            </a:r>
            <a:r>
              <a:rPr lang="fr-CA" sz="1800" dirty="0" err="1"/>
              <a:t>residence</a:t>
            </a:r>
            <a:r>
              <a:rPr lang="fr-CA" sz="1800" dirty="0"/>
              <a:t> (source: IRCC)</a:t>
            </a:r>
          </a:p>
          <a:p>
            <a:pPr>
              <a:spcBef>
                <a:spcPts val="1200"/>
              </a:spcBef>
            </a:pPr>
            <a:r>
              <a:rPr lang="fr-CA" sz="1800" dirty="0"/>
              <a:t>For NPR in </a:t>
            </a:r>
            <a:r>
              <a:rPr lang="fr-CA" sz="1800" dirty="0" err="1"/>
              <a:t>particular</a:t>
            </a:r>
            <a:r>
              <a:rPr lang="fr-CA" sz="1800" dirty="0"/>
              <a:t>, </a:t>
            </a:r>
            <a:r>
              <a:rPr lang="fr-CA" sz="1800" dirty="0" err="1"/>
              <a:t>intended</a:t>
            </a:r>
            <a:r>
              <a:rPr lang="fr-CA" sz="1800" dirty="0"/>
              <a:t> place of </a:t>
            </a:r>
            <a:r>
              <a:rPr lang="fr-CA" sz="1800" dirty="0" err="1"/>
              <a:t>residence</a:t>
            </a:r>
            <a:r>
              <a:rPr lang="fr-CA" sz="1800" dirty="0"/>
              <a:t> do not </a:t>
            </a:r>
            <a:r>
              <a:rPr lang="fr-CA" sz="1800" dirty="0" err="1"/>
              <a:t>actually</a:t>
            </a:r>
            <a:r>
              <a:rPr lang="fr-CA" sz="1800" dirty="0"/>
              <a:t> match </a:t>
            </a:r>
            <a:r>
              <a:rPr lang="fr-CA" sz="1800" dirty="0" err="1"/>
              <a:t>actual</a:t>
            </a:r>
            <a:r>
              <a:rPr lang="fr-CA" sz="1800" dirty="0"/>
              <a:t> place of </a:t>
            </a:r>
            <a:r>
              <a:rPr lang="fr-CA" sz="1800" dirty="0" err="1"/>
              <a:t>residence</a:t>
            </a:r>
            <a:endParaRPr lang="fr-CA" sz="1800" dirty="0"/>
          </a:p>
          <a:p>
            <a:pPr>
              <a:spcBef>
                <a:spcPts val="1200"/>
              </a:spcBef>
            </a:pPr>
            <a:r>
              <a:rPr lang="fr-CA" sz="1800" dirty="0" err="1"/>
              <a:t>Updated</a:t>
            </a:r>
            <a:r>
              <a:rPr lang="fr-CA" sz="1800" dirty="0"/>
              <a:t> </a:t>
            </a:r>
            <a:r>
              <a:rPr lang="fr-CA" sz="1800" dirty="0" err="1"/>
              <a:t>method</a:t>
            </a:r>
            <a:r>
              <a:rPr lang="fr-CA" sz="1800" dirty="0"/>
              <a:t>: use of last </a:t>
            </a:r>
            <a:r>
              <a:rPr lang="fr-CA" sz="1800" dirty="0" err="1"/>
              <a:t>known</a:t>
            </a:r>
            <a:r>
              <a:rPr lang="fr-CA" sz="1800" dirty="0"/>
              <a:t> place of </a:t>
            </a:r>
            <a:r>
              <a:rPr lang="fr-CA" sz="1800" dirty="0" err="1"/>
              <a:t>residence</a:t>
            </a:r>
            <a:r>
              <a:rPr lang="fr-CA" sz="1800" dirty="0"/>
              <a:t> (source: IRCC)</a:t>
            </a:r>
          </a:p>
          <a:p>
            <a:pPr lvl="1">
              <a:spcBef>
                <a:spcPts val="1200"/>
              </a:spcBef>
            </a:pPr>
            <a:r>
              <a:rPr lang="fr-CA" sz="1400" dirty="0"/>
              <a:t>The date of last </a:t>
            </a:r>
            <a:r>
              <a:rPr lang="fr-CA" sz="1400" dirty="0" err="1"/>
              <a:t>known</a:t>
            </a:r>
            <a:r>
              <a:rPr lang="fr-CA" sz="1400" dirty="0"/>
              <a:t> place of </a:t>
            </a:r>
            <a:r>
              <a:rPr lang="fr-CA" sz="1400" dirty="0" err="1"/>
              <a:t>residence</a:t>
            </a:r>
            <a:r>
              <a:rPr lang="fr-CA" sz="1400" dirty="0"/>
              <a:t> </a:t>
            </a:r>
            <a:r>
              <a:rPr lang="fr-CA" sz="1400" dirty="0" err="1"/>
              <a:t>is</a:t>
            </a:r>
            <a:r>
              <a:rPr lang="fr-CA" sz="1400" dirty="0"/>
              <a:t> </a:t>
            </a:r>
            <a:r>
              <a:rPr lang="fr-CA" sz="1400" dirty="0" err="1"/>
              <a:t>choosen</a:t>
            </a:r>
            <a:r>
              <a:rPr lang="fr-CA" sz="1400" dirty="0"/>
              <a:t> </a:t>
            </a:r>
            <a:r>
              <a:rPr lang="fr-CA" sz="1400" dirty="0" err="1"/>
              <a:t>given</a:t>
            </a:r>
            <a:r>
              <a:rPr lang="fr-CA" sz="1400" dirty="0"/>
              <a:t> the </a:t>
            </a:r>
            <a:r>
              <a:rPr lang="fr-CA" sz="1400" dirty="0" err="1"/>
              <a:t>reference</a:t>
            </a:r>
            <a:r>
              <a:rPr lang="fr-CA" sz="1400" dirty="0"/>
              <a:t> date of the </a:t>
            </a:r>
            <a:r>
              <a:rPr lang="fr-CA" sz="1400" dirty="0" err="1"/>
              <a:t>demographic</a:t>
            </a:r>
            <a:r>
              <a:rPr lang="fr-CA" sz="1400" dirty="0"/>
              <a:t> </a:t>
            </a:r>
            <a:r>
              <a:rPr lang="fr-CA" sz="1400" dirty="0" err="1"/>
              <a:t>estimates</a:t>
            </a:r>
            <a:endParaRPr lang="fr-CA" sz="1400" dirty="0"/>
          </a:p>
          <a:p>
            <a:pPr>
              <a:spcBef>
                <a:spcPts val="1200"/>
              </a:spcBef>
            </a:pPr>
            <a:r>
              <a:rPr lang="fr-CA" sz="1800" dirty="0" err="1"/>
              <a:t>Comparison</a:t>
            </a:r>
            <a:r>
              <a:rPr lang="fr-CA" sz="1800" dirty="0"/>
              <a:t> </a:t>
            </a:r>
            <a:r>
              <a:rPr lang="fr-CA" sz="1800" dirty="0" err="1"/>
              <a:t>with</a:t>
            </a:r>
            <a:r>
              <a:rPr lang="fr-CA" sz="1800" dirty="0"/>
              <a:t> the 2021 Census</a:t>
            </a:r>
          </a:p>
          <a:p>
            <a:pPr>
              <a:spcBef>
                <a:spcPts val="1200"/>
              </a:spcBef>
            </a:pPr>
            <a:endParaRPr lang="fr-CA" sz="1800" dirty="0"/>
          </a:p>
          <a:p>
            <a:pPr>
              <a:spcBef>
                <a:spcPts val="1200"/>
              </a:spcBef>
            </a:pPr>
            <a:endParaRPr lang="fr-CA" sz="1600" dirty="0"/>
          </a:p>
          <a:p>
            <a:endParaRPr lang="fr-CA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956FA10-B64A-879E-7A05-0236A9ADD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727511"/>
              </p:ext>
            </p:extLst>
          </p:nvPr>
        </p:nvGraphicFramePr>
        <p:xfrm>
          <a:off x="2191047" y="3774822"/>
          <a:ext cx="3881664" cy="2418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D5C2EFE-E5F4-D6E1-CED2-E02124CC1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983721"/>
              </p:ext>
            </p:extLst>
          </p:nvPr>
        </p:nvGraphicFramePr>
        <p:xfrm>
          <a:off x="6489258" y="3688885"/>
          <a:ext cx="3881664" cy="24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44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541416"/>
            <a:ext cx="10515600" cy="4478792"/>
          </a:xfrm>
        </p:spPr>
        <p:txBody>
          <a:bodyPr>
            <a:normAutofit/>
          </a:bodyPr>
          <a:lstStyle/>
          <a:p>
            <a:r>
              <a:rPr lang="fr-CA" sz="2000" dirty="0" err="1"/>
              <a:t>Used</a:t>
            </a:r>
            <a:r>
              <a:rPr lang="fr-CA" sz="2000" dirty="0"/>
              <a:t> as total </a:t>
            </a:r>
            <a:r>
              <a:rPr lang="fr-CA" sz="2000" dirty="0" err="1"/>
              <a:t>controls</a:t>
            </a:r>
            <a:r>
              <a:rPr lang="fr-CA" sz="2000" dirty="0"/>
              <a:t> to </a:t>
            </a:r>
            <a:r>
              <a:rPr lang="fr-CA" sz="2000" dirty="0" err="1"/>
              <a:t>weight</a:t>
            </a:r>
            <a:r>
              <a:rPr lang="fr-CA" sz="2000" dirty="0"/>
              <a:t> the LFS </a:t>
            </a:r>
            <a:r>
              <a:rPr lang="fr-CA" sz="2000" dirty="0" err="1"/>
              <a:t>sample</a:t>
            </a:r>
            <a:r>
              <a:rPr lang="fr-CA" sz="2000" dirty="0"/>
              <a:t> on a </a:t>
            </a:r>
            <a:r>
              <a:rPr lang="fr-CA" sz="2000" dirty="0" err="1"/>
              <a:t>monthly</a:t>
            </a:r>
            <a:r>
              <a:rPr lang="fr-CA" sz="2000" dirty="0"/>
              <a:t> basis</a:t>
            </a:r>
          </a:p>
          <a:p>
            <a:endParaRPr lang="fr-CA" sz="2000" dirty="0"/>
          </a:p>
          <a:p>
            <a:r>
              <a:rPr lang="fr-CA" sz="2000" dirty="0" err="1"/>
              <a:t>Estimates</a:t>
            </a:r>
            <a:r>
              <a:rPr lang="fr-CA" sz="2000" dirty="0"/>
              <a:t> for LFS are </a:t>
            </a:r>
            <a:r>
              <a:rPr lang="fr-CA" sz="2000" dirty="0" err="1"/>
              <a:t>different</a:t>
            </a:r>
            <a:endParaRPr lang="fr-CA" sz="2000" dirty="0"/>
          </a:p>
          <a:p>
            <a:pPr lvl="1"/>
            <a:endParaRPr lang="fr-CA" sz="1600" dirty="0"/>
          </a:p>
          <a:p>
            <a:pPr lvl="1"/>
            <a:r>
              <a:rPr lang="fr-CA" sz="1600" dirty="0" err="1"/>
              <a:t>Exclude</a:t>
            </a:r>
            <a:r>
              <a:rPr lang="fr-CA" sz="1600" dirty="0"/>
              <a:t> 4 </a:t>
            </a:r>
            <a:r>
              <a:rPr lang="fr-CA" sz="1600" dirty="0" err="1"/>
              <a:t>specific</a:t>
            </a:r>
            <a:r>
              <a:rPr lang="fr-CA" sz="1600" dirty="0"/>
              <a:t> populations: </a:t>
            </a:r>
            <a:r>
              <a:rPr lang="en-CA" sz="1600" b="0" i="0" dirty="0">
                <a:solidFill>
                  <a:srgbClr val="333333"/>
                </a:solidFill>
                <a:effectLst/>
              </a:rPr>
              <a:t>persons living on reserves and other Aboriginal settlements in the provinces; full-time members of the Canadian Armed Forces; the institutionalized population; and households in extremely remote areas with very low population density</a:t>
            </a:r>
            <a:endParaRPr lang="fr-CA" sz="1600" dirty="0"/>
          </a:p>
          <a:p>
            <a:pPr lvl="1"/>
            <a:endParaRPr lang="fr-CA" sz="1600" dirty="0"/>
          </a:p>
          <a:p>
            <a:pPr lvl="1"/>
            <a:r>
              <a:rPr lang="fr-CA" sz="1600" dirty="0"/>
              <a:t>Methods are </a:t>
            </a:r>
            <a:r>
              <a:rPr lang="fr-CA" sz="1600" dirty="0" err="1"/>
              <a:t>adjusted</a:t>
            </a:r>
            <a:r>
              <a:rPr lang="fr-CA" sz="1600" dirty="0"/>
              <a:t> for a </a:t>
            </a:r>
            <a:r>
              <a:rPr lang="fr-CA" sz="1600" dirty="0" err="1"/>
              <a:t>monthly</a:t>
            </a:r>
            <a:r>
              <a:rPr lang="fr-CA" sz="1600" dirty="0"/>
              <a:t> production and to </a:t>
            </a:r>
            <a:r>
              <a:rPr lang="fr-CA" sz="1600" dirty="0" err="1"/>
              <a:t>meet</a:t>
            </a:r>
            <a:r>
              <a:rPr lang="fr-CA" sz="1600" dirty="0"/>
              <a:t> the </a:t>
            </a:r>
            <a:r>
              <a:rPr lang="fr-CA" sz="1600" dirty="0" err="1"/>
              <a:t>survey’s</a:t>
            </a:r>
            <a:r>
              <a:rPr lang="fr-CA" sz="1600" dirty="0"/>
              <a:t> goals</a:t>
            </a:r>
          </a:p>
          <a:p>
            <a:pPr lvl="1"/>
            <a:endParaRPr lang="fr-CA" sz="1600" dirty="0"/>
          </a:p>
          <a:p>
            <a:pPr lvl="1"/>
            <a:r>
              <a:rPr lang="fr-CA" sz="1600" dirty="0"/>
              <a:t>Population data </a:t>
            </a:r>
            <a:r>
              <a:rPr lang="fr-CA" sz="1600" dirty="0" err="1"/>
              <a:t>from</a:t>
            </a:r>
            <a:r>
              <a:rPr lang="fr-CA" sz="1600" dirty="0"/>
              <a:t> the LFS </a:t>
            </a:r>
            <a:r>
              <a:rPr lang="fr-CA" sz="1600" dirty="0" err="1"/>
              <a:t>is</a:t>
            </a:r>
            <a:r>
              <a:rPr lang="fr-CA" sz="1600" dirty="0"/>
              <a:t> not comparable to the </a:t>
            </a:r>
            <a:r>
              <a:rPr lang="fr-CA" sz="1600" dirty="0" err="1"/>
              <a:t>demographic</a:t>
            </a:r>
            <a:r>
              <a:rPr lang="fr-CA" sz="1600" dirty="0"/>
              <a:t> </a:t>
            </a:r>
            <a:r>
              <a:rPr lang="fr-CA" sz="1600" dirty="0" err="1"/>
              <a:t>estimates</a:t>
            </a:r>
            <a:endParaRPr lang="fr-CA" sz="1600" dirty="0"/>
          </a:p>
          <a:p>
            <a:endParaRPr lang="fr-CA" sz="2000" dirty="0"/>
          </a:p>
          <a:p>
            <a:pPr lvl="1"/>
            <a:endParaRPr lang="fr-CA" sz="1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18</a:t>
            </a:fld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Population Estimates for the Labour Force Survey (LFS)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2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414918"/>
            <a:ext cx="10515600" cy="4478792"/>
          </a:xfrm>
        </p:spPr>
        <p:txBody>
          <a:bodyPr>
            <a:normAutofit fontScale="92500" lnSpcReduction="10000"/>
          </a:bodyPr>
          <a:lstStyle/>
          <a:p>
            <a:r>
              <a:rPr lang="en-CA" sz="1800" dirty="0"/>
              <a:t>Continuous improvements for methods related to non-permanent residents (NPR)</a:t>
            </a:r>
          </a:p>
          <a:p>
            <a:pPr lvl="1"/>
            <a:r>
              <a:rPr lang="en-CA" sz="1400" dirty="0"/>
              <a:t>On-going updates to the methods for demographic estimates</a:t>
            </a:r>
          </a:p>
          <a:p>
            <a:pPr lvl="1"/>
            <a:r>
              <a:rPr lang="en-CA" sz="1400" dirty="0"/>
              <a:t>Study on coverage of NPR in the 2021 Census</a:t>
            </a:r>
          </a:p>
          <a:p>
            <a:pPr lvl="1"/>
            <a:r>
              <a:rPr lang="en-CA" sz="1400" dirty="0"/>
              <a:t>NPR in the Census 2026</a:t>
            </a:r>
          </a:p>
          <a:p>
            <a:r>
              <a:rPr lang="en-CA" sz="1800" dirty="0"/>
              <a:t>Collaboration to the rebasing of the LFS survey (January 2025) – DEM provides total controls</a:t>
            </a:r>
          </a:p>
          <a:p>
            <a:r>
              <a:rPr lang="en-CA" sz="1800" dirty="0"/>
              <a:t>Collaboration with the Census Future program</a:t>
            </a:r>
          </a:p>
          <a:p>
            <a:r>
              <a:rPr lang="en-CA" sz="1800" dirty="0"/>
              <a:t>Evaluation of the </a:t>
            </a:r>
            <a:r>
              <a:rPr lang="en-CA" sz="1800" dirty="0" err="1"/>
              <a:t>Exit&amp;Entry</a:t>
            </a:r>
            <a:r>
              <a:rPr lang="en-CA" sz="1800" dirty="0"/>
              <a:t> database to improve statistics on international migrations</a:t>
            </a:r>
          </a:p>
          <a:p>
            <a:r>
              <a:rPr lang="en-CA" sz="1800" dirty="0"/>
              <a:t>Production of estimates and projections for population and households for </a:t>
            </a:r>
            <a:r>
              <a:rPr lang="en-CA" sz="1800" dirty="0" err="1"/>
              <a:t>subprovincial</a:t>
            </a:r>
            <a:r>
              <a:rPr lang="en-CA" sz="1800" dirty="0"/>
              <a:t> areas (municipalities, Fed’s, etc.) to meet critical government’s needs</a:t>
            </a:r>
          </a:p>
          <a:p>
            <a:pPr lvl="1"/>
            <a:r>
              <a:rPr lang="en-CA" sz="1400" dirty="0"/>
              <a:t>Infrastructure Canada</a:t>
            </a:r>
          </a:p>
          <a:p>
            <a:pPr lvl="1"/>
            <a:r>
              <a:rPr lang="en-CA" sz="1400" dirty="0"/>
              <a:t>CMHC</a:t>
            </a:r>
          </a:p>
          <a:p>
            <a:pPr lvl="1"/>
            <a:r>
              <a:rPr lang="en-CA" sz="1400" dirty="0"/>
              <a:t>Indigenous Service Canada</a:t>
            </a:r>
          </a:p>
          <a:p>
            <a:pPr lvl="1"/>
            <a:r>
              <a:rPr lang="en-CA" sz="1400" dirty="0"/>
              <a:t>To meet internal needs related to total controls for some social surveys</a:t>
            </a:r>
          </a:p>
          <a:p>
            <a:r>
              <a:rPr lang="en-CA" sz="1800" dirty="0" err="1"/>
              <a:t>Demosim</a:t>
            </a:r>
            <a:endParaRPr lang="en-CA" sz="1800" dirty="0"/>
          </a:p>
          <a:p>
            <a:pPr lvl="1"/>
            <a:r>
              <a:rPr lang="en-CA" sz="1400" dirty="0"/>
              <a:t>Projections of Official Languages and Children Eligible to Instruction in the Minority Language</a:t>
            </a:r>
          </a:p>
          <a:p>
            <a:pPr lvl="1"/>
            <a:r>
              <a:rPr lang="en-CA" sz="1400" dirty="0"/>
              <a:t>Projections for EE groups, francophone immigration, and NPR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19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/>
              <a:t>Next Steps – Key Priorities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659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6C71-5949-5B96-5B92-3CCDF214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2</a:t>
            </a:fld>
            <a:endParaRPr lang="en-CA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A7896AB-4B21-B36A-CFE8-5154B4F9D7CD}"/>
              </a:ext>
            </a:extLst>
          </p:cNvPr>
          <p:cNvSpPr txBox="1"/>
          <p:nvPr/>
        </p:nvSpPr>
        <p:spPr>
          <a:xfrm>
            <a:off x="0" y="488274"/>
            <a:ext cx="12192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 Light" panose="020F0502020204030203" pitchFamily="34" charset="0"/>
                <a:cs typeface="Poppins" pitchFamily="2" charset="77"/>
              </a:rPr>
              <a:t>Context: High population growth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6E5F827-C85E-E4D3-39D8-A64EC8CCA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12772"/>
              </p:ext>
            </p:extLst>
          </p:nvPr>
        </p:nvGraphicFramePr>
        <p:xfrm>
          <a:off x="1100137" y="1466849"/>
          <a:ext cx="10253663" cy="448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86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682093"/>
            <a:ext cx="10515600" cy="4478792"/>
          </a:xfrm>
        </p:spPr>
        <p:txBody>
          <a:bodyPr>
            <a:normAutofit/>
          </a:bodyPr>
          <a:lstStyle/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Projections used in a large number of critical programs, such as:</a:t>
            </a:r>
            <a:endParaRPr lang="fr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Monetary Policy Report (Bank of Canada)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Federal Budget (Minister of Finance)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Housing market outlook (CMHC)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Economic forecasting (banks, financial institutions)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infrastructure assessment (HICC)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Elaboration of immigration targets (IRCC)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Determination of equity groups employment targets (various federal departments)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Official languages</a:t>
            </a:r>
            <a:endParaRPr lang="en-CA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CA" sz="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Population projections ar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</a:rPr>
              <a:t>e not predictions!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Many scenarios always disseminated or provided to clients</a:t>
            </a:r>
            <a:endParaRPr lang="fr-CA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CA" sz="1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20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Statistics Canada’s Population Projections Program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3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79D68-F0FF-A549-2C0A-8630C15F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40132"/>
            <a:ext cx="11449272" cy="1066130"/>
          </a:xfrm>
        </p:spPr>
        <p:txBody>
          <a:bodyPr/>
          <a:lstStyle/>
          <a:p>
            <a:r>
              <a:rPr lang="en-CA" dirty="0"/>
              <a:t>Introduction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FDDAD4-D03D-9BCD-4C95-AF40C10CE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206" y="928109"/>
            <a:ext cx="3586159" cy="471732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7BE9B04-A602-0CE2-1309-1CD945C01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" r="1727"/>
          <a:stretch/>
        </p:blipFill>
        <p:spPr>
          <a:xfrm>
            <a:off x="494914" y="1977022"/>
            <a:ext cx="7086600" cy="34837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868AD5B-47B9-472A-EC85-8DA0D172540B}"/>
              </a:ext>
            </a:extLst>
          </p:cNvPr>
          <p:cNvSpPr/>
          <p:nvPr/>
        </p:nvSpPr>
        <p:spPr>
          <a:xfrm>
            <a:off x="518148" y="2924943"/>
            <a:ext cx="7018012" cy="658253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DC94B23-BDD0-FD4D-DC49-C196900C92F0}"/>
              </a:ext>
            </a:extLst>
          </p:cNvPr>
          <p:cNvSpPr txBox="1"/>
          <p:nvPr/>
        </p:nvSpPr>
        <p:spPr>
          <a:xfrm>
            <a:off x="5753625" y="5460765"/>
            <a:ext cx="1668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June 13, 2024</a:t>
            </a:r>
          </a:p>
        </p:txBody>
      </p:sp>
    </p:spTree>
    <p:extLst>
      <p:ext uri="{BB962C8B-B14F-4D97-AF65-F5344CB8AC3E}">
        <p14:creationId xmlns:p14="http://schemas.microsoft.com/office/powerpoint/2010/main" val="1078293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C538-C131-7089-6A22-D2932CF5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2000" dirty="0"/>
              <a:t>Statistics Canada’s population projections program</a:t>
            </a:r>
            <a:br>
              <a:rPr lang="en-CA" sz="2000" dirty="0"/>
            </a:br>
            <a:r>
              <a:rPr lang="en-CA" sz="2000" dirty="0">
                <a:sym typeface="Wingdings" panose="05000000000000000000" pitchFamily="2" charset="2"/>
              </a:rPr>
              <a:t> </a:t>
            </a:r>
            <a:r>
              <a:rPr lang="en-CA" dirty="0">
                <a:sym typeface="Wingdings" panose="05000000000000000000" pitchFamily="2" charset="2"/>
              </a:rPr>
              <a:t>Some u</a:t>
            </a:r>
            <a:r>
              <a:rPr lang="en-CA" dirty="0"/>
              <a:t>se of our projections</a:t>
            </a:r>
            <a:endParaRPr lang="en-CA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38824-7738-0254-3CB0-30A19CB3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77" y="1893356"/>
            <a:ext cx="2450299" cy="3673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F9E90F-4B95-B98E-69CF-A241C7CA5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893356"/>
            <a:ext cx="2853640" cy="3688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58F45-FD87-3961-B200-AAD07BECF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13" y="1901125"/>
            <a:ext cx="2853641" cy="367317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7389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C538-C131-7089-6A22-D2932CF5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2000" dirty="0"/>
              <a:t>Statistics Canada’s population projections program</a:t>
            </a:r>
            <a:br>
              <a:rPr lang="en-CA" sz="2000" dirty="0"/>
            </a:br>
            <a:r>
              <a:rPr lang="en-CA" sz="2000" dirty="0">
                <a:sym typeface="Wingdings" panose="05000000000000000000" pitchFamily="2" charset="2"/>
              </a:rPr>
              <a:t> </a:t>
            </a:r>
            <a:r>
              <a:rPr lang="en-CA" dirty="0">
                <a:sym typeface="Wingdings" panose="05000000000000000000" pitchFamily="2" charset="2"/>
              </a:rPr>
              <a:t>Some u</a:t>
            </a:r>
            <a:r>
              <a:rPr lang="en-CA" dirty="0"/>
              <a:t>se of our projections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9BD34-19E7-4017-2231-F7CD65A11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8" y="1885974"/>
            <a:ext cx="2909979" cy="3745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B45FE6-1BF7-F46A-7584-2AC9D8543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950" y="1863130"/>
            <a:ext cx="2905162" cy="37682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AC6C60-9186-DED9-EF00-B793750C9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19" y="1863130"/>
            <a:ext cx="2905162" cy="37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34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9C538-C131-7089-6A22-D2932CF5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CA" sz="2000" dirty="0"/>
              <a:t>Statistics Canada’s population projections program</a:t>
            </a:r>
            <a:br>
              <a:rPr lang="en-CA" sz="2000" dirty="0"/>
            </a:br>
            <a:r>
              <a:rPr lang="en-CA" sz="2000" dirty="0">
                <a:sym typeface="Wingdings" panose="05000000000000000000" pitchFamily="2" charset="2"/>
              </a:rPr>
              <a:t> </a:t>
            </a:r>
            <a:r>
              <a:rPr lang="en-CA" dirty="0">
                <a:sym typeface="Wingdings" panose="05000000000000000000" pitchFamily="2" charset="2"/>
              </a:rPr>
              <a:t>Some u</a:t>
            </a:r>
            <a:r>
              <a:rPr lang="en-CA" dirty="0"/>
              <a:t>se of our projections</a:t>
            </a: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69708-9A50-864C-AF26-8DDD5C284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00" y="1768252"/>
            <a:ext cx="3159407" cy="3978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4A7773-4705-4353-1CE4-843D4E265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84" y="1772816"/>
            <a:ext cx="3447769" cy="4066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3EC76-A5B2-918F-B024-A702439D7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7454" y="1768252"/>
            <a:ext cx="3533548" cy="37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4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370650"/>
            <a:ext cx="10515600" cy="4478792"/>
          </a:xfrm>
        </p:spPr>
        <p:txBody>
          <a:bodyPr>
            <a:normAutofit/>
          </a:bodyPr>
          <a:lstStyle/>
          <a:p>
            <a:r>
              <a:rPr lang="en-CA" sz="2000" dirty="0"/>
              <a:t>Three models used</a:t>
            </a:r>
          </a:p>
          <a:p>
            <a:pPr lvl="1"/>
            <a:r>
              <a:rPr lang="en-CA" sz="1400" dirty="0"/>
              <a:t>Cohort component model for provinces and territories, age and gender (or sex at birth) </a:t>
            </a:r>
            <a:r>
              <a:rPr lang="en-CA" sz="1400" dirty="0">
                <a:effectLst/>
                <a:ea typeface="Times New Roman" panose="02020603050405020304" pitchFamily="18" charset="0"/>
              </a:rPr>
              <a:t>and for custom projections (e.g., various levels of geography, custom scenarios)</a:t>
            </a:r>
            <a:endParaRPr lang="en-CA" sz="1400" dirty="0"/>
          </a:p>
          <a:p>
            <a:pPr lvl="1"/>
            <a:r>
              <a:rPr lang="en-CA" sz="1400" dirty="0"/>
              <a:t>Cohort change model for projections by age and gender of areas with small population counts</a:t>
            </a:r>
          </a:p>
          <a:p>
            <a:pPr lvl="1"/>
            <a:r>
              <a:rPr lang="en-CA" sz="1400" dirty="0" err="1"/>
              <a:t>Demosim</a:t>
            </a:r>
            <a:r>
              <a:rPr lang="en-CA" sz="1400" dirty="0"/>
              <a:t> microsimulation model for sub-provincial areas and multiple characteristics of the population</a:t>
            </a:r>
          </a:p>
          <a:p>
            <a:pPr lvl="2"/>
            <a:r>
              <a:rPr lang="en-CA" sz="1200" dirty="0" err="1"/>
              <a:t>Demosim</a:t>
            </a:r>
            <a:r>
              <a:rPr lang="en-CA" sz="1200" dirty="0"/>
              <a:t> is based on the census long-form questionnaire, adjusted for net </a:t>
            </a:r>
            <a:r>
              <a:rPr lang="en-CA" sz="1200" dirty="0" err="1"/>
              <a:t>undercoverage</a:t>
            </a:r>
            <a:endParaRPr lang="en-CA" sz="1200" dirty="0"/>
          </a:p>
          <a:p>
            <a:pPr lvl="2"/>
            <a:r>
              <a:rPr lang="en-CA" sz="1200" dirty="0"/>
              <a:t>Products available include projections of the ethnocultural diversity, Indigenous populations, linguistic composition, labour force, custom projections, nowcasting exercises, etc. </a:t>
            </a:r>
          </a:p>
          <a:p>
            <a:pPr lvl="2"/>
            <a:endParaRPr lang="en-CA" sz="1200" dirty="0"/>
          </a:p>
          <a:p>
            <a:r>
              <a:rPr lang="en-CA" sz="2000" dirty="0"/>
              <a:t>Projections for provinces and territories updated annually</a:t>
            </a:r>
          </a:p>
          <a:p>
            <a:endParaRPr lang="en-CA" sz="800" dirty="0"/>
          </a:p>
          <a:p>
            <a:r>
              <a:rPr lang="en-CA" sz="2000" dirty="0"/>
              <a:t>Multiple assumptions and scenarios available each time</a:t>
            </a:r>
          </a:p>
          <a:p>
            <a:pPr lvl="1"/>
            <a:r>
              <a:rPr lang="en-CA" sz="1400" dirty="0"/>
              <a:t>Assumption building process includes analysis of historical trends, consideration of the Canadian and international context, and </a:t>
            </a:r>
            <a:r>
              <a:rPr lang="en-CA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of expert opinion (through a formal expert elicitation process)</a:t>
            </a:r>
          </a:p>
          <a:p>
            <a:endParaRPr lang="fr-CA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sz="2000" dirty="0"/>
              <a:t>The program is a leader in the field of projections among NSOs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25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Statistics Canada’s Population Projections Program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6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84CA-480D-4EEF-9050-B5FFB076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Fertility projections</a:t>
            </a:r>
            <a:br>
              <a:rPr lang="en-CA" sz="2000" dirty="0"/>
            </a:br>
            <a:r>
              <a:rPr lang="en-CA" sz="2000" dirty="0"/>
              <a:t> </a:t>
            </a:r>
            <a:r>
              <a:rPr lang="en-US" dirty="0"/>
              <a:t>Probability distribution for total fertility rate in 2048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DD719-942E-83D3-8A7B-C9DB40A40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628800"/>
            <a:ext cx="9817424" cy="43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343F512-096A-957B-7F9E-DA754DD4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40132"/>
            <a:ext cx="11449272" cy="1066130"/>
          </a:xfrm>
        </p:spPr>
        <p:txBody>
          <a:bodyPr>
            <a:normAutofit/>
          </a:bodyPr>
          <a:lstStyle/>
          <a:p>
            <a:r>
              <a:rPr lang="en-CA" sz="2000" dirty="0"/>
              <a:t>Conclusion</a:t>
            </a:r>
            <a:br>
              <a:rPr lang="en-CA" sz="2000" dirty="0"/>
            </a:br>
            <a:r>
              <a:rPr lang="en-CA" sz="2000" dirty="0"/>
              <a:t> </a:t>
            </a:r>
            <a:r>
              <a:rPr lang="en-CA" dirty="0"/>
              <a:t>A nation of contrasts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A299A-9F2F-30B1-E193-D725642148D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07368" y="1708220"/>
            <a:ext cx="11449272" cy="424105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CA" sz="2000" dirty="0"/>
              <a:t>Over the last two years, Canadian demographics have changed:</a:t>
            </a:r>
          </a:p>
          <a:p>
            <a:pPr lvl="1">
              <a:spcBef>
                <a:spcPts val="1200"/>
              </a:spcBef>
            </a:pPr>
            <a:r>
              <a:rPr lang="en-CA" sz="1400" dirty="0"/>
              <a:t>Very strong population growth fueled by record-high immigration</a:t>
            </a:r>
          </a:p>
          <a:p>
            <a:pPr lvl="1">
              <a:spcBef>
                <a:spcPts val="1200"/>
              </a:spcBef>
            </a:pPr>
            <a:r>
              <a:rPr lang="en-CA" sz="1400" dirty="0"/>
              <a:t>Changes in all components of population growth</a:t>
            </a:r>
          </a:p>
          <a:p>
            <a:pPr lvl="1">
              <a:spcBef>
                <a:spcPts val="1200"/>
              </a:spcBef>
            </a:pPr>
            <a:r>
              <a:rPr lang="en-CA" sz="1400" dirty="0"/>
              <a:t>Rapid population aging and changes in the ethnocultural diversity</a:t>
            </a:r>
          </a:p>
          <a:p>
            <a:pPr lvl="1">
              <a:spcBef>
                <a:spcPts val="1200"/>
              </a:spcBef>
            </a:pPr>
            <a:r>
              <a:rPr lang="en-CA" sz="1400" dirty="0"/>
              <a:t>Increasing regional differences – urbanisation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Internationally, Canada is an outlier: the population is increasing fast, while growth of the world population is slowing down.</a:t>
            </a:r>
          </a:p>
          <a:p>
            <a:pPr>
              <a:spcBef>
                <a:spcPts val="1200"/>
              </a:spcBef>
            </a:pPr>
            <a:r>
              <a:rPr lang="en-CA" sz="2000" dirty="0"/>
              <a:t>Uncertainty about what’s to come: will some trends that emerged during the pandemic continue? </a:t>
            </a:r>
          </a:p>
          <a:p>
            <a:pPr>
              <a:spcBef>
                <a:spcPts val="1200"/>
              </a:spcBef>
            </a:pPr>
            <a:r>
              <a:rPr lang="fr-CA" sz="2000" dirty="0"/>
              <a:t>Demographic </a:t>
            </a:r>
            <a:r>
              <a:rPr lang="fr-CA" sz="2000" dirty="0" err="1"/>
              <a:t>estimates</a:t>
            </a:r>
            <a:r>
              <a:rPr lang="fr-CA" sz="2000" dirty="0"/>
              <a:t> </a:t>
            </a:r>
            <a:r>
              <a:rPr lang="fr-CA" sz="2000" dirty="0" err="1"/>
              <a:t>from</a:t>
            </a:r>
            <a:r>
              <a:rPr lang="fr-CA" sz="2000" dirty="0"/>
              <a:t> Statistics Canada </a:t>
            </a:r>
            <a:r>
              <a:rPr lang="fr-CA" sz="2000" dirty="0" err="1"/>
              <a:t>remain</a:t>
            </a:r>
            <a:r>
              <a:rPr lang="fr-CA" sz="2000" dirty="0"/>
              <a:t> of high </a:t>
            </a:r>
            <a:r>
              <a:rPr lang="fr-CA" sz="2000" dirty="0" err="1"/>
              <a:t>quality</a:t>
            </a:r>
            <a:r>
              <a:rPr lang="fr-CA" sz="2000" dirty="0"/>
              <a:t>; </a:t>
            </a:r>
            <a:r>
              <a:rPr lang="fr-CA" sz="2000" dirty="0" err="1"/>
              <a:t>methods</a:t>
            </a:r>
            <a:r>
              <a:rPr lang="fr-CA" sz="2000" dirty="0"/>
              <a:t> and data sources </a:t>
            </a:r>
            <a:r>
              <a:rPr lang="fr-CA" sz="2000" dirty="0" err="1"/>
              <a:t>need</a:t>
            </a:r>
            <a:r>
              <a:rPr lang="fr-CA" sz="2000" dirty="0"/>
              <a:t> to </a:t>
            </a:r>
            <a:r>
              <a:rPr lang="fr-CA" sz="2000" dirty="0" err="1"/>
              <a:t>be</a:t>
            </a:r>
            <a:r>
              <a:rPr lang="fr-CA" sz="2000" dirty="0"/>
              <a:t> </a:t>
            </a:r>
            <a:r>
              <a:rPr lang="fr-CA" sz="2000" dirty="0" err="1"/>
              <a:t>evaluated</a:t>
            </a:r>
            <a:r>
              <a:rPr lang="fr-CA" sz="2000" dirty="0"/>
              <a:t> on an on-</a:t>
            </a:r>
            <a:r>
              <a:rPr lang="fr-CA" sz="2000" dirty="0" err="1"/>
              <a:t>going</a:t>
            </a:r>
            <a:r>
              <a:rPr lang="fr-CA" sz="2000" dirty="0"/>
              <a:t> basis to </a:t>
            </a:r>
            <a:r>
              <a:rPr lang="fr-CA" sz="2000" dirty="0" err="1"/>
              <a:t>keep</a:t>
            </a:r>
            <a:r>
              <a:rPr lang="fr-CA" sz="2000" dirty="0"/>
              <a:t> the program relevant.</a:t>
            </a:r>
          </a:p>
          <a:p>
            <a:pPr>
              <a:spcBef>
                <a:spcPts val="1200"/>
              </a:spcBef>
            </a:pPr>
            <a:r>
              <a:rPr lang="fr-CA" sz="2000" dirty="0"/>
              <a:t>Collaboration </a:t>
            </a:r>
            <a:r>
              <a:rPr lang="fr-CA" sz="2000" dirty="0" err="1"/>
              <a:t>with</a:t>
            </a:r>
            <a:r>
              <a:rPr lang="fr-CA" sz="2000" dirty="0"/>
              <a:t> </a:t>
            </a:r>
            <a:r>
              <a:rPr lang="fr-CA" sz="2000" dirty="0" err="1"/>
              <a:t>partners</a:t>
            </a:r>
            <a:r>
              <a:rPr lang="fr-CA" sz="2000" dirty="0"/>
              <a:t> of the program </a:t>
            </a:r>
            <a:r>
              <a:rPr lang="fr-CA" sz="2000" dirty="0" err="1"/>
              <a:t>is</a:t>
            </a:r>
            <a:r>
              <a:rPr lang="fr-CA" sz="2000" dirty="0"/>
              <a:t> </a:t>
            </a:r>
            <a:r>
              <a:rPr lang="fr-CA" sz="2000" dirty="0" err="1"/>
              <a:t>critical</a:t>
            </a:r>
            <a:r>
              <a:rPr lang="fr-CA" sz="2000" dirty="0"/>
              <a:t> in </a:t>
            </a:r>
            <a:r>
              <a:rPr lang="fr-CA" sz="2000" dirty="0" err="1"/>
              <a:t>this</a:t>
            </a:r>
            <a:r>
              <a:rPr lang="fr-CA" sz="2000" dirty="0"/>
              <a:t> </a:t>
            </a:r>
            <a:r>
              <a:rPr lang="fr-CA" sz="2000" dirty="0" err="1"/>
              <a:t>changing</a:t>
            </a:r>
            <a:r>
              <a:rPr lang="fr-CA" sz="2000" dirty="0"/>
              <a:t> </a:t>
            </a:r>
            <a:r>
              <a:rPr lang="fr-CA" sz="2000" dirty="0" err="1"/>
              <a:t>environment</a:t>
            </a:r>
            <a:endParaRPr lang="fr-CA" sz="2000" dirty="0"/>
          </a:p>
          <a:p>
            <a:endParaRPr lang="fr-CA" sz="2000" dirty="0"/>
          </a:p>
          <a:p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14042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942E4-C76F-0F74-0EAB-846E7BA4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28</a:t>
            </a:fld>
            <a:endParaRPr lang="en-CA"/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id="{1F7F1A85-E1EE-C5E0-5ED8-B312049D0123}"/>
              </a:ext>
            </a:extLst>
          </p:cNvPr>
          <p:cNvSpPr txBox="1"/>
          <p:nvPr/>
        </p:nvSpPr>
        <p:spPr>
          <a:xfrm>
            <a:off x="10612279" y="2417725"/>
            <a:ext cx="9424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000">
                <a:solidFill>
                  <a:schemeClr val="bg1"/>
                </a:solidFill>
                <a:latin typeface="Bahnschrift Condensed" panose="020B0502040204020203" pitchFamily="34" charset="0"/>
              </a:rPr>
              <a:t>%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3D34C5-730A-2501-91A4-1B214538B6F4}"/>
              </a:ext>
            </a:extLst>
          </p:cNvPr>
          <p:cNvSpPr>
            <a:spLocks noGrp="1"/>
          </p:cNvSpPr>
          <p:nvPr/>
        </p:nvSpPr>
        <p:spPr>
          <a:xfrm>
            <a:off x="97624" y="1942650"/>
            <a:ext cx="6192982" cy="17119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Statistics Canada Website</a:t>
            </a: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  <a:endParaRPr lang="en-CA" dirty="0"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pPr lvl="1">
              <a:spcBef>
                <a:spcPts val="0"/>
              </a:spcBef>
            </a:pPr>
            <a:r>
              <a:rPr lang="en-CA" i="1" dirty="0"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The Daily</a:t>
            </a: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</a:rPr>
              <a:t> (released at 8:30 am every weekday) </a:t>
            </a:r>
          </a:p>
          <a:p>
            <a:pPr lvl="1">
              <a:spcBef>
                <a:spcPts val="0"/>
              </a:spcBef>
            </a:pPr>
            <a:r>
              <a:rPr lang="en-CA" dirty="0" err="1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StatsCAN</a:t>
            </a: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  <a:hlinkClick r:id="rId4"/>
              </a:rPr>
              <a:t> Plus </a:t>
            </a: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r>
              <a:rPr lang="en-US" dirty="0" err="1">
                <a:latin typeface="Poppins" panose="00000500000000000000" pitchFamily="2" charset="0"/>
                <a:ea typeface="+mn-lt"/>
                <a:cs typeface="Poppins" panose="00000500000000000000" pitchFamily="2" charset="0"/>
                <a:hlinkClick r:id="rId5"/>
              </a:rPr>
              <a:t>StatsCAN</a:t>
            </a:r>
            <a:r>
              <a:rPr lang="en-US" dirty="0">
                <a:latin typeface="Poppins" panose="00000500000000000000" pitchFamily="2" charset="0"/>
                <a:ea typeface="+mn-lt"/>
                <a:cs typeface="Poppins" panose="00000500000000000000" pitchFamily="2" charset="0"/>
                <a:hlinkClick r:id="rId5"/>
              </a:rPr>
              <a:t> App</a:t>
            </a:r>
            <a:endParaRPr lang="en-US" dirty="0">
              <a:latin typeface="Poppins" panose="00000500000000000000" pitchFamily="2" charset="0"/>
              <a:ea typeface="+mn-lt"/>
              <a:cs typeface="Poppins" panose="00000500000000000000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CA" dirty="0">
              <a:solidFill>
                <a:srgbClr val="00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0"/>
              </a:spcBef>
            </a:pP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>
              <a:spcBef>
                <a:spcPts val="0"/>
              </a:spcBef>
            </a:pP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CA" dirty="0">
              <a:highlight>
                <a:srgbClr val="FFFF0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829A8-99B2-E4D5-6D04-305BEBEB585D}"/>
              </a:ext>
            </a:extLst>
          </p:cNvPr>
          <p:cNvSpPr txBox="1"/>
          <p:nvPr/>
        </p:nvSpPr>
        <p:spPr>
          <a:xfrm>
            <a:off x="2251311" y="4230397"/>
            <a:ext cx="7606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ea typeface="+mn-lt"/>
                <a:cs typeface="+mn-lt"/>
              </a:rPr>
              <a:t>Questions? Contact us:</a:t>
            </a:r>
            <a:endParaRPr lang="en-US" sz="2400" dirty="0"/>
          </a:p>
          <a:p>
            <a:pPr algn="ctr"/>
            <a:r>
              <a:rPr lang="en-US" sz="2000" u="sng" dirty="0">
                <a:cs typeface="Calibri" panose="020F0502020204030204"/>
                <a:hlinkClick r:id="rId6"/>
              </a:rPr>
              <a:t>STATCAN.infostats-infostats.STATCAN@statcan.gc.ca</a:t>
            </a:r>
            <a:endParaRPr lang="en-US" sz="2000" u="sng" dirty="0">
              <a:cs typeface="Calibri" panose="020F0502020204030204"/>
            </a:endParaRPr>
          </a:p>
          <a:p>
            <a:pPr algn="ctr"/>
            <a:r>
              <a:rPr lang="en-US" sz="2000" u="sng" dirty="0">
                <a:ea typeface="+mn-lt"/>
                <a:cs typeface="Calibri" panose="020F0502020204030204"/>
                <a:hlinkClick r:id="rId7"/>
              </a:rPr>
              <a:t>statcan.demography-demographie.statcan@statcan.gc.ca</a:t>
            </a:r>
            <a:r>
              <a:rPr lang="en-US" sz="2000" u="sng" dirty="0">
                <a:ea typeface="+mn-lt"/>
                <a:cs typeface="Calibri" panose="020F0502020204030204"/>
              </a:rPr>
              <a:t> 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9FAB9E-3F57-D2D1-4009-6F6225FF0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96" y="5510209"/>
            <a:ext cx="419962" cy="4199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953B88-0CDF-C256-F84A-363642E108A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87" y="5422707"/>
            <a:ext cx="655123" cy="575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B1F048-5ACB-6CD1-2336-235996D5D1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67" y="5491035"/>
            <a:ext cx="486329" cy="444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1B403-A3AD-8F16-38EE-0D96C7932F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47" y="5491035"/>
            <a:ext cx="439136" cy="439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355CF7-E9FB-77D5-B6B6-C3381D42B0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62" y="5467587"/>
            <a:ext cx="472444" cy="472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C02006-F285-253D-E388-87A32250ED3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24" y="5467587"/>
            <a:ext cx="486329" cy="486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1BAE95-28E4-28E6-DC18-D86BEEE97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42"/>
            <a:ext cx="10515600" cy="1325563"/>
          </a:xfrm>
        </p:spPr>
        <p:txBody>
          <a:bodyPr>
            <a:normAutofit/>
          </a:bodyPr>
          <a:lstStyle/>
          <a:p>
            <a:r>
              <a:rPr lang="en-CA" sz="2800" b="1" dirty="0">
                <a:solidFill>
                  <a:schemeClr val="tx1"/>
                </a:solidFill>
                <a:ea typeface="Lato Light" panose="020F0502020204030203" pitchFamily="34" charset="0"/>
                <a:cs typeface="Poppins" pitchFamily="2" charset="77"/>
              </a:rPr>
              <a:t>Thank you! Please stay connected.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000763-EF5E-BFEC-1D16-5C61F7292051}"/>
              </a:ext>
            </a:extLst>
          </p:cNvPr>
          <p:cNvSpPr txBox="1"/>
          <p:nvPr/>
        </p:nvSpPr>
        <p:spPr>
          <a:xfrm>
            <a:off x="6631915" y="1798165"/>
            <a:ext cx="6094268" cy="1794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6000"/>
              </a:lnSpc>
            </a:pP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  <a:hlinkClick r:id="rId14"/>
              </a:rPr>
              <a:t>Population and Demography</a:t>
            </a:r>
            <a:r>
              <a:rPr lang="en-CA" dirty="0">
                <a:latin typeface="Poppins" panose="00000500000000000000" pitchFamily="2" charset="0"/>
                <a:cs typeface="Poppins" panose="00000500000000000000" pitchFamily="2" charset="0"/>
              </a:rPr>
              <a:t> web portal on Statistics Canada’s web site</a:t>
            </a:r>
          </a:p>
          <a:p>
            <a:pPr>
              <a:lnSpc>
                <a:spcPct val="126000"/>
              </a:lnSpc>
            </a:pPr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  <a:hlinkClick r:id="rId15"/>
              </a:rPr>
              <a:t>2021 Census</a:t>
            </a:r>
            <a:endParaRPr lang="en-CA" dirty="0"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>
              <a:lnSpc>
                <a:spcPct val="126000"/>
              </a:lnSpc>
            </a:pPr>
            <a:r>
              <a:rPr lang="fr-CA" dirty="0">
                <a:latin typeface="Poppins" panose="00000500000000000000" pitchFamily="2" charset="0"/>
                <a:cs typeface="Poppins" panose="00000500000000000000" pitchFamily="2" charset="0"/>
                <a:hlinkClick r:id="rId16"/>
              </a:rPr>
              <a:t>Demographic </a:t>
            </a:r>
            <a:r>
              <a:rPr lang="fr-CA" dirty="0" err="1">
                <a:latin typeface="Poppins" panose="00000500000000000000" pitchFamily="2" charset="0"/>
                <a:cs typeface="Poppins" panose="00000500000000000000" pitchFamily="2" charset="0"/>
                <a:hlinkClick r:id="rId16"/>
              </a:rPr>
              <a:t>estimates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16000"/>
              </a:lnSpc>
            </a:pPr>
            <a:r>
              <a:rPr lang="fr-CA" dirty="0">
                <a:latin typeface="Poppins" panose="00000500000000000000" pitchFamily="2" charset="0"/>
                <a:cs typeface="Poppins" panose="00000500000000000000" pitchFamily="2" charset="0"/>
                <a:hlinkClick r:id="rId17"/>
              </a:rPr>
              <a:t>Population projections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6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6C71-5949-5B96-5B92-3CCDF214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A7896AB-4B21-B36A-CFE8-5154B4F9D7CD}"/>
              </a:ext>
            </a:extLst>
          </p:cNvPr>
          <p:cNvSpPr txBox="1"/>
          <p:nvPr/>
        </p:nvSpPr>
        <p:spPr>
          <a:xfrm>
            <a:off x="0" y="389951"/>
            <a:ext cx="12192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 Light" panose="020F0502020204030203" pitchFamily="34" charset="0"/>
                <a:cs typeface="Poppins" pitchFamily="2" charset="77"/>
              </a:rPr>
              <a:t>Context: Recent increases in permanent and temporary immigration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D401339-5055-3050-21BA-A2E966C986C9}"/>
              </a:ext>
            </a:extLst>
          </p:cNvPr>
          <p:cNvGraphicFramePr>
            <a:graphicFrameLocks/>
          </p:cNvGraphicFramePr>
          <p:nvPr/>
        </p:nvGraphicFramePr>
        <p:xfrm>
          <a:off x="1019175" y="1563905"/>
          <a:ext cx="10153649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667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DC43-16B1-089F-9561-2E97627F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40132"/>
            <a:ext cx="11449272" cy="1066130"/>
          </a:xfrm>
        </p:spPr>
        <p:txBody>
          <a:bodyPr/>
          <a:lstStyle/>
          <a:p>
            <a:r>
              <a:rPr lang="en-CA" sz="2000" dirty="0"/>
              <a:t>Recent demographic</a:t>
            </a:r>
            <a:r>
              <a:rPr lang="en-CA" sz="2000" noProof="0" dirty="0">
                <a:sym typeface="Wingdings" panose="05000000000000000000" pitchFamily="2" charset="2"/>
              </a:rPr>
              <a:t> trends</a:t>
            </a:r>
            <a:br>
              <a:rPr lang="en-CA" sz="2000" noProof="0" dirty="0">
                <a:sym typeface="Wingdings" panose="05000000000000000000" pitchFamily="2" charset="2"/>
              </a:rPr>
            </a:br>
            <a:r>
              <a:rPr lang="en-CA" sz="2000" noProof="0" dirty="0">
                <a:sym typeface="Wingdings" panose="05000000000000000000" pitchFamily="2" charset="2"/>
              </a:rPr>
              <a:t> </a:t>
            </a:r>
            <a:r>
              <a:rPr lang="en-CA" dirty="0"/>
              <a:t>Components of demographic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3AB8C6-C08E-7B4B-783C-7B111A627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153" y="1484784"/>
            <a:ext cx="8433694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CBF43-5E3B-C5B1-989F-CF3BD2C5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5</a:t>
            </a:fld>
            <a:endParaRPr lang="en-CA"/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A18CA8C7-5B96-2C43-0FE8-D8458F202090}"/>
              </a:ext>
            </a:extLst>
          </p:cNvPr>
          <p:cNvSpPr txBox="1"/>
          <p:nvPr/>
        </p:nvSpPr>
        <p:spPr>
          <a:xfrm>
            <a:off x="0" y="272831"/>
            <a:ext cx="12192000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 Light" panose="020F0502020204030203" pitchFamily="34" charset="0"/>
                <a:cs typeface="Poppins" pitchFamily="2" charset="77"/>
              </a:rPr>
              <a:t>Context: The population of non-permanent residents in Canada now surpass that of Indigenous people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27F5E4-ABF9-159B-6411-B0FF666BE492}"/>
              </a:ext>
            </a:extLst>
          </p:cNvPr>
          <p:cNvGraphicFramePr>
            <a:graphicFrameLocks/>
          </p:cNvGraphicFramePr>
          <p:nvPr/>
        </p:nvGraphicFramePr>
        <p:xfrm>
          <a:off x="1451133" y="1602881"/>
          <a:ext cx="9536907" cy="435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448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B6C71-5949-5B96-5B92-3CCDF214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7A7896AB-4B21-B36A-CFE8-5154B4F9D7CD}"/>
              </a:ext>
            </a:extLst>
          </p:cNvPr>
          <p:cNvSpPr txBox="1"/>
          <p:nvPr/>
        </p:nvSpPr>
        <p:spPr>
          <a:xfrm>
            <a:off x="0" y="488274"/>
            <a:ext cx="1219200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Lato Light" panose="020F0502020204030203" pitchFamily="34" charset="0"/>
                <a:cs typeface="Poppins" pitchFamily="2" charset="77"/>
              </a:rPr>
              <a:t>Context: Record-low fertility levels at 1.33 children per woman</a:t>
            </a:r>
          </a:p>
        </p:txBody>
      </p:sp>
      <p:graphicFrame>
        <p:nvGraphicFramePr>
          <p:cNvPr id="2" name="Figure_5_E">
            <a:extLst>
              <a:ext uri="{FF2B5EF4-FFF2-40B4-BE49-F238E27FC236}">
                <a16:creationId xmlns:a16="http://schemas.microsoft.com/office/drawing/2014/main" id="{00000000-0008-0000-1400-000004000000}"/>
              </a:ext>
            </a:extLst>
          </p:cNvPr>
          <p:cNvGraphicFramePr>
            <a:graphicFrameLocks/>
          </p:cNvGraphicFramePr>
          <p:nvPr/>
        </p:nvGraphicFramePr>
        <p:xfrm>
          <a:off x="1101436" y="1205345"/>
          <a:ext cx="10252363" cy="4904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3">
            <a:extLst>
              <a:ext uri="{FF2B5EF4-FFF2-40B4-BE49-F238E27FC236}">
                <a16:creationId xmlns:a16="http://schemas.microsoft.com/office/drawing/2014/main" id="{DA4C64BF-A1A2-50E8-52A1-CACE1D1E49D5}"/>
              </a:ext>
            </a:extLst>
          </p:cNvPr>
          <p:cNvSpPr/>
          <p:nvPr/>
        </p:nvSpPr>
        <p:spPr>
          <a:xfrm>
            <a:off x="10897870" y="4133384"/>
            <a:ext cx="343120" cy="365748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219456"/>
                      <a:gd name="connsiteY0" fmla="*/ 108858 h 217715"/>
                      <a:gd name="connsiteX1" fmla="*/ 109728 w 219456"/>
                      <a:gd name="connsiteY1" fmla="*/ 0 h 217715"/>
                      <a:gd name="connsiteX2" fmla="*/ 219456 w 219456"/>
                      <a:gd name="connsiteY2" fmla="*/ 108858 h 217715"/>
                      <a:gd name="connsiteX3" fmla="*/ 109728 w 219456"/>
                      <a:gd name="connsiteY3" fmla="*/ 217716 h 217715"/>
                      <a:gd name="connsiteX4" fmla="*/ 0 w 219456"/>
                      <a:gd name="connsiteY4" fmla="*/ 108858 h 217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456" h="217715" extrusionOk="0">
                        <a:moveTo>
                          <a:pt x="0" y="108858"/>
                        </a:moveTo>
                        <a:cubicBezTo>
                          <a:pt x="-6865" y="40665"/>
                          <a:pt x="58435" y="-3380"/>
                          <a:pt x="109728" y="0"/>
                        </a:cubicBezTo>
                        <a:cubicBezTo>
                          <a:pt x="168992" y="751"/>
                          <a:pt x="229242" y="45817"/>
                          <a:pt x="219456" y="108858"/>
                        </a:cubicBezTo>
                        <a:cubicBezTo>
                          <a:pt x="214893" y="159881"/>
                          <a:pt x="169262" y="221037"/>
                          <a:pt x="109728" y="217716"/>
                        </a:cubicBezTo>
                        <a:cubicBezTo>
                          <a:pt x="51144" y="214933"/>
                          <a:pt x="11528" y="168030"/>
                          <a:pt x="0" y="1088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ysClr val="windowText" lastClr="000000"/>
              </a:solidFill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3C9D499-F358-D44F-BCC4-A165878507F7}"/>
              </a:ext>
            </a:extLst>
          </p:cNvPr>
          <p:cNvSpPr txBox="1"/>
          <p:nvPr/>
        </p:nvSpPr>
        <p:spPr>
          <a:xfrm>
            <a:off x="11081305" y="4427882"/>
            <a:ext cx="143546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2022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: 1.33</a:t>
            </a:r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3A9D292F-28C3-A1B4-B444-B14E7BA849C2}"/>
              </a:ext>
            </a:extLst>
          </p:cNvPr>
          <p:cNvSpPr/>
          <p:nvPr/>
        </p:nvSpPr>
        <p:spPr>
          <a:xfrm>
            <a:off x="4919985" y="2210205"/>
            <a:ext cx="343120" cy="365748"/>
          </a:xfrm>
          <a:prstGeom prst="ellipse">
            <a:avLst/>
          </a:prstGeom>
          <a:noFill/>
          <a:ln w="57150">
            <a:solidFill>
              <a:schemeClr val="bg1">
                <a:lumMod val="65000"/>
              </a:schemeClr>
            </a:solidFill>
            <a:extLst>
              <a:ext uri="{C807C97D-BFC1-408E-A445-0C87EB9F89A2}">
                <ask:lineSketchStyleProps xmlns:ask="http://schemas.microsoft.com/office/drawing/2018/sketchyshapes" sd="879248734">
                  <a:custGeom>
                    <a:avLst/>
                    <a:gdLst>
                      <a:gd name="connsiteX0" fmla="*/ 0 w 219456"/>
                      <a:gd name="connsiteY0" fmla="*/ 108858 h 217715"/>
                      <a:gd name="connsiteX1" fmla="*/ 109728 w 219456"/>
                      <a:gd name="connsiteY1" fmla="*/ 0 h 217715"/>
                      <a:gd name="connsiteX2" fmla="*/ 219456 w 219456"/>
                      <a:gd name="connsiteY2" fmla="*/ 108858 h 217715"/>
                      <a:gd name="connsiteX3" fmla="*/ 109728 w 219456"/>
                      <a:gd name="connsiteY3" fmla="*/ 217716 h 217715"/>
                      <a:gd name="connsiteX4" fmla="*/ 0 w 219456"/>
                      <a:gd name="connsiteY4" fmla="*/ 108858 h 217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456" h="217715" extrusionOk="0">
                        <a:moveTo>
                          <a:pt x="0" y="108858"/>
                        </a:moveTo>
                        <a:cubicBezTo>
                          <a:pt x="-6865" y="40665"/>
                          <a:pt x="58435" y="-3380"/>
                          <a:pt x="109728" y="0"/>
                        </a:cubicBezTo>
                        <a:cubicBezTo>
                          <a:pt x="168992" y="751"/>
                          <a:pt x="229242" y="45817"/>
                          <a:pt x="219456" y="108858"/>
                        </a:cubicBezTo>
                        <a:cubicBezTo>
                          <a:pt x="214893" y="159881"/>
                          <a:pt x="169262" y="221037"/>
                          <a:pt x="109728" y="217716"/>
                        </a:cubicBezTo>
                        <a:cubicBezTo>
                          <a:pt x="51144" y="214933"/>
                          <a:pt x="11528" y="168030"/>
                          <a:pt x="0" y="10885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>
              <a:solidFill>
                <a:sysClr val="windowText" lastClr="000000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2A42AAC-F86D-AC48-8D20-00A5B44D6EF8}"/>
              </a:ext>
            </a:extLst>
          </p:cNvPr>
          <p:cNvSpPr txBox="1"/>
          <p:nvPr/>
        </p:nvSpPr>
        <p:spPr>
          <a:xfrm>
            <a:off x="5215605" y="2210205"/>
            <a:ext cx="1435462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1959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: 3.94</a:t>
            </a:r>
          </a:p>
        </p:txBody>
      </p:sp>
    </p:spTree>
    <p:extLst>
      <p:ext uri="{BB962C8B-B14F-4D97-AF65-F5344CB8AC3E}">
        <p14:creationId xmlns:p14="http://schemas.microsoft.com/office/powerpoint/2010/main" val="82184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8" y="1471748"/>
            <a:ext cx="10760709" cy="4478792"/>
          </a:xfrm>
        </p:spPr>
        <p:txBody>
          <a:bodyPr>
            <a:normAutofit/>
          </a:bodyPr>
          <a:lstStyle/>
          <a:p>
            <a:r>
              <a:rPr lang="fr-CA" sz="2000" u="sng" dirty="0" err="1"/>
              <a:t>Meets</a:t>
            </a:r>
            <a:r>
              <a:rPr lang="fr-CA" sz="2000" u="sng" dirty="0"/>
              <a:t> </a:t>
            </a:r>
            <a:r>
              <a:rPr lang="fr-CA" sz="2000" u="sng" dirty="0" err="1"/>
              <a:t>legislative</a:t>
            </a:r>
            <a:r>
              <a:rPr lang="fr-CA" sz="2000" u="sng" dirty="0"/>
              <a:t> </a:t>
            </a:r>
            <a:r>
              <a:rPr lang="fr-CA" sz="2000" u="sng" dirty="0" err="1"/>
              <a:t>requirements</a:t>
            </a:r>
            <a:endParaRPr lang="fr-CA" sz="2000" u="sng" dirty="0"/>
          </a:p>
          <a:p>
            <a:pPr lvl="1"/>
            <a:r>
              <a:rPr lang="fr-CA" sz="1400" dirty="0" err="1"/>
              <a:t>Federal</a:t>
            </a:r>
            <a:r>
              <a:rPr lang="fr-CA" sz="1400" dirty="0"/>
              <a:t> – Provincial Fiscal Arrangements </a:t>
            </a:r>
            <a:r>
              <a:rPr lang="fr-CA" sz="1400" dirty="0" err="1"/>
              <a:t>Act</a:t>
            </a:r>
            <a:r>
              <a:rPr lang="fr-CA" sz="1400" dirty="0"/>
              <a:t> (Population </a:t>
            </a:r>
            <a:r>
              <a:rPr lang="fr-CA" sz="1400" dirty="0" err="1"/>
              <a:t>certificates</a:t>
            </a:r>
            <a:r>
              <a:rPr lang="fr-CA" sz="1400" dirty="0"/>
              <a:t> on June 1st </a:t>
            </a:r>
            <a:r>
              <a:rPr lang="fr-CA" sz="1400" dirty="0" err="1"/>
              <a:t>every</a:t>
            </a:r>
            <a:r>
              <a:rPr lang="fr-CA" sz="1400" dirty="0"/>
              <a:t> </a:t>
            </a:r>
            <a:r>
              <a:rPr lang="fr-CA" sz="1400" dirty="0" err="1"/>
              <a:t>year</a:t>
            </a:r>
            <a:r>
              <a:rPr lang="fr-CA" sz="1400" dirty="0"/>
              <a:t>, </a:t>
            </a:r>
            <a:r>
              <a:rPr lang="fr-CA" sz="1400" dirty="0" err="1"/>
              <a:t>provided</a:t>
            </a:r>
            <a:r>
              <a:rPr lang="fr-CA" sz="1400" dirty="0"/>
              <a:t> to Finance Canada)</a:t>
            </a:r>
          </a:p>
          <a:p>
            <a:pPr lvl="1"/>
            <a:r>
              <a:rPr lang="fr-CA" sz="1400" dirty="0" err="1"/>
              <a:t>Fair</a:t>
            </a:r>
            <a:r>
              <a:rPr lang="fr-CA" sz="1400" dirty="0"/>
              <a:t> </a:t>
            </a:r>
            <a:r>
              <a:rPr lang="fr-CA" sz="1400" dirty="0" err="1"/>
              <a:t>Representation</a:t>
            </a:r>
            <a:r>
              <a:rPr lang="fr-CA" sz="1400" dirty="0"/>
              <a:t> </a:t>
            </a:r>
            <a:r>
              <a:rPr lang="fr-CA" sz="1400" dirty="0" err="1"/>
              <a:t>Act</a:t>
            </a:r>
            <a:endParaRPr lang="fr-CA" sz="1400" dirty="0"/>
          </a:p>
          <a:p>
            <a:pPr lvl="1"/>
            <a:r>
              <a:rPr lang="fr-CA" sz="1400" dirty="0" err="1"/>
              <a:t>Early</a:t>
            </a:r>
            <a:r>
              <a:rPr lang="fr-CA" sz="1400" dirty="0"/>
              <a:t> Learning and Child Care </a:t>
            </a:r>
            <a:r>
              <a:rPr lang="fr-CA" sz="1400" dirty="0" err="1"/>
              <a:t>Agreements</a:t>
            </a:r>
            <a:endParaRPr lang="fr-CA" sz="1400" dirty="0"/>
          </a:p>
          <a:p>
            <a:pPr lvl="1"/>
            <a:r>
              <a:rPr lang="fr-CA" sz="1400" dirty="0"/>
              <a:t>First Nations </a:t>
            </a:r>
            <a:r>
              <a:rPr lang="fr-CA" sz="1400" dirty="0" err="1"/>
              <a:t>Goods</a:t>
            </a:r>
            <a:r>
              <a:rPr lang="fr-CA" sz="1400" dirty="0"/>
              <a:t> and Services </a:t>
            </a:r>
            <a:r>
              <a:rPr lang="fr-CA" sz="1400" dirty="0" err="1"/>
              <a:t>Tax</a:t>
            </a:r>
            <a:endParaRPr lang="fr-CA" sz="1400" dirty="0"/>
          </a:p>
          <a:p>
            <a:r>
              <a:rPr lang="fr-CA" sz="1800" dirty="0" err="1"/>
              <a:t>Provides</a:t>
            </a:r>
            <a:r>
              <a:rPr lang="fr-CA" sz="1800" dirty="0"/>
              <a:t> </a:t>
            </a:r>
            <a:r>
              <a:rPr lang="fr-CA" sz="1800" dirty="0" err="1"/>
              <a:t>countless</a:t>
            </a:r>
            <a:r>
              <a:rPr lang="fr-CA" sz="1800" dirty="0"/>
              <a:t> </a:t>
            </a:r>
            <a:r>
              <a:rPr lang="fr-CA" sz="1800" dirty="0" err="1"/>
              <a:t>users</a:t>
            </a:r>
            <a:r>
              <a:rPr lang="fr-CA" sz="1800" dirty="0"/>
              <a:t> </a:t>
            </a:r>
            <a:r>
              <a:rPr lang="fr-CA" sz="1800" dirty="0" err="1"/>
              <a:t>with</a:t>
            </a:r>
            <a:r>
              <a:rPr lang="fr-CA" sz="1800" dirty="0"/>
              <a:t> </a:t>
            </a:r>
            <a:r>
              <a:rPr lang="fr-CA" sz="1800" dirty="0" err="1"/>
              <a:t>quarterly</a:t>
            </a:r>
            <a:r>
              <a:rPr lang="fr-CA" sz="1800" dirty="0"/>
              <a:t> and </a:t>
            </a:r>
            <a:r>
              <a:rPr lang="fr-CA" sz="1800" dirty="0" err="1"/>
              <a:t>annual</a:t>
            </a:r>
            <a:r>
              <a:rPr lang="fr-CA" sz="1800" dirty="0"/>
              <a:t> population data in </a:t>
            </a:r>
            <a:r>
              <a:rPr lang="fr-CA" sz="1800" dirty="0" err="1"/>
              <a:t>between</a:t>
            </a:r>
            <a:r>
              <a:rPr lang="fr-CA" sz="1800" dirty="0"/>
              <a:t> </a:t>
            </a:r>
            <a:r>
              <a:rPr lang="fr-CA" sz="1800" dirty="0" err="1"/>
              <a:t>censuses</a:t>
            </a:r>
            <a:endParaRPr lang="fr-CA" sz="1800" dirty="0"/>
          </a:p>
          <a:p>
            <a:pPr lvl="1"/>
            <a:r>
              <a:rPr lang="fr-CA" sz="1400" dirty="0" err="1"/>
              <a:t>Estimates</a:t>
            </a:r>
            <a:r>
              <a:rPr lang="fr-CA" sz="1400" dirty="0"/>
              <a:t> for provinces and </a:t>
            </a:r>
            <a:r>
              <a:rPr lang="fr-CA" sz="1400" dirty="0" err="1"/>
              <a:t>territories</a:t>
            </a:r>
            <a:endParaRPr lang="fr-CA" sz="1400" dirty="0"/>
          </a:p>
          <a:p>
            <a:pPr lvl="1"/>
            <a:r>
              <a:rPr lang="fr-CA" sz="1400" dirty="0" err="1"/>
              <a:t>Estimates</a:t>
            </a:r>
            <a:r>
              <a:rPr lang="fr-CA" sz="1400" dirty="0"/>
              <a:t> at </a:t>
            </a:r>
            <a:r>
              <a:rPr lang="fr-CA" sz="1400" dirty="0" err="1"/>
              <a:t>sub</a:t>
            </a:r>
            <a:r>
              <a:rPr lang="fr-CA" sz="1400" dirty="0"/>
              <a:t>-provincial areas (</a:t>
            </a:r>
            <a:r>
              <a:rPr lang="fr-CA" sz="1400" dirty="0" err="1"/>
              <a:t>such</a:t>
            </a:r>
            <a:r>
              <a:rPr lang="fr-CA" sz="1400" dirty="0"/>
              <a:t> as </a:t>
            </a:r>
            <a:r>
              <a:rPr lang="fr-CA" sz="1400" dirty="0" err="1"/>
              <a:t>CMAs</a:t>
            </a:r>
            <a:r>
              <a:rPr lang="fr-CA" sz="1400" dirty="0"/>
              <a:t>, CD, </a:t>
            </a:r>
            <a:r>
              <a:rPr lang="fr-CA" sz="1400" dirty="0" err="1"/>
              <a:t>municipalities</a:t>
            </a:r>
            <a:r>
              <a:rPr lang="fr-CA" sz="1400" dirty="0"/>
              <a:t>, etc.)</a:t>
            </a:r>
          </a:p>
          <a:p>
            <a:pPr lvl="1"/>
            <a:r>
              <a:rPr lang="fr-CA" sz="1400" dirty="0" err="1"/>
              <a:t>Estimates</a:t>
            </a:r>
            <a:r>
              <a:rPr lang="fr-CA" sz="1400" dirty="0"/>
              <a:t> by marital </a:t>
            </a:r>
            <a:r>
              <a:rPr lang="fr-CA" sz="1400" dirty="0" err="1"/>
              <a:t>status</a:t>
            </a:r>
            <a:r>
              <a:rPr lang="fr-CA" sz="1400" dirty="0"/>
              <a:t>, </a:t>
            </a:r>
            <a:r>
              <a:rPr lang="fr-CA" sz="1400" dirty="0" err="1"/>
              <a:t>families</a:t>
            </a:r>
            <a:r>
              <a:rPr lang="fr-CA" sz="1400" dirty="0"/>
              <a:t>, and </a:t>
            </a:r>
            <a:r>
              <a:rPr lang="fr-CA" sz="1400" dirty="0" err="1"/>
              <a:t>households</a:t>
            </a:r>
            <a:r>
              <a:rPr lang="fr-CA" sz="1400" dirty="0"/>
              <a:t> </a:t>
            </a:r>
            <a:r>
              <a:rPr lang="fr-CA" sz="1400" dirty="0" err="1"/>
              <a:t>available</a:t>
            </a:r>
            <a:r>
              <a:rPr lang="fr-CA" sz="1400" dirty="0"/>
              <a:t> </a:t>
            </a:r>
            <a:r>
              <a:rPr lang="fr-CA" sz="1400" dirty="0" err="1"/>
              <a:t>upon</a:t>
            </a:r>
            <a:r>
              <a:rPr lang="fr-CA" sz="1400" dirty="0"/>
              <a:t> </a:t>
            </a:r>
            <a:r>
              <a:rPr lang="fr-CA" sz="1400" dirty="0" err="1"/>
              <a:t>requests</a:t>
            </a:r>
            <a:endParaRPr lang="fr-CA" sz="1400" dirty="0"/>
          </a:p>
          <a:p>
            <a:pPr lvl="1"/>
            <a:r>
              <a:rPr lang="fr-CA" sz="1400" dirty="0"/>
              <a:t>By </a:t>
            </a:r>
            <a:r>
              <a:rPr lang="fr-CA" sz="1400" dirty="0" err="1"/>
              <a:t>gender</a:t>
            </a:r>
            <a:r>
              <a:rPr lang="fr-CA" sz="1400" dirty="0"/>
              <a:t> and </a:t>
            </a:r>
            <a:r>
              <a:rPr lang="fr-CA" sz="1400" dirty="0" err="1"/>
              <a:t>sex</a:t>
            </a:r>
            <a:r>
              <a:rPr lang="fr-CA" sz="1400" dirty="0"/>
              <a:t> at </a:t>
            </a:r>
            <a:r>
              <a:rPr lang="fr-CA" sz="1400" dirty="0" err="1"/>
              <a:t>birth</a:t>
            </a:r>
            <a:endParaRPr lang="fr-CA" sz="1400" dirty="0"/>
          </a:p>
          <a:p>
            <a:pPr lvl="1"/>
            <a:r>
              <a:rPr lang="fr-CA" sz="1400" dirty="0"/>
              <a:t>Components of population </a:t>
            </a:r>
            <a:r>
              <a:rPr lang="fr-CA" sz="1400" dirty="0" err="1"/>
              <a:t>growth</a:t>
            </a:r>
            <a:r>
              <a:rPr lang="fr-CA" sz="1400" dirty="0"/>
              <a:t> are </a:t>
            </a:r>
            <a:r>
              <a:rPr lang="fr-CA" sz="1400" dirty="0" err="1"/>
              <a:t>also</a:t>
            </a:r>
            <a:r>
              <a:rPr lang="fr-CA" sz="1400" dirty="0"/>
              <a:t> of </a:t>
            </a:r>
            <a:r>
              <a:rPr lang="fr-CA" sz="1400" dirty="0" err="1"/>
              <a:t>interest</a:t>
            </a:r>
            <a:r>
              <a:rPr lang="fr-CA" sz="1400" dirty="0"/>
              <a:t> to </a:t>
            </a:r>
            <a:r>
              <a:rPr lang="fr-CA" sz="1400" dirty="0" err="1"/>
              <a:t>many</a:t>
            </a:r>
            <a:r>
              <a:rPr lang="fr-CA" sz="1400" dirty="0"/>
              <a:t> </a:t>
            </a:r>
            <a:r>
              <a:rPr lang="fr-CA" sz="1400" dirty="0" err="1"/>
              <a:t>users</a:t>
            </a:r>
            <a:endParaRPr lang="fr-CA" sz="1400" dirty="0"/>
          </a:p>
          <a:p>
            <a:r>
              <a:rPr lang="fr-CA" sz="1800" dirty="0" err="1"/>
              <a:t>Meets</a:t>
            </a:r>
            <a:r>
              <a:rPr lang="fr-CA" sz="1800" dirty="0"/>
              <a:t> </a:t>
            </a:r>
            <a:r>
              <a:rPr lang="fr-CA" sz="1800" dirty="0" err="1"/>
              <a:t>several</a:t>
            </a:r>
            <a:r>
              <a:rPr lang="fr-CA" sz="1800" dirty="0"/>
              <a:t> </a:t>
            </a:r>
            <a:r>
              <a:rPr lang="fr-CA" sz="1800" dirty="0" err="1"/>
              <a:t>needs</a:t>
            </a:r>
            <a:r>
              <a:rPr lang="fr-CA" sz="1800" dirty="0"/>
              <a:t> at Statistics Canada</a:t>
            </a:r>
          </a:p>
          <a:p>
            <a:pPr lvl="1"/>
            <a:r>
              <a:rPr lang="fr-CA" sz="1400" dirty="0"/>
              <a:t>Total </a:t>
            </a:r>
            <a:r>
              <a:rPr lang="fr-CA" sz="1400" dirty="0" err="1"/>
              <a:t>controls</a:t>
            </a:r>
            <a:r>
              <a:rPr lang="fr-CA" sz="1400" dirty="0"/>
              <a:t> for social </a:t>
            </a:r>
            <a:r>
              <a:rPr lang="fr-CA" sz="1400" dirty="0" err="1"/>
              <a:t>surveys</a:t>
            </a:r>
            <a:r>
              <a:rPr lang="fr-CA" sz="1400" dirty="0"/>
              <a:t> </a:t>
            </a:r>
            <a:r>
              <a:rPr lang="fr-CA" sz="1400" dirty="0" err="1"/>
              <a:t>including</a:t>
            </a:r>
            <a:r>
              <a:rPr lang="fr-CA" sz="1400" dirty="0"/>
              <a:t> the mission-</a:t>
            </a:r>
            <a:r>
              <a:rPr lang="fr-CA" sz="1400" dirty="0" err="1"/>
              <a:t>critical</a:t>
            </a:r>
            <a:r>
              <a:rPr lang="fr-CA" sz="1400" dirty="0"/>
              <a:t> </a:t>
            </a:r>
            <a:r>
              <a:rPr lang="fr-CA" sz="1400" dirty="0" err="1"/>
              <a:t>monthly</a:t>
            </a:r>
            <a:r>
              <a:rPr lang="fr-CA" sz="1400" dirty="0"/>
              <a:t> Labour Force Survey</a:t>
            </a:r>
          </a:p>
          <a:p>
            <a:pPr lvl="1"/>
            <a:r>
              <a:rPr lang="fr-CA" sz="1400" dirty="0" err="1"/>
              <a:t>Provides</a:t>
            </a:r>
            <a:r>
              <a:rPr lang="fr-CA" sz="1400" dirty="0"/>
              <a:t> </a:t>
            </a:r>
            <a:r>
              <a:rPr lang="fr-CA" sz="1400" dirty="0" err="1"/>
              <a:t>denominators</a:t>
            </a:r>
            <a:r>
              <a:rPr lang="fr-CA" sz="1400" dirty="0"/>
              <a:t> for </a:t>
            </a:r>
            <a:r>
              <a:rPr lang="fr-CA" sz="1400" dirty="0" err="1"/>
              <a:t>several</a:t>
            </a:r>
            <a:r>
              <a:rPr lang="fr-CA" sz="1400" dirty="0"/>
              <a:t> key social and </a:t>
            </a:r>
            <a:r>
              <a:rPr lang="fr-CA" sz="1400" dirty="0" err="1"/>
              <a:t>economic</a:t>
            </a:r>
            <a:r>
              <a:rPr lang="fr-CA" sz="1400" dirty="0"/>
              <a:t> </a:t>
            </a:r>
            <a:r>
              <a:rPr lang="fr-CA" sz="1400" dirty="0" err="1"/>
              <a:t>indicators</a:t>
            </a:r>
            <a:r>
              <a:rPr lang="fr-CA" sz="1400" dirty="0"/>
              <a:t> </a:t>
            </a:r>
            <a:r>
              <a:rPr lang="fr-CA" sz="1400" dirty="0" err="1"/>
              <a:t>such</a:t>
            </a:r>
            <a:r>
              <a:rPr lang="fr-CA" sz="1400" dirty="0"/>
              <a:t> as GDP per capita, crime and </a:t>
            </a:r>
            <a:r>
              <a:rPr lang="fr-CA" sz="1400" dirty="0" err="1"/>
              <a:t>health</a:t>
            </a:r>
            <a:r>
              <a:rPr lang="fr-CA" sz="1400" dirty="0"/>
              <a:t> </a:t>
            </a:r>
            <a:r>
              <a:rPr lang="fr-CA" sz="1400" dirty="0" err="1"/>
              <a:t>statistics</a:t>
            </a:r>
            <a:r>
              <a:rPr lang="fr-CA" sz="1400" dirty="0"/>
              <a:t>, etc.</a:t>
            </a:r>
          </a:p>
          <a:p>
            <a:r>
              <a:rPr lang="fr-CA" sz="1800" dirty="0"/>
              <a:t>Serves as the </a:t>
            </a:r>
            <a:r>
              <a:rPr lang="fr-CA" sz="1800" dirty="0" err="1"/>
              <a:t>starting</a:t>
            </a:r>
            <a:r>
              <a:rPr lang="fr-CA" sz="1800" dirty="0"/>
              <a:t> point for population projections</a:t>
            </a:r>
          </a:p>
          <a:p>
            <a:pPr lvl="1"/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7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Statistics Canada’s Demographic Estimates Program (DEP)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8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27A2-54A8-BFB3-7BAE-E677EC809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A history of demographic estimates, from the Census of Population to socioeconomic indicators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4ABE0F2-3FF8-3C00-E727-12433E1D443D}"/>
              </a:ext>
            </a:extLst>
          </p:cNvPr>
          <p:cNvGrpSpPr/>
          <p:nvPr/>
        </p:nvGrpSpPr>
        <p:grpSpPr>
          <a:xfrm>
            <a:off x="643647" y="1370650"/>
            <a:ext cx="10548650" cy="4722849"/>
            <a:chOff x="610596" y="973072"/>
            <a:chExt cx="10970807" cy="491185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1F83BC8-D2DB-F7E7-C561-6E7358A4BA3F}"/>
                </a:ext>
              </a:extLst>
            </p:cNvPr>
            <p:cNvSpPr/>
            <p:nvPr/>
          </p:nvSpPr>
          <p:spPr>
            <a:xfrm>
              <a:off x="8921375" y="2071384"/>
              <a:ext cx="2204822" cy="3813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53999DF-6B10-BD09-1A83-8F0C09D8216A}"/>
                </a:ext>
              </a:extLst>
            </p:cNvPr>
            <p:cNvSpPr/>
            <p:nvPr/>
          </p:nvSpPr>
          <p:spPr>
            <a:xfrm>
              <a:off x="2975841" y="2071384"/>
              <a:ext cx="5945533" cy="3813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7DCCED1-3BAB-31E1-9B66-C4CFBD320D9C}"/>
                </a:ext>
              </a:extLst>
            </p:cNvPr>
            <p:cNvSpPr/>
            <p:nvPr/>
          </p:nvSpPr>
          <p:spPr>
            <a:xfrm>
              <a:off x="1369355" y="2071384"/>
              <a:ext cx="1608992" cy="38135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4" name="Right Brace 93">
              <a:extLst>
                <a:ext uri="{FF2B5EF4-FFF2-40B4-BE49-F238E27FC236}">
                  <a16:creationId xmlns:a16="http://schemas.microsoft.com/office/drawing/2014/main" id="{D6384B4F-8666-8494-1932-1CE49BC96007}"/>
                </a:ext>
              </a:extLst>
            </p:cNvPr>
            <p:cNvSpPr/>
            <p:nvPr/>
          </p:nvSpPr>
          <p:spPr>
            <a:xfrm rot="10800000">
              <a:off x="7391991" y="2923280"/>
              <a:ext cx="391851" cy="1910957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5" name="TextBox 12">
              <a:extLst>
                <a:ext uri="{FF2B5EF4-FFF2-40B4-BE49-F238E27FC236}">
                  <a16:creationId xmlns:a16="http://schemas.microsoft.com/office/drawing/2014/main" id="{C5513B45-B911-4DE1-BF8B-FDC59E1016C0}"/>
                </a:ext>
              </a:extLst>
            </p:cNvPr>
            <p:cNvSpPr txBox="1"/>
            <p:nvPr/>
          </p:nvSpPr>
          <p:spPr>
            <a:xfrm>
              <a:off x="1407189" y="1736506"/>
              <a:ext cx="1563084" cy="32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1) CENSUS</a:t>
              </a:r>
              <a:endParaRPr kumimoji="0" lang="fr-C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D3FA203-F67D-F38E-716B-39E1556F3AA8}"/>
                </a:ext>
              </a:extLst>
            </p:cNvPr>
            <p:cNvSpPr/>
            <p:nvPr/>
          </p:nvSpPr>
          <p:spPr>
            <a:xfrm>
              <a:off x="1523534" y="2214804"/>
              <a:ext cx="1322721" cy="4893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Collection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5AF4466-C4E3-118D-498B-23A50465D8CE}"/>
                </a:ext>
              </a:extLst>
            </p:cNvPr>
            <p:cNvSpPr/>
            <p:nvPr/>
          </p:nvSpPr>
          <p:spPr>
            <a:xfrm>
              <a:off x="1523535" y="2873304"/>
              <a:ext cx="1286651" cy="379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Dissemination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F4E463E-B88E-8358-DF08-404AE0B27E50}"/>
                </a:ext>
              </a:extLst>
            </p:cNvPr>
            <p:cNvSpPr/>
            <p:nvPr/>
          </p:nvSpPr>
          <p:spPr>
            <a:xfrm>
              <a:off x="1523534" y="3678331"/>
              <a:ext cx="1322721" cy="609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Coverage evaluations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99" name="TextBox 18">
              <a:extLst>
                <a:ext uri="{FF2B5EF4-FFF2-40B4-BE49-F238E27FC236}">
                  <a16:creationId xmlns:a16="http://schemas.microsoft.com/office/drawing/2014/main" id="{C04C3FDC-4125-8A2F-C709-3C0CA0F09E84}"/>
                </a:ext>
              </a:extLst>
            </p:cNvPr>
            <p:cNvSpPr txBox="1"/>
            <p:nvPr/>
          </p:nvSpPr>
          <p:spPr>
            <a:xfrm>
              <a:off x="2970272" y="1721713"/>
              <a:ext cx="5951102" cy="320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2) DEMOGRAPHIC ESTIMATES</a:t>
              </a:r>
              <a:endParaRPr kumimoji="0" lang="fr-C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0" name="TextBox 19">
              <a:extLst>
                <a:ext uri="{FF2B5EF4-FFF2-40B4-BE49-F238E27FC236}">
                  <a16:creationId xmlns:a16="http://schemas.microsoft.com/office/drawing/2014/main" id="{1662A793-B2F0-0BD5-09E6-8C35454B8C89}"/>
                </a:ext>
              </a:extLst>
            </p:cNvPr>
            <p:cNvSpPr txBox="1"/>
            <p:nvPr/>
          </p:nvSpPr>
          <p:spPr>
            <a:xfrm>
              <a:off x="9142429" y="1569925"/>
              <a:ext cx="2438974" cy="54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3) SOCIOECONOMIC INDICATORS</a:t>
              </a:r>
              <a:endParaRPr kumimoji="0" lang="fr-CA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0721E68-2772-BB50-F974-427A3D0248D5}"/>
                </a:ext>
              </a:extLst>
            </p:cNvPr>
            <p:cNvSpPr/>
            <p:nvPr/>
          </p:nvSpPr>
          <p:spPr>
            <a:xfrm>
              <a:off x="3190248" y="2753491"/>
              <a:ext cx="2145643" cy="53773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Published census counts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4DC9264-DF61-B7D0-9D0A-609BBE719D04}"/>
                </a:ext>
              </a:extLst>
            </p:cNvPr>
            <p:cNvSpPr/>
            <p:nvPr/>
          </p:nvSpPr>
          <p:spPr>
            <a:xfrm>
              <a:off x="3172559" y="3780790"/>
              <a:ext cx="2160468" cy="53773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Coverage adjustments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8F2DEF7F-05C7-B42B-E7BE-36AEDD6085F7}"/>
                </a:ext>
              </a:extLst>
            </p:cNvPr>
            <p:cNvSpPr/>
            <p:nvPr/>
          </p:nvSpPr>
          <p:spPr>
            <a:xfrm>
              <a:off x="2787290" y="2882993"/>
              <a:ext cx="317770" cy="36933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1ABC8BE1-9BC9-DDE1-D235-D522AD0D5944}"/>
                </a:ext>
              </a:extLst>
            </p:cNvPr>
            <p:cNvSpPr/>
            <p:nvPr/>
          </p:nvSpPr>
          <p:spPr>
            <a:xfrm>
              <a:off x="2811387" y="3816543"/>
              <a:ext cx="317770" cy="36933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C95D38-05AE-E272-27F5-18583C708252}"/>
                </a:ext>
              </a:extLst>
            </p:cNvPr>
            <p:cNvSpPr/>
            <p:nvPr/>
          </p:nvSpPr>
          <p:spPr>
            <a:xfrm>
              <a:off x="3200152" y="1061597"/>
              <a:ext cx="1613171" cy="2185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Prov./terr.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8F7D32F-C917-FCBC-8431-4EEC3319C34A}"/>
                </a:ext>
              </a:extLst>
            </p:cNvPr>
            <p:cNvSpPr/>
            <p:nvPr/>
          </p:nvSpPr>
          <p:spPr>
            <a:xfrm>
              <a:off x="3200152" y="1341954"/>
              <a:ext cx="1783404" cy="228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Federal partners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525A207-F846-5E95-9762-7AC532AF9937}"/>
                </a:ext>
              </a:extLst>
            </p:cNvPr>
            <p:cNvSpPr/>
            <p:nvPr/>
          </p:nvSpPr>
          <p:spPr>
            <a:xfrm>
              <a:off x="5002006" y="1050347"/>
              <a:ext cx="1783404" cy="24125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Ext. stakeholders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92CF4C6-2BAB-3584-C19F-79E8DECBFBE5}"/>
                </a:ext>
              </a:extLst>
            </p:cNvPr>
            <p:cNvSpPr/>
            <p:nvPr/>
          </p:nvSpPr>
          <p:spPr>
            <a:xfrm>
              <a:off x="5060004" y="1330681"/>
              <a:ext cx="1981478" cy="22832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Public consultations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D4CFF20-DE1F-4792-8A83-078FD13D1F1C}"/>
                </a:ext>
              </a:extLst>
            </p:cNvPr>
            <p:cNvSpPr/>
            <p:nvPr/>
          </p:nvSpPr>
          <p:spPr>
            <a:xfrm>
              <a:off x="6944266" y="1049747"/>
              <a:ext cx="1568567" cy="2222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Adv. committees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BD6A427-F2FC-6AFC-BC6D-0DC6DCF3B232}"/>
                </a:ext>
              </a:extLst>
            </p:cNvPr>
            <p:cNvSpPr/>
            <p:nvPr/>
          </p:nvSpPr>
          <p:spPr>
            <a:xfrm>
              <a:off x="7117930" y="1324701"/>
              <a:ext cx="1369940" cy="23296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Intern. partners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C4BFA5C3-BEB6-4B57-EFCE-7338B684663F}"/>
                </a:ext>
              </a:extLst>
            </p:cNvPr>
            <p:cNvSpPr/>
            <p:nvPr/>
          </p:nvSpPr>
          <p:spPr>
            <a:xfrm>
              <a:off x="2457386" y="973072"/>
              <a:ext cx="564001" cy="71423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2" name="Flowchart: Alternate Process 111">
              <a:extLst>
                <a:ext uri="{FF2B5EF4-FFF2-40B4-BE49-F238E27FC236}">
                  <a16:creationId xmlns:a16="http://schemas.microsoft.com/office/drawing/2014/main" id="{4B292D5C-1CCC-982D-091F-4E7AF81FF284}"/>
                </a:ext>
              </a:extLst>
            </p:cNvPr>
            <p:cNvSpPr/>
            <p:nvPr/>
          </p:nvSpPr>
          <p:spPr>
            <a:xfrm>
              <a:off x="610596" y="1067547"/>
              <a:ext cx="1685316" cy="415220"/>
            </a:xfrm>
            <a:prstGeom prst="flowChartAlternateProcess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Collaboration</a:t>
              </a:r>
              <a:endPara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3" name="Right Brace 112">
              <a:extLst>
                <a:ext uri="{FF2B5EF4-FFF2-40B4-BE49-F238E27FC236}">
                  <a16:creationId xmlns:a16="http://schemas.microsoft.com/office/drawing/2014/main" id="{0AF43AB1-0C3A-34C3-B3E2-DA8B30C7E91E}"/>
                </a:ext>
              </a:extLst>
            </p:cNvPr>
            <p:cNvSpPr/>
            <p:nvPr/>
          </p:nvSpPr>
          <p:spPr>
            <a:xfrm>
              <a:off x="5847689" y="2172091"/>
              <a:ext cx="343925" cy="3644551"/>
            </a:xfrm>
            <a:prstGeom prst="righ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8003A7A-0428-E8EE-EFDA-ADB264602BF1}"/>
                </a:ext>
              </a:extLst>
            </p:cNvPr>
            <p:cNvSpPr/>
            <p:nvPr/>
          </p:nvSpPr>
          <p:spPr>
            <a:xfrm>
              <a:off x="6277917" y="3123644"/>
              <a:ext cx="1180343" cy="165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Population estimates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ED1907C1-82B5-921B-6D56-E8C0B59F4F2E}"/>
                </a:ext>
              </a:extLst>
            </p:cNvPr>
            <p:cNvSpPr/>
            <p:nvPr/>
          </p:nvSpPr>
          <p:spPr>
            <a:xfrm>
              <a:off x="3161223" y="4717335"/>
              <a:ext cx="2817826" cy="107820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Components of demographic growth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F833479-D813-C2EF-C3D6-D94BD090BA2F}"/>
                </a:ext>
              </a:extLst>
            </p:cNvPr>
            <p:cNvSpPr/>
            <p:nvPr/>
          </p:nvSpPr>
          <p:spPr>
            <a:xfrm>
              <a:off x="3233589" y="5142442"/>
              <a:ext cx="620474" cy="5377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Natural increase (births, deaths)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9B0C2EF-6866-5981-CD9A-BF147671CAFD}"/>
                </a:ext>
              </a:extLst>
            </p:cNvPr>
            <p:cNvSpPr/>
            <p:nvPr/>
          </p:nvSpPr>
          <p:spPr>
            <a:xfrm>
              <a:off x="3974579" y="5149396"/>
              <a:ext cx="863176" cy="5307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International migration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4EDB8631-201F-E784-2200-60F78C0B374D}"/>
                </a:ext>
              </a:extLst>
            </p:cNvPr>
            <p:cNvSpPr/>
            <p:nvPr/>
          </p:nvSpPr>
          <p:spPr>
            <a:xfrm>
              <a:off x="4984513" y="5142442"/>
              <a:ext cx="863175" cy="5307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Interprovincial migration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19" name="Plus Sign 118">
              <a:extLst>
                <a:ext uri="{FF2B5EF4-FFF2-40B4-BE49-F238E27FC236}">
                  <a16:creationId xmlns:a16="http://schemas.microsoft.com/office/drawing/2014/main" id="{E9917DAC-0CF2-54D6-3BAC-52A275AEAA7D}"/>
                </a:ext>
              </a:extLst>
            </p:cNvPr>
            <p:cNvSpPr/>
            <p:nvPr/>
          </p:nvSpPr>
          <p:spPr>
            <a:xfrm>
              <a:off x="4076546" y="3408280"/>
              <a:ext cx="273996" cy="248371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15357F9-9351-5761-2ABF-F26FA62016E1}"/>
                </a:ext>
              </a:extLst>
            </p:cNvPr>
            <p:cNvSpPr/>
            <p:nvPr/>
          </p:nvSpPr>
          <p:spPr>
            <a:xfrm>
              <a:off x="7688760" y="2214804"/>
              <a:ext cx="1097964" cy="13987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Federal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-Provincial Fiscal Arrangements </a:t>
              </a:r>
              <a:b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</a:b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Act</a:t>
              </a:r>
              <a:endPara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4062A7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8CC38DA-A12D-0350-74CF-2E4F148CFB66}"/>
                </a:ext>
              </a:extLst>
            </p:cNvPr>
            <p:cNvSpPr/>
            <p:nvPr/>
          </p:nvSpPr>
          <p:spPr>
            <a:xfrm>
              <a:off x="7707097" y="4289460"/>
              <a:ext cx="1141294" cy="13710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Fair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Representation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 </a:t>
              </a:r>
              <a:b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</a:b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Act</a:t>
              </a:r>
              <a:endPara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4062A7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r-CA" sz="1000" dirty="0">
                <a:solidFill>
                  <a:srgbClr val="4062A7"/>
                </a:solidFill>
                <a:latin typeface="La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CA" sz="1000" dirty="0">
                  <a:solidFill>
                    <a:srgbClr val="4062A7"/>
                  </a:solidFill>
                  <a:latin typeface="Lato"/>
                </a:rPr>
                <a:t>+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Other</a:t>
              </a:r>
              <a:r>
                <a:rPr kumimoji="0" lang="fr-C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 programs </a:t>
              </a:r>
              <a:r>
                <a:rPr kumimoji="0" lang="fr-CA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062A7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needs</a:t>
              </a:r>
              <a:endParaRPr kumimoji="0" lang="fr-CA" sz="1000" b="0" i="0" u="none" strike="noStrike" kern="1200" cap="none" spc="0" normalizeH="0" baseline="0" noProof="0" dirty="0">
                <a:ln>
                  <a:noFill/>
                </a:ln>
                <a:solidFill>
                  <a:srgbClr val="4062A7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03FFA13-B6BB-5027-16BC-26848E0302A8}"/>
                </a:ext>
              </a:extLst>
            </p:cNvPr>
            <p:cNvSpPr/>
            <p:nvPr/>
          </p:nvSpPr>
          <p:spPr>
            <a:xfrm>
              <a:off x="9219768" y="3648047"/>
              <a:ext cx="1771778" cy="86113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Dem. control totals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4F2852F-37AD-6468-D7ED-0065EF078125}"/>
                </a:ext>
              </a:extLst>
            </p:cNvPr>
            <p:cNvSpPr/>
            <p:nvPr/>
          </p:nvSpPr>
          <p:spPr>
            <a:xfrm>
              <a:off x="9226784" y="2222475"/>
              <a:ext cx="1764761" cy="108023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Denominators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D2B223E-E809-BE05-6D6F-75258009B1D1}"/>
                </a:ext>
              </a:extLst>
            </p:cNvPr>
            <p:cNvSpPr/>
            <p:nvPr/>
          </p:nvSpPr>
          <p:spPr>
            <a:xfrm>
              <a:off x="9214892" y="4900123"/>
              <a:ext cx="1771778" cy="7604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Population </a:t>
              </a:r>
              <a:b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</a:br>
              <a:r>
                <a:rPr kumimoji="0" lang="en-CA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projections</a:t>
              </a:r>
              <a:endParaRPr kumimoji="0" lang="fr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3A75E18-E733-359D-0625-06C9DC79B7C3}"/>
                </a:ext>
              </a:extLst>
            </p:cNvPr>
            <p:cNvSpPr/>
            <p:nvPr/>
          </p:nvSpPr>
          <p:spPr>
            <a:xfrm>
              <a:off x="9349355" y="4002031"/>
              <a:ext cx="1512613" cy="4068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LFS and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other social surveys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58FDC9F-D744-A92D-797F-4961B76B72CA}"/>
                </a:ext>
              </a:extLst>
            </p:cNvPr>
            <p:cNvSpPr/>
            <p:nvPr/>
          </p:nvSpPr>
          <p:spPr>
            <a:xfrm>
              <a:off x="9349355" y="2513943"/>
              <a:ext cx="1512614" cy="710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Crime rates, life expectancy, GDP/capita, etc.</a:t>
              </a:r>
              <a:endParaRPr kumimoji="0" lang="fr-CA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27" name="Plus Sign 126">
              <a:extLst>
                <a:ext uri="{FF2B5EF4-FFF2-40B4-BE49-F238E27FC236}">
                  <a16:creationId xmlns:a16="http://schemas.microsoft.com/office/drawing/2014/main" id="{3450937A-E48B-F0C8-CCD9-4411C14096A1}"/>
                </a:ext>
              </a:extLst>
            </p:cNvPr>
            <p:cNvSpPr/>
            <p:nvPr/>
          </p:nvSpPr>
          <p:spPr>
            <a:xfrm>
              <a:off x="4076546" y="4361590"/>
              <a:ext cx="273996" cy="248371"/>
            </a:xfrm>
            <a:prstGeom prst="mathPlu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0A1D9A90-2FBE-0BEC-2A7B-F49C7A47BF92}"/>
                </a:ext>
              </a:extLst>
            </p:cNvPr>
            <p:cNvGrpSpPr/>
            <p:nvPr/>
          </p:nvGrpSpPr>
          <p:grpSpPr>
            <a:xfrm>
              <a:off x="5824345" y="3689140"/>
              <a:ext cx="390022" cy="331684"/>
              <a:chOff x="5379118" y="3504620"/>
              <a:chExt cx="390022" cy="331684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7BE81F8-A213-2063-186D-B067DC72D744}"/>
                  </a:ext>
                </a:extLst>
              </p:cNvPr>
              <p:cNvSpPr/>
              <p:nvPr/>
            </p:nvSpPr>
            <p:spPr>
              <a:xfrm>
                <a:off x="5379118" y="3504620"/>
                <a:ext cx="390022" cy="127403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F9000">
                      <a:lumMod val="75000"/>
                    </a:srgb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32D9966D-47C9-911F-22C1-56039AC54B84}"/>
                  </a:ext>
                </a:extLst>
              </p:cNvPr>
              <p:cNvSpPr/>
              <p:nvPr/>
            </p:nvSpPr>
            <p:spPr>
              <a:xfrm>
                <a:off x="5379118" y="3708901"/>
                <a:ext cx="390022" cy="127403"/>
              </a:xfrm>
              <a:prstGeom prst="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C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BF9000">
                      <a:lumMod val="75000"/>
                    </a:srgbClr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39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5F2DA1-2D53-4028-67E3-FB1D5E377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89" y="1370649"/>
            <a:ext cx="10515600" cy="4708603"/>
          </a:xfrm>
        </p:spPr>
        <p:txBody>
          <a:bodyPr>
            <a:normAutofit/>
          </a:bodyPr>
          <a:lstStyle/>
          <a:p>
            <a:r>
              <a:rPr lang="en-CA" sz="2000" dirty="0"/>
              <a:t>Target population (same as census program)</a:t>
            </a:r>
          </a:p>
          <a:p>
            <a:pPr lvl="1"/>
            <a:r>
              <a:rPr lang="en-CA" sz="1400" dirty="0"/>
              <a:t>People who have in Canada their </a:t>
            </a:r>
            <a:r>
              <a:rPr lang="en-CA" sz="1400" u="sng" dirty="0"/>
              <a:t>usual place of residence </a:t>
            </a:r>
          </a:p>
          <a:p>
            <a:pPr lvl="1"/>
            <a:r>
              <a:rPr lang="en-CA" sz="1400" dirty="0"/>
              <a:t>Includes Canadian citizens, permanent immigrants and non-permanent residents</a:t>
            </a:r>
          </a:p>
          <a:p>
            <a:pPr lvl="1"/>
            <a:r>
              <a:rPr lang="en-CA" sz="1400" dirty="0"/>
              <a:t>Excludes tourists, including those with a visitor visa</a:t>
            </a:r>
          </a:p>
          <a:p>
            <a:r>
              <a:rPr lang="en-CA" sz="2000" dirty="0"/>
              <a:t>Data integration program</a:t>
            </a:r>
          </a:p>
          <a:p>
            <a:pPr lvl="1"/>
            <a:r>
              <a:rPr lang="en-CA" sz="1400" dirty="0"/>
              <a:t>Base population is the census + coverage </a:t>
            </a:r>
            <a:r>
              <a:rPr lang="en-CA" sz="1400" dirty="0" err="1"/>
              <a:t>ajustments</a:t>
            </a:r>
            <a:endParaRPr lang="en-CA" sz="1400" dirty="0"/>
          </a:p>
          <a:p>
            <a:pPr lvl="1"/>
            <a:r>
              <a:rPr lang="en-CA" sz="1400" dirty="0"/>
              <a:t>Components of population growth (fertility, mortality, migrations) are computed using</a:t>
            </a:r>
          </a:p>
          <a:p>
            <a:pPr lvl="2"/>
            <a:r>
              <a:rPr lang="en-CA" sz="1200" dirty="0"/>
              <a:t>Vital statistics (births and deaths)</a:t>
            </a:r>
          </a:p>
          <a:p>
            <a:pPr lvl="2"/>
            <a:r>
              <a:rPr lang="en-CA" sz="1200" dirty="0"/>
              <a:t>Canada Revenue Agency data (internal migrations)</a:t>
            </a:r>
          </a:p>
          <a:p>
            <a:pPr lvl="2"/>
            <a:r>
              <a:rPr lang="en-CA" sz="1200" dirty="0"/>
              <a:t>Immigration, Citizenship, and Refugees Canada (permanent and temporary immigration)</a:t>
            </a:r>
          </a:p>
          <a:p>
            <a:pPr lvl="2"/>
            <a:r>
              <a:rPr lang="en-CA" sz="1200" dirty="0"/>
              <a:t>US Homeland Security (emigration)</a:t>
            </a:r>
          </a:p>
          <a:p>
            <a:pPr lvl="2"/>
            <a:r>
              <a:rPr lang="en-CA" sz="1200" dirty="0"/>
              <a:t>Other data sources for validation (Census, Canada Post, etc.)</a:t>
            </a:r>
          </a:p>
          <a:p>
            <a:r>
              <a:rPr lang="en-CA" sz="2000" dirty="0"/>
              <a:t>Demographic estimates follow a cycle: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400" dirty="0"/>
              <a:t>Postcensal Preliminary Estimates (when all final components are not available yet, some are modelled at this point)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400" dirty="0"/>
              <a:t>Postcensal Revised Estimates (usually one year after reference date)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400" dirty="0"/>
              <a:t>Postcensal Final Estimates (usually two years after reference date)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CA" sz="1400" dirty="0"/>
              <a:t>Final Intercensal Estimates (after each census, for the period between two censuses)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777314-457C-89F7-017F-DFAE52271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88F7-12D2-4BB6-A26C-BD62DCD3EFB9}" type="slidenum">
              <a:rPr lang="en-CA" smtClean="0"/>
              <a:t>9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821BDD-1937-1AC4-CFBB-0241FD8F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868" y="45087"/>
            <a:ext cx="11458042" cy="1325563"/>
          </a:xfrm>
        </p:spPr>
        <p:txBody>
          <a:bodyPr>
            <a:noAutofit/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Statistics Canada’s Demographic Estimates Program (DEP)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9217"/>
      </p:ext>
    </p:extLst>
  </p:cSld>
  <p:clrMapOvr>
    <a:masterClrMapping/>
  </p:clrMapOvr>
</p:sld>
</file>

<file path=ppt/theme/theme1.xml><?xml version="1.0" encoding="utf-8"?>
<a:theme xmlns:a="http://schemas.openxmlformats.org/drawingml/2006/main" name="New_StatCan_PPT_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2E75B5"/>
      </a:accent2>
      <a:accent3>
        <a:srgbClr val="9CC3E5"/>
      </a:accent3>
      <a:accent4>
        <a:srgbClr val="C00000"/>
      </a:accent4>
      <a:accent5>
        <a:srgbClr val="C55A11"/>
      </a:accent5>
      <a:accent6>
        <a:srgbClr val="BF9000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StatCan_PPT_Theme" id="{DD4C50A4-FDE7-4A07-978D-CB7476149063}" vid="{CA5A9419-017D-49DD-AAEC-974977B02D9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2284</Words>
  <Application>Microsoft Office PowerPoint</Application>
  <PresentationFormat>Grand écran</PresentationFormat>
  <Paragraphs>340</Paragraphs>
  <Slides>28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Bahnschrift Condensed</vt:lpstr>
      <vt:lpstr>Calibri</vt:lpstr>
      <vt:lpstr>Lato</vt:lpstr>
      <vt:lpstr>Poppins</vt:lpstr>
      <vt:lpstr>Symbol</vt:lpstr>
      <vt:lpstr>Verdana</vt:lpstr>
      <vt:lpstr>New_StatCan_PPT_Theme</vt:lpstr>
      <vt:lpstr>Présentation PowerPoint</vt:lpstr>
      <vt:lpstr>Présentation PowerPoint</vt:lpstr>
      <vt:lpstr>Présentation PowerPoint</vt:lpstr>
      <vt:lpstr>Recent demographic trends  Components of demographic growth</vt:lpstr>
      <vt:lpstr>Présentation PowerPoint</vt:lpstr>
      <vt:lpstr>Présentation PowerPoint</vt:lpstr>
      <vt:lpstr>Statistics Canada’s Demographic Estimates Program (DEP)</vt:lpstr>
      <vt:lpstr>A history of demographic estimates, from the Census of Population to socioeconomic indicators</vt:lpstr>
      <vt:lpstr>Statistics Canada’s Demographic Estimates Program (DEP)</vt:lpstr>
      <vt:lpstr>Statistics Canada’s Demographic Estimates Program (DEP)</vt:lpstr>
      <vt:lpstr>DEP’s “Error of Closure” Quality Indicator</vt:lpstr>
      <vt:lpstr>The 2021 errors of closure were between -1% and 1% for 9 out of 14 jurisdictions (including Canada)</vt:lpstr>
      <vt:lpstr>Estimates of non-permanent residents (NPR) in the DEP</vt:lpstr>
      <vt:lpstr>Estimates of non-permanent residents (NPR) in the DEP</vt:lpstr>
      <vt:lpstr>Statistics Canada uses robust, validated methods to produce demographic estimates on NPRs</vt:lpstr>
      <vt:lpstr>Estimates of non-permanent residents (NPR) in the DEP</vt:lpstr>
      <vt:lpstr>Update to the method for place of residence of asylum claimants</vt:lpstr>
      <vt:lpstr>Population Estimates for the Labour Force Survey (LFS)</vt:lpstr>
      <vt:lpstr>Next Steps – Key Priorities</vt:lpstr>
      <vt:lpstr>Statistics Canada’s Population Projections Program</vt:lpstr>
      <vt:lpstr>Introduction</vt:lpstr>
      <vt:lpstr>Statistics Canada’s population projections program  Some use of our projections</vt:lpstr>
      <vt:lpstr>Statistics Canada’s population projections program  Some use of our projections</vt:lpstr>
      <vt:lpstr>Statistics Canada’s population projections program  Some use of our projections</vt:lpstr>
      <vt:lpstr>Statistics Canada’s Population Projections Program</vt:lpstr>
      <vt:lpstr>Fertility projections  Probability distribution for total fertility rate in 2048</vt:lpstr>
      <vt:lpstr>Conclusion  A nation of contrasts</vt:lpstr>
      <vt:lpstr>Thank you! Please stay connected.</vt:lpstr>
    </vt:vector>
  </TitlesOfParts>
  <Company>Statcan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Canada’s Demographic Estimates Program</dc:title>
  <dc:creator>Martel, Laurent (StatCan)</dc:creator>
  <cp:lastModifiedBy>Martel, Laurent (StatCan)</cp:lastModifiedBy>
  <cp:revision>49</cp:revision>
  <dcterms:created xsi:type="dcterms:W3CDTF">2024-06-19T17:57:54Z</dcterms:created>
  <dcterms:modified xsi:type="dcterms:W3CDTF">2024-09-17T13:44:41Z</dcterms:modified>
</cp:coreProperties>
</file>