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4" r:id="rId1"/>
  </p:sldMasterIdLst>
  <p:notesMasterIdLst>
    <p:notesMasterId r:id="rId18"/>
  </p:notesMasterIdLst>
  <p:handoutMasterIdLst>
    <p:handoutMasterId r:id="rId19"/>
  </p:handoutMasterIdLst>
  <p:sldIdLst>
    <p:sldId id="259" r:id="rId2"/>
    <p:sldId id="353" r:id="rId3"/>
    <p:sldId id="355" r:id="rId4"/>
    <p:sldId id="354" r:id="rId5"/>
    <p:sldId id="335" r:id="rId6"/>
    <p:sldId id="342" r:id="rId7"/>
    <p:sldId id="357" r:id="rId8"/>
    <p:sldId id="358" r:id="rId9"/>
    <p:sldId id="361" r:id="rId10"/>
    <p:sldId id="363" r:id="rId11"/>
    <p:sldId id="365" r:id="rId12"/>
    <p:sldId id="359" r:id="rId13"/>
    <p:sldId id="366" r:id="rId14"/>
    <p:sldId id="364" r:id="rId15"/>
    <p:sldId id="360" r:id="rId16"/>
    <p:sldId id="352" r:id="rId17"/>
  </p:sldIdLst>
  <p:sldSz cx="9144000" cy="6858000" type="screen4x3"/>
  <p:notesSz cx="7315200" cy="9601200"/>
  <p:defaultTextStyle>
    <a:defPPr>
      <a:defRPr lang="en-US"/>
    </a:defPPr>
    <a:lvl1pPr algn="ctr" rtl="0" eaLnBrk="0" fontAlgn="base" hangingPunct="0">
      <a:spcBef>
        <a:spcPct val="0"/>
      </a:spcBef>
      <a:spcAft>
        <a:spcPct val="0"/>
      </a:spcAft>
      <a:defRPr sz="2200" kern="1200">
        <a:solidFill>
          <a:schemeClr val="bg1"/>
        </a:solidFill>
        <a:latin typeface="Times" pitchFamily="18" charset="0"/>
        <a:ea typeface="+mn-ea"/>
        <a:cs typeface="+mn-cs"/>
      </a:defRPr>
    </a:lvl1pPr>
    <a:lvl2pPr marL="457200" algn="ctr" rtl="0" eaLnBrk="0" fontAlgn="base" hangingPunct="0">
      <a:spcBef>
        <a:spcPct val="0"/>
      </a:spcBef>
      <a:spcAft>
        <a:spcPct val="0"/>
      </a:spcAft>
      <a:defRPr sz="2200" kern="1200">
        <a:solidFill>
          <a:schemeClr val="bg1"/>
        </a:solidFill>
        <a:latin typeface="Times" pitchFamily="18" charset="0"/>
        <a:ea typeface="+mn-ea"/>
        <a:cs typeface="+mn-cs"/>
      </a:defRPr>
    </a:lvl2pPr>
    <a:lvl3pPr marL="914400" algn="ctr" rtl="0" eaLnBrk="0" fontAlgn="base" hangingPunct="0">
      <a:spcBef>
        <a:spcPct val="0"/>
      </a:spcBef>
      <a:spcAft>
        <a:spcPct val="0"/>
      </a:spcAft>
      <a:defRPr sz="2200" kern="1200">
        <a:solidFill>
          <a:schemeClr val="bg1"/>
        </a:solidFill>
        <a:latin typeface="Times" pitchFamily="18" charset="0"/>
        <a:ea typeface="+mn-ea"/>
        <a:cs typeface="+mn-cs"/>
      </a:defRPr>
    </a:lvl3pPr>
    <a:lvl4pPr marL="1371600" algn="ctr" rtl="0" eaLnBrk="0" fontAlgn="base" hangingPunct="0">
      <a:spcBef>
        <a:spcPct val="0"/>
      </a:spcBef>
      <a:spcAft>
        <a:spcPct val="0"/>
      </a:spcAft>
      <a:defRPr sz="2200" kern="1200">
        <a:solidFill>
          <a:schemeClr val="bg1"/>
        </a:solidFill>
        <a:latin typeface="Times" pitchFamily="18" charset="0"/>
        <a:ea typeface="+mn-ea"/>
        <a:cs typeface="+mn-cs"/>
      </a:defRPr>
    </a:lvl4pPr>
    <a:lvl5pPr marL="1828800" algn="ctr" rtl="0" eaLnBrk="0" fontAlgn="base" hangingPunct="0">
      <a:spcBef>
        <a:spcPct val="0"/>
      </a:spcBef>
      <a:spcAft>
        <a:spcPct val="0"/>
      </a:spcAft>
      <a:defRPr sz="2200" kern="1200">
        <a:solidFill>
          <a:schemeClr val="bg1"/>
        </a:solidFill>
        <a:latin typeface="Times" pitchFamily="18" charset="0"/>
        <a:ea typeface="+mn-ea"/>
        <a:cs typeface="+mn-cs"/>
      </a:defRPr>
    </a:lvl5pPr>
    <a:lvl6pPr marL="2286000" algn="l" defTabSz="914400" rtl="0" eaLnBrk="1" latinLnBrk="0" hangingPunct="1">
      <a:defRPr sz="2200" kern="1200">
        <a:solidFill>
          <a:schemeClr val="bg1"/>
        </a:solidFill>
        <a:latin typeface="Times" pitchFamily="18" charset="0"/>
        <a:ea typeface="+mn-ea"/>
        <a:cs typeface="+mn-cs"/>
      </a:defRPr>
    </a:lvl6pPr>
    <a:lvl7pPr marL="2743200" algn="l" defTabSz="914400" rtl="0" eaLnBrk="1" latinLnBrk="0" hangingPunct="1">
      <a:defRPr sz="2200" kern="1200">
        <a:solidFill>
          <a:schemeClr val="bg1"/>
        </a:solidFill>
        <a:latin typeface="Times" pitchFamily="18" charset="0"/>
        <a:ea typeface="+mn-ea"/>
        <a:cs typeface="+mn-cs"/>
      </a:defRPr>
    </a:lvl7pPr>
    <a:lvl8pPr marL="3200400" algn="l" defTabSz="914400" rtl="0" eaLnBrk="1" latinLnBrk="0" hangingPunct="1">
      <a:defRPr sz="2200" kern="1200">
        <a:solidFill>
          <a:schemeClr val="bg1"/>
        </a:solidFill>
        <a:latin typeface="Times" pitchFamily="18" charset="0"/>
        <a:ea typeface="+mn-ea"/>
        <a:cs typeface="+mn-cs"/>
      </a:defRPr>
    </a:lvl8pPr>
    <a:lvl9pPr marL="3657600" algn="l" defTabSz="914400" rtl="0" eaLnBrk="1" latinLnBrk="0" hangingPunct="1">
      <a:defRPr sz="2200" kern="1200">
        <a:solidFill>
          <a:schemeClr val="bg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ED9200"/>
    <a:srgbClr val="BDB2A8"/>
    <a:srgbClr val="BB232E"/>
    <a:srgbClr val="62255D"/>
    <a:srgbClr val="544215"/>
    <a:srgbClr val="508082"/>
    <a:srgbClr val="FFFF99"/>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94588" autoAdjust="0"/>
  </p:normalViewPr>
  <p:slideViewPr>
    <p:cSldViewPr>
      <p:cViewPr>
        <p:scale>
          <a:sx n="78" d="100"/>
          <a:sy n="78" d="100"/>
        </p:scale>
        <p:origin x="-1662" y="-198"/>
      </p:cViewPr>
      <p:guideLst>
        <p:guide orient="horz" pos="91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USM3\USER3\MSPS\BFRAUMENI\papers%20and%20presentations\Colby%20Bates%20Bowdoin\Data%20underlying%20graphs%20in%20WP%20(NG-EDI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USM3\USER3\MSPS\BFRAUMENI\papers%20and%20presentations\Colby%20Bates%20Bowdoin\Data%20underlying%20graphs%20in%20WP%20(NG-EDI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barChart>
        <c:barDir val="col"/>
        <c:grouping val="percentStacked"/>
        <c:ser>
          <c:idx val="0"/>
          <c:order val="0"/>
          <c:tx>
            <c:strRef>
              <c:f>'LF Pop Shares by Age'!$B$28</c:f>
              <c:strCache>
                <c:ptCount val="1"/>
                <c:pt idx="0">
                  <c:v>AGE I (POP:15-34)</c:v>
                </c:pt>
              </c:strCache>
            </c:strRef>
          </c:tx>
          <c:cat>
            <c:strRef>
              <c:f>'LF Pop Shares by Age'!$A$29:$A$45</c:f>
              <c:strCache>
                <c:ptCount val="17"/>
                <c:pt idx="0">
                  <c:v>CHN</c:v>
                </c:pt>
                <c:pt idx="1">
                  <c:v>NZL</c:v>
                </c:pt>
                <c:pt idx="2">
                  <c:v>USA</c:v>
                </c:pt>
                <c:pt idx="3">
                  <c:v>NOR</c:v>
                </c:pt>
                <c:pt idx="4">
                  <c:v>NLD</c:v>
                </c:pt>
                <c:pt idx="5">
                  <c:v>ISR</c:v>
                </c:pt>
                <c:pt idx="6">
                  <c:v>CAN</c:v>
                </c:pt>
                <c:pt idx="7">
                  <c:v>GBR</c:v>
                </c:pt>
                <c:pt idx="8">
                  <c:v>DNK</c:v>
                </c:pt>
                <c:pt idx="9">
                  <c:v>JPN</c:v>
                </c:pt>
                <c:pt idx="10">
                  <c:v>ESP</c:v>
                </c:pt>
                <c:pt idx="11">
                  <c:v>AUS </c:v>
                </c:pt>
                <c:pt idx="12">
                  <c:v>FRA</c:v>
                </c:pt>
                <c:pt idx="13">
                  <c:v>ITA</c:v>
                </c:pt>
                <c:pt idx="14">
                  <c:v>KOR</c:v>
                </c:pt>
                <c:pt idx="15">
                  <c:v>ROU</c:v>
                </c:pt>
                <c:pt idx="16">
                  <c:v>POL</c:v>
                </c:pt>
              </c:strCache>
            </c:strRef>
          </c:cat>
          <c:val>
            <c:numRef>
              <c:f>'LF Pop Shares by Age'!$B$29:$B$45</c:f>
              <c:numCache>
                <c:formatCode>General</c:formatCode>
                <c:ptCount val="17"/>
                <c:pt idx="0">
                  <c:v>0.47000000000000008</c:v>
                </c:pt>
                <c:pt idx="1">
                  <c:v>0.53749139785010824</c:v>
                </c:pt>
                <c:pt idx="2">
                  <c:v>0.55223046862725766</c:v>
                </c:pt>
                <c:pt idx="3">
                  <c:v>0.55563270733047965</c:v>
                </c:pt>
                <c:pt idx="4">
                  <c:v>0.57123634034160176</c:v>
                </c:pt>
                <c:pt idx="5">
                  <c:v>0.57483983423482399</c:v>
                </c:pt>
                <c:pt idx="6">
                  <c:v>0.57735289643726451</c:v>
                </c:pt>
                <c:pt idx="7">
                  <c:v>0.57917319105763176</c:v>
                </c:pt>
                <c:pt idx="8">
                  <c:v>0.58548508546829769</c:v>
                </c:pt>
                <c:pt idx="9" formatCode="0.0000000">
                  <c:v>0.5948505194116116</c:v>
                </c:pt>
                <c:pt idx="10">
                  <c:v>0.60950902466969004</c:v>
                </c:pt>
                <c:pt idx="11">
                  <c:v>0.61660199618950007</c:v>
                </c:pt>
                <c:pt idx="12">
                  <c:v>0.63070378899155566</c:v>
                </c:pt>
                <c:pt idx="13">
                  <c:v>0.63387086321940656</c:v>
                </c:pt>
                <c:pt idx="14">
                  <c:v>0.63853045938624631</c:v>
                </c:pt>
                <c:pt idx="15">
                  <c:v>0.66459622042000699</c:v>
                </c:pt>
                <c:pt idx="16">
                  <c:v>0.72197169259158611</c:v>
                </c:pt>
              </c:numCache>
            </c:numRef>
          </c:val>
        </c:ser>
        <c:ser>
          <c:idx val="1"/>
          <c:order val="1"/>
          <c:tx>
            <c:strRef>
              <c:f>'LF Pop Shares by Age'!$C$28</c:f>
              <c:strCache>
                <c:ptCount val="1"/>
                <c:pt idx="0">
                  <c:v>AGE II (POP:35-54)</c:v>
                </c:pt>
              </c:strCache>
            </c:strRef>
          </c:tx>
          <c:cat>
            <c:strRef>
              <c:f>'LF Pop Shares by Age'!$A$29:$A$45</c:f>
              <c:strCache>
                <c:ptCount val="17"/>
                <c:pt idx="0">
                  <c:v>CHN</c:v>
                </c:pt>
                <c:pt idx="1">
                  <c:v>NZL</c:v>
                </c:pt>
                <c:pt idx="2">
                  <c:v>USA</c:v>
                </c:pt>
                <c:pt idx="3">
                  <c:v>NOR</c:v>
                </c:pt>
                <c:pt idx="4">
                  <c:v>NLD</c:v>
                </c:pt>
                <c:pt idx="5">
                  <c:v>ISR</c:v>
                </c:pt>
                <c:pt idx="6">
                  <c:v>CAN</c:v>
                </c:pt>
                <c:pt idx="7">
                  <c:v>GBR</c:v>
                </c:pt>
                <c:pt idx="8">
                  <c:v>DNK</c:v>
                </c:pt>
                <c:pt idx="9">
                  <c:v>JPN</c:v>
                </c:pt>
                <c:pt idx="10">
                  <c:v>ESP</c:v>
                </c:pt>
                <c:pt idx="11">
                  <c:v>AUS </c:v>
                </c:pt>
                <c:pt idx="12">
                  <c:v>FRA</c:v>
                </c:pt>
                <c:pt idx="13">
                  <c:v>ITA</c:v>
                </c:pt>
                <c:pt idx="14">
                  <c:v>KOR</c:v>
                </c:pt>
                <c:pt idx="15">
                  <c:v>ROU</c:v>
                </c:pt>
                <c:pt idx="16">
                  <c:v>POL</c:v>
                </c:pt>
              </c:strCache>
            </c:strRef>
          </c:cat>
          <c:val>
            <c:numRef>
              <c:f>'LF Pop Shares by Age'!$C$29:$C$45</c:f>
              <c:numCache>
                <c:formatCode>General</c:formatCode>
                <c:ptCount val="17"/>
                <c:pt idx="0">
                  <c:v>0.42000000000000032</c:v>
                </c:pt>
                <c:pt idx="1">
                  <c:v>0.36379983260644105</c:v>
                </c:pt>
                <c:pt idx="2">
                  <c:v>0.35048448248616487</c:v>
                </c:pt>
                <c:pt idx="3">
                  <c:v>0.35806109109208223</c:v>
                </c:pt>
                <c:pt idx="4">
                  <c:v>0.35940686475336187</c:v>
                </c:pt>
                <c:pt idx="5">
                  <c:v>0.33046260780465825</c:v>
                </c:pt>
                <c:pt idx="6">
                  <c:v>0.3474937118108104</c:v>
                </c:pt>
                <c:pt idx="7">
                  <c:v>0.33043068936357539</c:v>
                </c:pt>
                <c:pt idx="8">
                  <c:v>0.34103340783605096</c:v>
                </c:pt>
                <c:pt idx="9" formatCode="0.0000000">
                  <c:v>0.35910744489372354</c:v>
                </c:pt>
                <c:pt idx="10">
                  <c:v>0.32864618108390775</c:v>
                </c:pt>
                <c:pt idx="11">
                  <c:v>0.32135232308651634</c:v>
                </c:pt>
                <c:pt idx="12">
                  <c:v>0.32064074500013334</c:v>
                </c:pt>
                <c:pt idx="13">
                  <c:v>0.31951645014525187</c:v>
                </c:pt>
                <c:pt idx="14">
                  <c:v>0.30695806432045697</c:v>
                </c:pt>
                <c:pt idx="15">
                  <c:v>0.28156848774090476</c:v>
                </c:pt>
                <c:pt idx="16">
                  <c:v>0.23732712518300281</c:v>
                </c:pt>
              </c:numCache>
            </c:numRef>
          </c:val>
        </c:ser>
        <c:ser>
          <c:idx val="2"/>
          <c:order val="2"/>
          <c:tx>
            <c:strRef>
              <c:f>'LF Pop Shares by Age'!$D$28</c:f>
              <c:strCache>
                <c:ptCount val="1"/>
                <c:pt idx="0">
                  <c:v>AGE III (POP:55-64)</c:v>
                </c:pt>
              </c:strCache>
            </c:strRef>
          </c:tx>
          <c:cat>
            <c:strRef>
              <c:f>'LF Pop Shares by Age'!$A$29:$A$45</c:f>
              <c:strCache>
                <c:ptCount val="17"/>
                <c:pt idx="0">
                  <c:v>CHN</c:v>
                </c:pt>
                <c:pt idx="1">
                  <c:v>NZL</c:v>
                </c:pt>
                <c:pt idx="2">
                  <c:v>USA</c:v>
                </c:pt>
                <c:pt idx="3">
                  <c:v>NOR</c:v>
                </c:pt>
                <c:pt idx="4">
                  <c:v>NLD</c:v>
                </c:pt>
                <c:pt idx="5">
                  <c:v>ISR</c:v>
                </c:pt>
                <c:pt idx="6">
                  <c:v>CAN</c:v>
                </c:pt>
                <c:pt idx="7">
                  <c:v>GBR</c:v>
                </c:pt>
                <c:pt idx="8">
                  <c:v>DNK</c:v>
                </c:pt>
                <c:pt idx="9">
                  <c:v>JPN</c:v>
                </c:pt>
                <c:pt idx="10">
                  <c:v>ESP</c:v>
                </c:pt>
                <c:pt idx="11">
                  <c:v>AUS </c:v>
                </c:pt>
                <c:pt idx="12">
                  <c:v>FRA</c:v>
                </c:pt>
                <c:pt idx="13">
                  <c:v>ITA</c:v>
                </c:pt>
                <c:pt idx="14">
                  <c:v>KOR</c:v>
                </c:pt>
                <c:pt idx="15">
                  <c:v>ROU</c:v>
                </c:pt>
                <c:pt idx="16">
                  <c:v>POL</c:v>
                </c:pt>
              </c:strCache>
            </c:strRef>
          </c:cat>
          <c:val>
            <c:numRef>
              <c:f>'LF Pop Shares by Age'!$D$29:$D$45</c:f>
              <c:numCache>
                <c:formatCode>General</c:formatCode>
                <c:ptCount val="17"/>
                <c:pt idx="0">
                  <c:v>0.11000000000000003</c:v>
                </c:pt>
                <c:pt idx="1">
                  <c:v>9.8708769543450842E-2</c:v>
                </c:pt>
                <c:pt idx="2">
                  <c:v>9.7285048886576783E-2</c:v>
                </c:pt>
                <c:pt idx="3">
                  <c:v>8.6306201577439207E-2</c:v>
                </c:pt>
                <c:pt idx="4">
                  <c:v>6.9356794905036351E-2</c:v>
                </c:pt>
                <c:pt idx="5">
                  <c:v>9.4697557960520748E-2</c:v>
                </c:pt>
                <c:pt idx="6">
                  <c:v>7.5153391751925674E-2</c:v>
                </c:pt>
                <c:pt idx="7">
                  <c:v>9.0396119578793052E-2</c:v>
                </c:pt>
                <c:pt idx="8">
                  <c:v>7.3481506695651663E-2</c:v>
                </c:pt>
                <c:pt idx="9" formatCode="0.0000000">
                  <c:v>4.6042035699962264E-2</c:v>
                </c:pt>
                <c:pt idx="10">
                  <c:v>6.1844794246403829E-2</c:v>
                </c:pt>
                <c:pt idx="11">
                  <c:v>6.2045680723985877E-2</c:v>
                </c:pt>
                <c:pt idx="12">
                  <c:v>4.8655466008311166E-2</c:v>
                </c:pt>
                <c:pt idx="13">
                  <c:v>4.6612686635343882E-2</c:v>
                </c:pt>
                <c:pt idx="14">
                  <c:v>5.4511476293297917E-2</c:v>
                </c:pt>
                <c:pt idx="15">
                  <c:v>5.3835291839089909E-2</c:v>
                </c:pt>
                <c:pt idx="16">
                  <c:v>4.0701182225413468E-2</c:v>
                </c:pt>
              </c:numCache>
            </c:numRef>
          </c:val>
        </c:ser>
        <c:overlap val="100"/>
        <c:axId val="70424832"/>
        <c:axId val="70373376"/>
      </c:barChart>
      <c:catAx>
        <c:axId val="70424832"/>
        <c:scaling>
          <c:orientation val="minMax"/>
        </c:scaling>
        <c:axPos val="b"/>
        <c:tickLblPos val="nextTo"/>
        <c:txPr>
          <a:bodyPr/>
          <a:lstStyle/>
          <a:p>
            <a:pPr>
              <a:defRPr sz="1400" b="1"/>
            </a:pPr>
            <a:endParaRPr lang="en-US"/>
          </a:p>
        </c:txPr>
        <c:crossAx val="70373376"/>
        <c:crosses val="autoZero"/>
        <c:auto val="1"/>
        <c:lblAlgn val="ctr"/>
        <c:lblOffset val="100"/>
      </c:catAx>
      <c:valAx>
        <c:axId val="70373376"/>
        <c:scaling>
          <c:orientation val="minMax"/>
        </c:scaling>
        <c:axPos val="l"/>
        <c:majorGridlines/>
        <c:numFmt formatCode="0%" sourceLinked="1"/>
        <c:tickLblPos val="nextTo"/>
        <c:txPr>
          <a:bodyPr/>
          <a:lstStyle/>
          <a:p>
            <a:pPr>
              <a:defRPr sz="1200" b="1"/>
            </a:pPr>
            <a:endParaRPr lang="en-US"/>
          </a:p>
        </c:txPr>
        <c:crossAx val="70424832"/>
        <c:crosses val="autoZero"/>
        <c:crossBetween val="between"/>
      </c:valAx>
    </c:plotArea>
    <c:legend>
      <c:legendPos val="t"/>
      <c:layout/>
      <c:txPr>
        <a:bodyPr/>
        <a:lstStyle/>
        <a:p>
          <a:pPr>
            <a:defRPr sz="1200" b="1"/>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manualLayout>
          <c:layoutTarget val="inner"/>
          <c:xMode val="edge"/>
          <c:yMode val="edge"/>
          <c:x val="6.2845610494450047E-2"/>
          <c:y val="0.10124887053052796"/>
          <c:w val="0.90620921627985318"/>
          <c:h val="0.81427929090830864"/>
        </c:manualLayout>
      </c:layout>
      <c:barChart>
        <c:barDir val="col"/>
        <c:grouping val="percentStacked"/>
        <c:ser>
          <c:idx val="0"/>
          <c:order val="0"/>
          <c:tx>
            <c:strRef>
              <c:f>'Labor Pop Shares by Ed'!$B$28</c:f>
              <c:strCache>
                <c:ptCount val="1"/>
                <c:pt idx="0">
                  <c:v>EDU 0/1/2 (POP)</c:v>
                </c:pt>
              </c:strCache>
            </c:strRef>
          </c:tx>
          <c:cat>
            <c:strRef>
              <c:f>'Labor Pop Shares by Ed'!$A$29:$A$45</c:f>
              <c:strCache>
                <c:ptCount val="17"/>
                <c:pt idx="0">
                  <c:v>CHN</c:v>
                </c:pt>
                <c:pt idx="1">
                  <c:v>JPN</c:v>
                </c:pt>
                <c:pt idx="2">
                  <c:v>DNK</c:v>
                </c:pt>
                <c:pt idx="3">
                  <c:v>NZL</c:v>
                </c:pt>
                <c:pt idx="4">
                  <c:v>AUS </c:v>
                </c:pt>
                <c:pt idx="5">
                  <c:v>CAN</c:v>
                </c:pt>
                <c:pt idx="6">
                  <c:v>NOR</c:v>
                </c:pt>
                <c:pt idx="7">
                  <c:v>ESP</c:v>
                </c:pt>
                <c:pt idx="8">
                  <c:v>ISR</c:v>
                </c:pt>
                <c:pt idx="9">
                  <c:v>NLD</c:v>
                </c:pt>
                <c:pt idx="10">
                  <c:v>USA</c:v>
                </c:pt>
                <c:pt idx="11">
                  <c:v>GBR</c:v>
                </c:pt>
                <c:pt idx="12">
                  <c:v>POL</c:v>
                </c:pt>
                <c:pt idx="13">
                  <c:v>KOR</c:v>
                </c:pt>
                <c:pt idx="14">
                  <c:v>FRA</c:v>
                </c:pt>
                <c:pt idx="15">
                  <c:v>ITA</c:v>
                </c:pt>
                <c:pt idx="16">
                  <c:v>ROU</c:v>
                </c:pt>
              </c:strCache>
            </c:strRef>
          </c:cat>
          <c:val>
            <c:numRef>
              <c:f>'Labor Pop Shares by Ed'!$B$29:$B$45</c:f>
              <c:numCache>
                <c:formatCode>General</c:formatCode>
                <c:ptCount val="17"/>
                <c:pt idx="0">
                  <c:v>0.78500000000000003</c:v>
                </c:pt>
                <c:pt idx="1">
                  <c:v>0.50343104419922258</c:v>
                </c:pt>
                <c:pt idx="2">
                  <c:v>0.29327487753429887</c:v>
                </c:pt>
                <c:pt idx="3">
                  <c:v>0.26296315779342044</c:v>
                </c:pt>
                <c:pt idx="4">
                  <c:v>0.23134265351830099</c:v>
                </c:pt>
                <c:pt idx="5">
                  <c:v>0.24664071611854868</c:v>
                </c:pt>
                <c:pt idx="6">
                  <c:v>0.26531952096220862</c:v>
                </c:pt>
                <c:pt idx="7">
                  <c:v>0.18859497994907379</c:v>
                </c:pt>
                <c:pt idx="8">
                  <c:v>0.13743238178812969</c:v>
                </c:pt>
                <c:pt idx="9">
                  <c:v>0.24142520871059092</c:v>
                </c:pt>
                <c:pt idx="10">
                  <c:v>0.23656201667720628</c:v>
                </c:pt>
                <c:pt idx="11">
                  <c:v>0.21878137098008721</c:v>
                </c:pt>
                <c:pt idx="12">
                  <c:v>0.28005735849990077</c:v>
                </c:pt>
                <c:pt idx="13">
                  <c:v>0.20696763586995498</c:v>
                </c:pt>
                <c:pt idx="14">
                  <c:v>0.21818928620246952</c:v>
                </c:pt>
                <c:pt idx="15">
                  <c:v>0.16924468696333941</c:v>
                </c:pt>
                <c:pt idx="16">
                  <c:v>0.2176507850983487</c:v>
                </c:pt>
              </c:numCache>
            </c:numRef>
          </c:val>
        </c:ser>
        <c:ser>
          <c:idx val="1"/>
          <c:order val="1"/>
          <c:tx>
            <c:strRef>
              <c:f>'Labor Pop Shares by Ed'!$C$28</c:f>
              <c:strCache>
                <c:ptCount val="1"/>
                <c:pt idx="0">
                  <c:v>EDU 3/4 (POP)</c:v>
                </c:pt>
              </c:strCache>
            </c:strRef>
          </c:tx>
          <c:spPr>
            <a:solidFill>
              <a:srgbClr val="FFFF00"/>
            </a:solidFill>
          </c:spPr>
          <c:cat>
            <c:strRef>
              <c:f>'Labor Pop Shares by Ed'!$A$29:$A$45</c:f>
              <c:strCache>
                <c:ptCount val="17"/>
                <c:pt idx="0">
                  <c:v>CHN</c:v>
                </c:pt>
                <c:pt idx="1">
                  <c:v>JPN</c:v>
                </c:pt>
                <c:pt idx="2">
                  <c:v>DNK</c:v>
                </c:pt>
                <c:pt idx="3">
                  <c:v>NZL</c:v>
                </c:pt>
                <c:pt idx="4">
                  <c:v>AUS </c:v>
                </c:pt>
                <c:pt idx="5">
                  <c:v>CAN</c:v>
                </c:pt>
                <c:pt idx="6">
                  <c:v>NOR</c:v>
                </c:pt>
                <c:pt idx="7">
                  <c:v>ESP</c:v>
                </c:pt>
                <c:pt idx="8">
                  <c:v>ISR</c:v>
                </c:pt>
                <c:pt idx="9">
                  <c:v>NLD</c:v>
                </c:pt>
                <c:pt idx="10">
                  <c:v>USA</c:v>
                </c:pt>
                <c:pt idx="11">
                  <c:v>GBR</c:v>
                </c:pt>
                <c:pt idx="12">
                  <c:v>POL</c:v>
                </c:pt>
                <c:pt idx="13">
                  <c:v>KOR</c:v>
                </c:pt>
                <c:pt idx="14">
                  <c:v>FRA</c:v>
                </c:pt>
                <c:pt idx="15">
                  <c:v>ITA</c:v>
                </c:pt>
                <c:pt idx="16">
                  <c:v>ROU</c:v>
                </c:pt>
              </c:strCache>
            </c:strRef>
          </c:cat>
          <c:val>
            <c:numRef>
              <c:f>'Labor Pop Shares by Ed'!$C$29:$C$45</c:f>
              <c:numCache>
                <c:formatCode>General</c:formatCode>
                <c:ptCount val="17"/>
                <c:pt idx="0">
                  <c:v>0.16500000000000001</c:v>
                </c:pt>
                <c:pt idx="1">
                  <c:v>0.15249207654507738</c:v>
                </c:pt>
                <c:pt idx="2">
                  <c:v>0.3363778142792902</c:v>
                </c:pt>
                <c:pt idx="3">
                  <c:v>0.35801285241066311</c:v>
                </c:pt>
                <c:pt idx="4">
                  <c:v>0.37181627859037913</c:v>
                </c:pt>
                <c:pt idx="5">
                  <c:v>0.34068152368617655</c:v>
                </c:pt>
                <c:pt idx="6">
                  <c:v>0.30781166780113678</c:v>
                </c:pt>
                <c:pt idx="7">
                  <c:v>0.37275223315595735</c:v>
                </c:pt>
                <c:pt idx="8">
                  <c:v>0.41871762375532751</c:v>
                </c:pt>
                <c:pt idx="9">
                  <c:v>0.31160392049737839</c:v>
                </c:pt>
                <c:pt idx="10">
                  <c:v>0.31610026579109846</c:v>
                </c:pt>
                <c:pt idx="11">
                  <c:v>0.31824642288145122</c:v>
                </c:pt>
                <c:pt idx="12">
                  <c:v>0.24733365476388164</c:v>
                </c:pt>
                <c:pt idx="13">
                  <c:v>0.32000377435512783</c:v>
                </c:pt>
                <c:pt idx="14">
                  <c:v>0.29617535388605332</c:v>
                </c:pt>
                <c:pt idx="15">
                  <c:v>0.33655535732898118</c:v>
                </c:pt>
                <c:pt idx="16">
                  <c:v>0.26015037213988534</c:v>
                </c:pt>
              </c:numCache>
            </c:numRef>
          </c:val>
        </c:ser>
        <c:ser>
          <c:idx val="2"/>
          <c:order val="2"/>
          <c:tx>
            <c:strRef>
              <c:f>'Labor Pop Shares by Ed'!$D$28</c:f>
              <c:strCache>
                <c:ptCount val="1"/>
                <c:pt idx="0">
                  <c:v>EDU 5/6 (POP)</c:v>
                </c:pt>
              </c:strCache>
            </c:strRef>
          </c:tx>
          <c:spPr>
            <a:solidFill>
              <a:srgbClr val="00B050"/>
            </a:solidFill>
          </c:spPr>
          <c:cat>
            <c:strRef>
              <c:f>'Labor Pop Shares by Ed'!$A$29:$A$45</c:f>
              <c:strCache>
                <c:ptCount val="17"/>
                <c:pt idx="0">
                  <c:v>CHN</c:v>
                </c:pt>
                <c:pt idx="1">
                  <c:v>JPN</c:v>
                </c:pt>
                <c:pt idx="2">
                  <c:v>DNK</c:v>
                </c:pt>
                <c:pt idx="3">
                  <c:v>NZL</c:v>
                </c:pt>
                <c:pt idx="4">
                  <c:v>AUS </c:v>
                </c:pt>
                <c:pt idx="5">
                  <c:v>CAN</c:v>
                </c:pt>
                <c:pt idx="6">
                  <c:v>NOR</c:v>
                </c:pt>
                <c:pt idx="7">
                  <c:v>ESP</c:v>
                </c:pt>
                <c:pt idx="8">
                  <c:v>ISR</c:v>
                </c:pt>
                <c:pt idx="9">
                  <c:v>NLD</c:v>
                </c:pt>
                <c:pt idx="10">
                  <c:v>USA</c:v>
                </c:pt>
                <c:pt idx="11">
                  <c:v>GBR</c:v>
                </c:pt>
                <c:pt idx="12">
                  <c:v>POL</c:v>
                </c:pt>
                <c:pt idx="13">
                  <c:v>KOR</c:v>
                </c:pt>
                <c:pt idx="14">
                  <c:v>FRA</c:v>
                </c:pt>
                <c:pt idx="15">
                  <c:v>ITA</c:v>
                </c:pt>
                <c:pt idx="16">
                  <c:v>ROU</c:v>
                </c:pt>
              </c:strCache>
            </c:strRef>
          </c:cat>
          <c:val>
            <c:numRef>
              <c:f>'Labor Pop Shares by Ed'!$D$29:$D$45</c:f>
              <c:numCache>
                <c:formatCode>General</c:formatCode>
                <c:ptCount val="17"/>
                <c:pt idx="0">
                  <c:v>0.05</c:v>
                </c:pt>
                <c:pt idx="1">
                  <c:v>0.34407687925923286</c:v>
                </c:pt>
                <c:pt idx="2">
                  <c:v>0.37034730818641282</c:v>
                </c:pt>
                <c:pt idx="3">
                  <c:v>0.37902398979591762</c:v>
                </c:pt>
                <c:pt idx="4">
                  <c:v>0.3968410678913209</c:v>
                </c:pt>
                <c:pt idx="5">
                  <c:v>0.41267776019527536</c:v>
                </c:pt>
                <c:pt idx="6">
                  <c:v>0.4268688112366566</c:v>
                </c:pt>
                <c:pt idx="7">
                  <c:v>0.43865278689497011</c:v>
                </c:pt>
                <c:pt idx="8">
                  <c:v>0.44384999445654311</c:v>
                </c:pt>
                <c:pt idx="9">
                  <c:v>0.44697087079203146</c:v>
                </c:pt>
                <c:pt idx="10">
                  <c:v>0.44733771753169593</c:v>
                </c:pt>
                <c:pt idx="11">
                  <c:v>0.46297220613846252</c:v>
                </c:pt>
                <c:pt idx="12">
                  <c:v>0.47260898673621782</c:v>
                </c:pt>
                <c:pt idx="13">
                  <c:v>0.47302858977491863</c:v>
                </c:pt>
                <c:pt idx="14">
                  <c:v>0.48563535991147755</c:v>
                </c:pt>
                <c:pt idx="15">
                  <c:v>0.49419995570767988</c:v>
                </c:pt>
                <c:pt idx="16">
                  <c:v>0.52219884276176642</c:v>
                </c:pt>
              </c:numCache>
            </c:numRef>
          </c:val>
        </c:ser>
        <c:overlap val="100"/>
        <c:axId val="70854144"/>
        <c:axId val="70855680"/>
      </c:barChart>
      <c:catAx>
        <c:axId val="70854144"/>
        <c:scaling>
          <c:orientation val="minMax"/>
        </c:scaling>
        <c:axPos val="b"/>
        <c:tickLblPos val="nextTo"/>
        <c:txPr>
          <a:bodyPr/>
          <a:lstStyle/>
          <a:p>
            <a:pPr>
              <a:defRPr sz="1400" b="1"/>
            </a:pPr>
            <a:endParaRPr lang="en-US"/>
          </a:p>
        </c:txPr>
        <c:crossAx val="70855680"/>
        <c:crosses val="autoZero"/>
        <c:auto val="1"/>
        <c:lblAlgn val="ctr"/>
        <c:lblOffset val="100"/>
      </c:catAx>
      <c:valAx>
        <c:axId val="70855680"/>
        <c:scaling>
          <c:orientation val="minMax"/>
        </c:scaling>
        <c:axPos val="l"/>
        <c:majorGridlines/>
        <c:numFmt formatCode="0%" sourceLinked="1"/>
        <c:tickLblPos val="nextTo"/>
        <c:txPr>
          <a:bodyPr/>
          <a:lstStyle/>
          <a:p>
            <a:pPr>
              <a:defRPr sz="1200" b="1"/>
            </a:pPr>
            <a:endParaRPr lang="en-US"/>
          </a:p>
        </c:txPr>
        <c:crossAx val="70854144"/>
        <c:crosses val="autoZero"/>
        <c:crossBetween val="between"/>
      </c:valAx>
    </c:plotArea>
    <c:legend>
      <c:legendPos val="t"/>
      <c:layout/>
      <c:txPr>
        <a:bodyPr/>
        <a:lstStyle/>
        <a:p>
          <a:pPr>
            <a:defRPr sz="1200" b="1"/>
          </a:pPr>
          <a:endParaRPr lang="en-US"/>
        </a:p>
      </c:txPr>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3986" name="Rectangle 2"/>
          <p:cNvSpPr>
            <a:spLocks noGrp="1" noChangeArrowheads="1"/>
          </p:cNvSpPr>
          <p:nvPr>
            <p:ph type="hdr" sz="quarter"/>
          </p:nvPr>
        </p:nvSpPr>
        <p:spPr bwMode="auto">
          <a:xfrm>
            <a:off x="0" y="1"/>
            <a:ext cx="3169920" cy="479892"/>
          </a:xfrm>
          <a:prstGeom prst="rect">
            <a:avLst/>
          </a:prstGeom>
          <a:noFill/>
          <a:ln w="9525">
            <a:noFill/>
            <a:miter lim="800000"/>
            <a:headEnd/>
            <a:tailEnd/>
          </a:ln>
          <a:effectLst/>
        </p:spPr>
        <p:txBody>
          <a:bodyPr vert="horz" wrap="square" lIns="97027" tIns="48513" rIns="97027" bIns="48513" numCol="1" anchor="t" anchorCtr="0" compatLnSpc="1">
            <a:prstTxWarp prst="textNoShape">
              <a:avLst/>
            </a:prstTxWarp>
          </a:bodyPr>
          <a:lstStyle>
            <a:lvl1pPr algn="l">
              <a:defRPr sz="1300"/>
            </a:lvl1pPr>
          </a:lstStyle>
          <a:p>
            <a:endParaRPr lang="en-US"/>
          </a:p>
        </p:txBody>
      </p:sp>
      <p:sp>
        <p:nvSpPr>
          <p:cNvPr id="553987" name="Rectangle 3"/>
          <p:cNvSpPr>
            <a:spLocks noGrp="1" noChangeArrowheads="1"/>
          </p:cNvSpPr>
          <p:nvPr>
            <p:ph type="dt" sz="quarter" idx="1"/>
          </p:nvPr>
        </p:nvSpPr>
        <p:spPr bwMode="auto">
          <a:xfrm>
            <a:off x="4145280" y="1"/>
            <a:ext cx="3169920" cy="479892"/>
          </a:xfrm>
          <a:prstGeom prst="rect">
            <a:avLst/>
          </a:prstGeom>
          <a:noFill/>
          <a:ln w="9525">
            <a:noFill/>
            <a:miter lim="800000"/>
            <a:headEnd/>
            <a:tailEnd/>
          </a:ln>
          <a:effectLst/>
        </p:spPr>
        <p:txBody>
          <a:bodyPr vert="horz" wrap="square" lIns="97027" tIns="48513" rIns="97027" bIns="48513" numCol="1" anchor="t" anchorCtr="0" compatLnSpc="1">
            <a:prstTxWarp prst="textNoShape">
              <a:avLst/>
            </a:prstTxWarp>
          </a:bodyPr>
          <a:lstStyle>
            <a:lvl1pPr algn="r">
              <a:defRPr sz="1300"/>
            </a:lvl1pPr>
          </a:lstStyle>
          <a:p>
            <a:endParaRPr lang="en-US"/>
          </a:p>
        </p:txBody>
      </p:sp>
      <p:sp>
        <p:nvSpPr>
          <p:cNvPr id="553988" name="Rectangle 4"/>
          <p:cNvSpPr>
            <a:spLocks noGrp="1" noChangeArrowheads="1"/>
          </p:cNvSpPr>
          <p:nvPr>
            <p:ph type="ftr" sz="quarter" idx="2"/>
          </p:nvPr>
        </p:nvSpPr>
        <p:spPr bwMode="auto">
          <a:xfrm>
            <a:off x="0" y="9121308"/>
            <a:ext cx="3169920" cy="479892"/>
          </a:xfrm>
          <a:prstGeom prst="rect">
            <a:avLst/>
          </a:prstGeom>
          <a:noFill/>
          <a:ln w="9525">
            <a:noFill/>
            <a:miter lim="800000"/>
            <a:headEnd/>
            <a:tailEnd/>
          </a:ln>
          <a:effectLst/>
        </p:spPr>
        <p:txBody>
          <a:bodyPr vert="horz" wrap="square" lIns="97027" tIns="48513" rIns="97027" bIns="48513" numCol="1" anchor="b" anchorCtr="0" compatLnSpc="1">
            <a:prstTxWarp prst="textNoShape">
              <a:avLst/>
            </a:prstTxWarp>
          </a:bodyPr>
          <a:lstStyle>
            <a:lvl1pPr algn="l">
              <a:defRPr sz="1300"/>
            </a:lvl1pPr>
          </a:lstStyle>
          <a:p>
            <a:endParaRPr lang="en-US"/>
          </a:p>
        </p:txBody>
      </p:sp>
      <p:sp>
        <p:nvSpPr>
          <p:cNvPr id="553989" name="Rectangle 5"/>
          <p:cNvSpPr>
            <a:spLocks noGrp="1" noChangeArrowheads="1"/>
          </p:cNvSpPr>
          <p:nvPr>
            <p:ph type="sldNum" sz="quarter" idx="3"/>
          </p:nvPr>
        </p:nvSpPr>
        <p:spPr bwMode="auto">
          <a:xfrm>
            <a:off x="4145280" y="9121308"/>
            <a:ext cx="3169920" cy="479892"/>
          </a:xfrm>
          <a:prstGeom prst="rect">
            <a:avLst/>
          </a:prstGeom>
          <a:noFill/>
          <a:ln w="9525">
            <a:noFill/>
            <a:miter lim="800000"/>
            <a:headEnd/>
            <a:tailEnd/>
          </a:ln>
          <a:effectLst/>
        </p:spPr>
        <p:txBody>
          <a:bodyPr vert="horz" wrap="square" lIns="97027" tIns="48513" rIns="97027" bIns="48513" numCol="1" anchor="b" anchorCtr="0" compatLnSpc="1">
            <a:prstTxWarp prst="textNoShape">
              <a:avLst/>
            </a:prstTxWarp>
          </a:bodyPr>
          <a:lstStyle>
            <a:lvl1pPr algn="r">
              <a:defRPr sz="1300"/>
            </a:lvl1pPr>
          </a:lstStyle>
          <a:p>
            <a:fld id="{E0E3EF76-954F-4841-868D-4EDB90AF6D2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1"/>
            <a:ext cx="3169920" cy="479892"/>
          </a:xfrm>
          <a:prstGeom prst="rect">
            <a:avLst/>
          </a:prstGeom>
          <a:noFill/>
          <a:ln w="9525">
            <a:noFill/>
            <a:miter lim="800000"/>
            <a:headEnd/>
            <a:tailEnd/>
          </a:ln>
          <a:effectLst/>
        </p:spPr>
        <p:txBody>
          <a:bodyPr vert="horz" wrap="square" lIns="97027" tIns="48513" rIns="97027" bIns="48513" numCol="1" anchor="t" anchorCtr="0" compatLnSpc="1">
            <a:prstTxWarp prst="textNoShape">
              <a:avLst/>
            </a:prstTxWarp>
          </a:bodyPr>
          <a:lstStyle>
            <a:lvl1pPr algn="l">
              <a:defRPr sz="1300">
                <a:solidFill>
                  <a:schemeClr val="tx1"/>
                </a:solidFill>
              </a:defRPr>
            </a:lvl1pPr>
          </a:lstStyle>
          <a:p>
            <a:endParaRPr lang="en-US"/>
          </a:p>
        </p:txBody>
      </p:sp>
      <p:sp>
        <p:nvSpPr>
          <p:cNvPr id="40963" name="Rectangle 3"/>
          <p:cNvSpPr>
            <a:spLocks noGrp="1" noChangeArrowheads="1"/>
          </p:cNvSpPr>
          <p:nvPr>
            <p:ph type="dt" idx="1"/>
          </p:nvPr>
        </p:nvSpPr>
        <p:spPr bwMode="auto">
          <a:xfrm>
            <a:off x="4143587" y="1"/>
            <a:ext cx="3169920" cy="479892"/>
          </a:xfrm>
          <a:prstGeom prst="rect">
            <a:avLst/>
          </a:prstGeom>
          <a:noFill/>
          <a:ln w="9525">
            <a:noFill/>
            <a:miter lim="800000"/>
            <a:headEnd/>
            <a:tailEnd/>
          </a:ln>
          <a:effectLst/>
        </p:spPr>
        <p:txBody>
          <a:bodyPr vert="horz" wrap="square" lIns="97027" tIns="48513" rIns="97027" bIns="48513" numCol="1" anchor="t" anchorCtr="0" compatLnSpc="1">
            <a:prstTxWarp prst="textNoShape">
              <a:avLst/>
            </a:prstTxWarp>
          </a:bodyPr>
          <a:lstStyle>
            <a:lvl1pPr algn="r">
              <a:defRPr sz="1300">
                <a:solidFill>
                  <a:schemeClr val="tx1"/>
                </a:solidFill>
              </a:defRPr>
            </a:lvl1pPr>
          </a:lstStyle>
          <a:p>
            <a:endParaRPr lang="en-US"/>
          </a:p>
        </p:txBody>
      </p:sp>
      <p:sp>
        <p:nvSpPr>
          <p:cNvPr id="40964" name="Rectangle 4"/>
          <p:cNvSpPr>
            <a:spLocks noGrp="1" noRot="1" noChangeAspect="1" noChangeArrowheads="1" noTextEdit="1"/>
          </p:cNvSpPr>
          <p:nvPr>
            <p:ph type="sldImg" idx="2"/>
          </p:nvPr>
        </p:nvSpPr>
        <p:spPr bwMode="auto">
          <a:xfrm>
            <a:off x="1257300" y="719138"/>
            <a:ext cx="4802188" cy="3602037"/>
          </a:xfrm>
          <a:prstGeom prst="rect">
            <a:avLst/>
          </a:prstGeom>
          <a:noFill/>
          <a:ln w="9525">
            <a:solidFill>
              <a:srgbClr val="000000"/>
            </a:solidFill>
            <a:miter lim="800000"/>
            <a:headEnd/>
            <a:tailEnd/>
          </a:ln>
          <a:effectLst/>
        </p:spPr>
      </p:sp>
      <p:sp>
        <p:nvSpPr>
          <p:cNvPr id="40965" name="Rectangle 5"/>
          <p:cNvSpPr>
            <a:spLocks noGrp="1" noChangeArrowheads="1"/>
          </p:cNvSpPr>
          <p:nvPr>
            <p:ph type="body" sz="quarter" idx="3"/>
          </p:nvPr>
        </p:nvSpPr>
        <p:spPr bwMode="auto">
          <a:xfrm>
            <a:off x="731520" y="4560655"/>
            <a:ext cx="5852160" cy="4320708"/>
          </a:xfrm>
          <a:prstGeom prst="rect">
            <a:avLst/>
          </a:prstGeom>
          <a:noFill/>
          <a:ln w="9525">
            <a:noFill/>
            <a:miter lim="800000"/>
            <a:headEnd/>
            <a:tailEnd/>
          </a:ln>
          <a:effectLst/>
        </p:spPr>
        <p:txBody>
          <a:bodyPr vert="horz" wrap="square" lIns="97027" tIns="48513" rIns="97027" bIns="4851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66" name="Rectangle 6"/>
          <p:cNvSpPr>
            <a:spLocks noGrp="1" noChangeArrowheads="1"/>
          </p:cNvSpPr>
          <p:nvPr>
            <p:ph type="ftr" sz="quarter" idx="4"/>
          </p:nvPr>
        </p:nvSpPr>
        <p:spPr bwMode="auto">
          <a:xfrm>
            <a:off x="0" y="9119631"/>
            <a:ext cx="3169920" cy="479892"/>
          </a:xfrm>
          <a:prstGeom prst="rect">
            <a:avLst/>
          </a:prstGeom>
          <a:noFill/>
          <a:ln w="9525">
            <a:noFill/>
            <a:miter lim="800000"/>
            <a:headEnd/>
            <a:tailEnd/>
          </a:ln>
          <a:effectLst/>
        </p:spPr>
        <p:txBody>
          <a:bodyPr vert="horz" wrap="square" lIns="97027" tIns="48513" rIns="97027" bIns="48513" numCol="1" anchor="b" anchorCtr="0" compatLnSpc="1">
            <a:prstTxWarp prst="textNoShape">
              <a:avLst/>
            </a:prstTxWarp>
          </a:bodyPr>
          <a:lstStyle>
            <a:lvl1pPr algn="l">
              <a:defRPr sz="1300">
                <a:solidFill>
                  <a:schemeClr val="tx1"/>
                </a:solidFill>
              </a:defRPr>
            </a:lvl1pPr>
          </a:lstStyle>
          <a:p>
            <a:endParaRPr lang="en-US"/>
          </a:p>
        </p:txBody>
      </p:sp>
      <p:sp>
        <p:nvSpPr>
          <p:cNvPr id="40967" name="Rectangle 7"/>
          <p:cNvSpPr>
            <a:spLocks noGrp="1" noChangeArrowheads="1"/>
          </p:cNvSpPr>
          <p:nvPr>
            <p:ph type="sldNum" sz="quarter" idx="5"/>
          </p:nvPr>
        </p:nvSpPr>
        <p:spPr bwMode="auto">
          <a:xfrm>
            <a:off x="4143587" y="9119631"/>
            <a:ext cx="3169920" cy="479892"/>
          </a:xfrm>
          <a:prstGeom prst="rect">
            <a:avLst/>
          </a:prstGeom>
          <a:noFill/>
          <a:ln w="9525">
            <a:noFill/>
            <a:miter lim="800000"/>
            <a:headEnd/>
            <a:tailEnd/>
          </a:ln>
          <a:effectLst/>
        </p:spPr>
        <p:txBody>
          <a:bodyPr vert="horz" wrap="square" lIns="97027" tIns="48513" rIns="97027" bIns="48513" numCol="1" anchor="b" anchorCtr="0" compatLnSpc="1">
            <a:prstTxWarp prst="textNoShape">
              <a:avLst/>
            </a:prstTxWarp>
          </a:bodyPr>
          <a:lstStyle>
            <a:lvl1pPr algn="r">
              <a:defRPr sz="1300">
                <a:solidFill>
                  <a:schemeClr val="tx1"/>
                </a:solidFill>
              </a:defRPr>
            </a:lvl1pPr>
          </a:lstStyle>
          <a:p>
            <a:fld id="{C77CD135-06AF-47CC-B6DB-76A3ABFB563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pitchFamily="18" charset="0"/>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CC5811-F2B7-4FD6-AFE9-4221C7C3D075}" type="slidenum">
              <a:rPr lang="en-US"/>
              <a:pPr/>
              <a:t>1</a:t>
            </a:fld>
            <a:endParaRPr lang="en-U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pPr eaLnBrk="1" hangingPunct="1"/>
            <a:endParaRPr lang="en-GB" smtClean="0"/>
          </a:p>
        </p:txBody>
      </p:sp>
      <p:sp>
        <p:nvSpPr>
          <p:cNvPr id="26627" name="Slide Number Placeholder 3"/>
          <p:cNvSpPr>
            <a:spLocks noGrp="1"/>
          </p:cNvSpPr>
          <p:nvPr>
            <p:ph type="sldNum" sz="quarter" idx="5"/>
          </p:nvPr>
        </p:nvSpPr>
        <p:spPr>
          <a:noFill/>
        </p:spPr>
        <p:txBody>
          <a:bodyPr/>
          <a:lstStyle/>
          <a:p>
            <a:fld id="{CCFB5F84-56D7-4775-9178-530038B16470}" type="slidenum">
              <a:rPr lang="en-US" smtClean="0"/>
              <a:pPr/>
              <a:t>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pPr eaLnBrk="1" hangingPunct="1"/>
            <a:endParaRPr lang="en-GB" smtClean="0"/>
          </a:p>
        </p:txBody>
      </p:sp>
      <p:sp>
        <p:nvSpPr>
          <p:cNvPr id="26627" name="Slide Number Placeholder 3"/>
          <p:cNvSpPr>
            <a:spLocks noGrp="1"/>
          </p:cNvSpPr>
          <p:nvPr>
            <p:ph type="sldNum" sz="quarter" idx="5"/>
          </p:nvPr>
        </p:nvSpPr>
        <p:spPr>
          <a:noFill/>
        </p:spPr>
        <p:txBody>
          <a:bodyPr/>
          <a:lstStyle/>
          <a:p>
            <a:fld id="{CCFB5F84-56D7-4775-9178-530038B16470}" type="slidenum">
              <a:rPr lang="en-US" smtClean="0"/>
              <a:pPr/>
              <a:t>10</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pPr eaLnBrk="1" hangingPunct="1"/>
            <a:endParaRPr lang="en-GB" smtClean="0"/>
          </a:p>
        </p:txBody>
      </p:sp>
      <p:sp>
        <p:nvSpPr>
          <p:cNvPr id="26627" name="Slide Number Placeholder 3"/>
          <p:cNvSpPr>
            <a:spLocks noGrp="1"/>
          </p:cNvSpPr>
          <p:nvPr>
            <p:ph type="sldNum" sz="quarter" idx="5"/>
          </p:nvPr>
        </p:nvSpPr>
        <p:spPr>
          <a:noFill/>
        </p:spPr>
        <p:txBody>
          <a:bodyPr/>
          <a:lstStyle/>
          <a:p>
            <a:fld id="{CCFB5F84-56D7-4775-9178-530038B16470}" type="slidenum">
              <a:rPr lang="en-US" smtClean="0"/>
              <a:pPr/>
              <a:t>11</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a:ln/>
        </p:spPr>
      </p:sp>
      <p:sp>
        <p:nvSpPr>
          <p:cNvPr id="45058" name="Notes Placeholder 2"/>
          <p:cNvSpPr>
            <a:spLocks noGrp="1"/>
          </p:cNvSpPr>
          <p:nvPr>
            <p:ph type="body" idx="1"/>
          </p:nvPr>
        </p:nvSpPr>
        <p:spPr>
          <a:noFill/>
          <a:ln/>
        </p:spPr>
        <p:txBody>
          <a:bodyPr/>
          <a:lstStyle/>
          <a:p>
            <a:pPr eaLnBrk="1" hangingPunct="1"/>
            <a:endParaRPr lang="en-GB" smtClean="0"/>
          </a:p>
        </p:txBody>
      </p:sp>
      <p:sp>
        <p:nvSpPr>
          <p:cNvPr id="45059" name="Slide Number Placeholder 3"/>
          <p:cNvSpPr>
            <a:spLocks noGrp="1"/>
          </p:cNvSpPr>
          <p:nvPr>
            <p:ph type="sldNum" sz="quarter" idx="5"/>
          </p:nvPr>
        </p:nvSpPr>
        <p:spPr>
          <a:noFill/>
        </p:spPr>
        <p:txBody>
          <a:bodyPr/>
          <a:lstStyle/>
          <a:p>
            <a:fld id="{9BB30D18-4EFD-48BF-ADED-433A6F30DD8F}" type="slidenum">
              <a:rPr lang="en-US" smtClean="0"/>
              <a:pPr/>
              <a:t>12</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pPr eaLnBrk="1" hangingPunct="1"/>
            <a:endParaRPr lang="en-GB" smtClean="0"/>
          </a:p>
        </p:txBody>
      </p:sp>
      <p:sp>
        <p:nvSpPr>
          <p:cNvPr id="26627" name="Slide Number Placeholder 3"/>
          <p:cNvSpPr>
            <a:spLocks noGrp="1"/>
          </p:cNvSpPr>
          <p:nvPr>
            <p:ph type="sldNum" sz="quarter" idx="5"/>
          </p:nvPr>
        </p:nvSpPr>
        <p:spPr>
          <a:noFill/>
        </p:spPr>
        <p:txBody>
          <a:bodyPr/>
          <a:lstStyle/>
          <a:p>
            <a:fld id="{CCFB5F84-56D7-4775-9178-530038B16470}" type="slidenum">
              <a:rPr lang="en-US" smtClean="0"/>
              <a:pPr/>
              <a:t>14</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a:ln/>
        </p:spPr>
      </p:sp>
      <p:sp>
        <p:nvSpPr>
          <p:cNvPr id="45058" name="Notes Placeholder 2"/>
          <p:cNvSpPr>
            <a:spLocks noGrp="1"/>
          </p:cNvSpPr>
          <p:nvPr>
            <p:ph type="body" idx="1"/>
          </p:nvPr>
        </p:nvSpPr>
        <p:spPr>
          <a:noFill/>
          <a:ln/>
        </p:spPr>
        <p:txBody>
          <a:bodyPr/>
          <a:lstStyle/>
          <a:p>
            <a:pPr eaLnBrk="1" hangingPunct="1"/>
            <a:endParaRPr lang="en-GB" smtClean="0"/>
          </a:p>
        </p:txBody>
      </p:sp>
      <p:sp>
        <p:nvSpPr>
          <p:cNvPr id="45059" name="Slide Number Placeholder 3"/>
          <p:cNvSpPr>
            <a:spLocks noGrp="1"/>
          </p:cNvSpPr>
          <p:nvPr>
            <p:ph type="sldNum" sz="quarter" idx="5"/>
          </p:nvPr>
        </p:nvSpPr>
        <p:spPr>
          <a:noFill/>
        </p:spPr>
        <p:txBody>
          <a:bodyPr/>
          <a:lstStyle/>
          <a:p>
            <a:fld id="{9BB30D18-4EFD-48BF-ADED-433A6F30DD8F}" type="slidenum">
              <a:rPr lang="en-US" smtClean="0"/>
              <a:pPr/>
              <a:t>15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ED464-AF18-4A77-9A5A-FA56388373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B43D8A-3F93-4BDB-BCA6-B748FBA1F6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39539F-DE7D-4D9C-9CCF-1990418C86B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A88BA1-AA70-485D-8093-E7FBE87D3E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45481-FAA3-4E3A-BC87-9B48844F1D4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979325-1E86-4A42-B5DA-D789676C2DD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28987B-D7F9-4A36-9A02-C32EDE5D36E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32E191-F873-4160-8BB9-48595202AC4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9DF4B9-F2CE-472D-934A-B235D86EA4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83E320-221B-4E95-BE91-07CDE49D8F7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31275-9FF6-4E47-A889-02A384FCFCB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1D0C68-BD86-47B2-AF14-D7017CAF04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ChangeArrowheads="1"/>
          </p:cNvSpPr>
          <p:nvPr/>
        </p:nvSpPr>
        <p:spPr bwMode="auto">
          <a:xfrm>
            <a:off x="0" y="3657600"/>
            <a:ext cx="9144000" cy="685800"/>
          </a:xfrm>
          <a:prstGeom prst="rect">
            <a:avLst/>
          </a:prstGeom>
          <a:solidFill>
            <a:schemeClr val="bg1"/>
          </a:solidFill>
          <a:ln w="9525">
            <a:noFill/>
            <a:miter lim="800000"/>
            <a:headEnd/>
            <a:tailEnd/>
          </a:ln>
          <a:effectLst/>
        </p:spPr>
        <p:txBody>
          <a:bodyPr wrap="none" anchor="ctr"/>
          <a:lstStyle/>
          <a:p>
            <a:endParaRPr lang="en-US" sz="1400">
              <a:solidFill>
                <a:schemeClr val="tx1"/>
              </a:solidFill>
            </a:endParaRPr>
          </a:p>
        </p:txBody>
      </p:sp>
      <p:sp>
        <p:nvSpPr>
          <p:cNvPr id="5123" name="Rectangle 3"/>
          <p:cNvSpPr>
            <a:spLocks noChangeArrowheads="1"/>
          </p:cNvSpPr>
          <p:nvPr/>
        </p:nvSpPr>
        <p:spPr bwMode="auto">
          <a:xfrm>
            <a:off x="457200" y="3505200"/>
            <a:ext cx="8218488" cy="2209800"/>
          </a:xfrm>
          <a:prstGeom prst="rect">
            <a:avLst/>
          </a:prstGeom>
          <a:solidFill>
            <a:srgbClr val="003072"/>
          </a:solidFill>
          <a:ln w="9525">
            <a:noFill/>
            <a:miter lim="800000"/>
            <a:headEnd/>
            <a:tailEnd/>
          </a:ln>
          <a:effectLst/>
        </p:spPr>
        <p:txBody>
          <a:bodyPr wrap="none" anchor="ctr"/>
          <a:lstStyle/>
          <a:p>
            <a:endParaRPr lang="en-US" sz="3200" dirty="0"/>
          </a:p>
          <a:p>
            <a:r>
              <a:rPr lang="en-US" sz="2400" dirty="0"/>
              <a:t>Barbara M. </a:t>
            </a:r>
            <a:r>
              <a:rPr lang="en-US" sz="2400" dirty="0" err="1"/>
              <a:t>Fraumeni</a:t>
            </a:r>
            <a:endParaRPr lang="en-US" sz="2400" dirty="0"/>
          </a:p>
          <a:p>
            <a:r>
              <a:rPr lang="en-US" sz="2000" dirty="0"/>
              <a:t>Muskie School of Public Service, USM, Portland, ME </a:t>
            </a:r>
          </a:p>
          <a:p>
            <a:r>
              <a:rPr lang="en-US" sz="2000" dirty="0"/>
              <a:t>&amp; </a:t>
            </a:r>
            <a:r>
              <a:rPr lang="en-US" sz="2000" dirty="0" smtClean="0"/>
              <a:t>NBER, USA;</a:t>
            </a:r>
            <a:r>
              <a:rPr lang="en-US" sz="2400" dirty="0" smtClean="0"/>
              <a:t> </a:t>
            </a:r>
            <a:r>
              <a:rPr lang="en-US" sz="2000" dirty="0" smtClean="0"/>
              <a:t>CHLR, CUFE, Beijing, China</a:t>
            </a:r>
          </a:p>
          <a:p>
            <a:endParaRPr lang="en-US" sz="900" dirty="0" smtClean="0"/>
          </a:p>
          <a:p>
            <a:endParaRPr lang="en-US" sz="900" dirty="0" smtClean="0"/>
          </a:p>
          <a:p>
            <a:r>
              <a:rPr lang="en-US" sz="2400" dirty="0" smtClean="0"/>
              <a:t>ASSA/AEA Annual Meeting</a:t>
            </a:r>
          </a:p>
          <a:p>
            <a:r>
              <a:rPr lang="en-US" sz="2400" dirty="0" smtClean="0"/>
              <a:t>San Diego, CA;  January 4, 2013</a:t>
            </a:r>
          </a:p>
          <a:p>
            <a:endParaRPr lang="en-US" sz="2400" dirty="0"/>
          </a:p>
          <a:p>
            <a:endParaRPr lang="en-US" sz="2400" dirty="0"/>
          </a:p>
        </p:txBody>
      </p:sp>
      <p:pic>
        <p:nvPicPr>
          <p:cNvPr id="5127" name="Picture 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191000" y="5791200"/>
            <a:ext cx="773113" cy="838200"/>
          </a:xfrm>
          <a:prstGeom prst="rect">
            <a:avLst/>
          </a:prstGeom>
          <a:noFill/>
        </p:spPr>
      </p:pic>
      <p:sp>
        <p:nvSpPr>
          <p:cNvPr id="5128" name="Text Box 8"/>
          <p:cNvSpPr txBox="1">
            <a:spLocks noChangeArrowheads="1"/>
          </p:cNvSpPr>
          <p:nvPr/>
        </p:nvSpPr>
        <p:spPr bwMode="auto">
          <a:xfrm>
            <a:off x="304800" y="838200"/>
            <a:ext cx="8839200" cy="7048083"/>
          </a:xfrm>
          <a:prstGeom prst="rect">
            <a:avLst/>
          </a:prstGeom>
          <a:noFill/>
          <a:ln w="9525">
            <a:solidFill>
              <a:schemeClr val="accent1"/>
            </a:solidFill>
            <a:miter lim="800000"/>
            <a:headEnd/>
            <a:tailEnd/>
          </a:ln>
          <a:effectLst/>
        </p:spPr>
        <p:txBody>
          <a:bodyPr>
            <a:spAutoFit/>
          </a:bodyPr>
          <a:lstStyle/>
          <a:p>
            <a:pPr>
              <a:spcBef>
                <a:spcPct val="50000"/>
              </a:spcBef>
            </a:pPr>
            <a:r>
              <a:rPr lang="en-US" sz="3200" b="1" dirty="0" smtClean="0">
                <a:solidFill>
                  <a:schemeClr val="tx1"/>
                </a:solidFill>
              </a:rPr>
              <a:t>Comments on</a:t>
            </a:r>
          </a:p>
          <a:p>
            <a:pPr>
              <a:spcBef>
                <a:spcPct val="50000"/>
              </a:spcBef>
            </a:pPr>
            <a:r>
              <a:rPr lang="en-US" sz="3200" b="1" dirty="0" smtClean="0">
                <a:solidFill>
                  <a:schemeClr val="tx1"/>
                </a:solidFill>
              </a:rPr>
              <a:t>De </a:t>
            </a:r>
            <a:r>
              <a:rPr lang="en-US" sz="3200" b="1" dirty="0" err="1" smtClean="0">
                <a:solidFill>
                  <a:schemeClr val="tx1"/>
                </a:solidFill>
              </a:rPr>
              <a:t>Michelis</a:t>
            </a:r>
            <a:r>
              <a:rPr lang="en-US" sz="3200" b="1" dirty="0" smtClean="0">
                <a:solidFill>
                  <a:schemeClr val="tx1"/>
                </a:solidFill>
              </a:rPr>
              <a:t>, </a:t>
            </a:r>
            <a:r>
              <a:rPr lang="en-US" sz="3200" b="1" dirty="0" err="1" smtClean="0">
                <a:solidFill>
                  <a:schemeClr val="tx1"/>
                </a:solidFill>
              </a:rPr>
              <a:t>Estevão</a:t>
            </a:r>
            <a:r>
              <a:rPr lang="en-US" sz="3200" b="1" dirty="0" smtClean="0">
                <a:solidFill>
                  <a:schemeClr val="tx1"/>
                </a:solidFill>
              </a:rPr>
              <a:t>, and Wilson </a:t>
            </a:r>
          </a:p>
          <a:p>
            <a:pPr>
              <a:spcBef>
                <a:spcPct val="50000"/>
              </a:spcBef>
            </a:pPr>
            <a:r>
              <a:rPr lang="en-US" sz="3200" b="1" dirty="0" smtClean="0">
                <a:solidFill>
                  <a:schemeClr val="tx1"/>
                </a:solidFill>
              </a:rPr>
              <a:t>“Productivity or Employment:  Is it a Choice?” </a:t>
            </a:r>
          </a:p>
          <a:p>
            <a:pPr>
              <a:spcBef>
                <a:spcPct val="50000"/>
              </a:spcBef>
            </a:pPr>
            <a:endParaRPr lang="en-US" sz="3600" dirty="0"/>
          </a:p>
          <a:p>
            <a:pPr>
              <a:spcBef>
                <a:spcPct val="50000"/>
              </a:spcBef>
            </a:pPr>
            <a:endParaRPr lang="en-US" sz="3600" dirty="0" smtClean="0"/>
          </a:p>
          <a:p>
            <a:pPr>
              <a:spcBef>
                <a:spcPct val="50000"/>
              </a:spcBef>
            </a:pPr>
            <a:endParaRPr lang="en-US" sz="3600" dirty="0"/>
          </a:p>
          <a:p>
            <a:pPr>
              <a:spcBef>
                <a:spcPct val="50000"/>
              </a:spcBef>
            </a:pPr>
            <a:endParaRPr lang="en-US" sz="3600" dirty="0" smtClean="0"/>
          </a:p>
          <a:p>
            <a:pPr>
              <a:spcBef>
                <a:spcPct val="50000"/>
              </a:spcBef>
            </a:pPr>
            <a:endParaRPr lang="en-US" sz="3600" dirty="0"/>
          </a:p>
          <a:p>
            <a:pPr>
              <a:spcBef>
                <a:spcPct val="50000"/>
              </a:spcBef>
            </a:pPr>
            <a:endParaRPr lang="en-US" sz="3600" dirty="0"/>
          </a:p>
        </p:txBody>
      </p:sp>
      <p:sp>
        <p:nvSpPr>
          <p:cNvPr id="5129" name="Rectangle 9"/>
          <p:cNvSpPr>
            <a:spLocks noChangeArrowheads="1"/>
          </p:cNvSpPr>
          <p:nvPr/>
        </p:nvSpPr>
        <p:spPr bwMode="auto">
          <a:xfrm>
            <a:off x="0" y="152400"/>
            <a:ext cx="3810000" cy="365125"/>
          </a:xfrm>
          <a:prstGeom prst="rect">
            <a:avLst/>
          </a:prstGeom>
          <a:solidFill>
            <a:srgbClr val="1E3B78"/>
          </a:solidFill>
          <a:ln w="9525">
            <a:noFill/>
            <a:miter lim="800000"/>
            <a:headEnd/>
            <a:tailEnd/>
          </a:ln>
          <a:effectLst/>
        </p:spPr>
        <p:txBody>
          <a:bodyPr wrap="none" anchor="ctr"/>
          <a:lstStyle/>
          <a:p>
            <a:r>
              <a:rPr lang="en-US" sz="1800" b="1">
                <a:latin typeface="Garamond" pitchFamily="18" charset="0"/>
              </a:rPr>
              <a:t>Muskie School of Public Service</a:t>
            </a:r>
          </a:p>
        </p:txBody>
      </p:sp>
      <p:sp>
        <p:nvSpPr>
          <p:cNvPr id="5130" name="Text Box 10"/>
          <p:cNvSpPr txBox="1">
            <a:spLocks noChangeArrowheads="1"/>
          </p:cNvSpPr>
          <p:nvPr/>
        </p:nvSpPr>
        <p:spPr bwMode="auto">
          <a:xfrm>
            <a:off x="6172200" y="152400"/>
            <a:ext cx="2687638" cy="381000"/>
          </a:xfrm>
          <a:prstGeom prst="rect">
            <a:avLst/>
          </a:prstGeom>
          <a:solidFill>
            <a:schemeClr val="bg1"/>
          </a:solidFill>
          <a:ln w="9525">
            <a:noFill/>
            <a:miter lim="800000"/>
            <a:headEnd/>
            <a:tailEnd/>
          </a:ln>
          <a:effectLst/>
        </p:spPr>
        <p:txBody>
          <a:bodyPr tIns="91440"/>
          <a:lstStyle/>
          <a:p>
            <a:pPr algn="l">
              <a:spcBef>
                <a:spcPct val="50000"/>
              </a:spcBef>
            </a:pPr>
            <a:r>
              <a:rPr lang="en-US" sz="1200" b="1">
                <a:solidFill>
                  <a:schemeClr val="tx1"/>
                </a:solidFill>
                <a:latin typeface="Arial" charset="0"/>
              </a:rPr>
              <a:t>Ph.D. Program in Public Policy</a:t>
            </a:r>
          </a:p>
        </p:txBody>
      </p:sp>
      <p:sp>
        <p:nvSpPr>
          <p:cNvPr id="9" name="Slide Number Placeholder 8"/>
          <p:cNvSpPr>
            <a:spLocks noGrp="1"/>
          </p:cNvSpPr>
          <p:nvPr>
            <p:ph type="sldNum" sz="quarter" idx="12"/>
          </p:nvPr>
        </p:nvSpPr>
        <p:spPr/>
        <p:txBody>
          <a:bodyPr/>
          <a:lstStyle/>
          <a:p>
            <a:fld id="{662ED464-AF18-4A77-9A5A-FA56388373F1}" type="slidenum">
              <a:rPr lang="en-US" smtClean="0"/>
              <a:pPr/>
              <a:t>1</a:t>
            </a:fld>
            <a:endParaRPr lang="en-US"/>
          </a:p>
        </p:txBody>
      </p:sp>
    </p:spTree>
  </p:cSld>
  <p:clrMapOvr>
    <a:masterClrMapping/>
  </p:clrMapOvr>
  <p:transition advTm="5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p:spPr>
        <p:txBody>
          <a:bodyPr/>
          <a:lstStyle/>
          <a:p>
            <a:fld id="{0F967B1A-5110-420B-A0B5-A7CE462CAC44}" type="slidenum">
              <a:rPr lang="en-US" smtClean="0"/>
              <a:pPr/>
              <a:t>10</a:t>
            </a:fld>
            <a:endParaRPr lang="en-US" smtClean="0"/>
          </a:p>
        </p:txBody>
      </p:sp>
      <p:sp>
        <p:nvSpPr>
          <p:cNvPr id="25602" name="Rectangle 2"/>
          <p:cNvSpPr>
            <a:spLocks noGrp="1" noChangeArrowheads="1"/>
          </p:cNvSpPr>
          <p:nvPr>
            <p:ph type="title"/>
          </p:nvPr>
        </p:nvSpPr>
        <p:spPr>
          <a:xfrm>
            <a:off x="228600" y="914400"/>
            <a:ext cx="8534400" cy="1143000"/>
          </a:xfrm>
        </p:spPr>
        <p:txBody>
          <a:bodyPr>
            <a:normAutofit/>
          </a:bodyPr>
          <a:lstStyle/>
          <a:p>
            <a:pPr eaLnBrk="1" hangingPunct="1"/>
            <a:r>
              <a:rPr lang="en-US" sz="4000" b="1" dirty="0" smtClean="0"/>
              <a:t>Coverage Comparison </a:t>
            </a:r>
          </a:p>
        </p:txBody>
      </p:sp>
      <p:sp>
        <p:nvSpPr>
          <p:cNvPr id="25603" name="Rectangle 3"/>
          <p:cNvSpPr>
            <a:spLocks noGrp="1" noChangeArrowheads="1"/>
          </p:cNvSpPr>
          <p:nvPr>
            <p:ph type="body" idx="1"/>
          </p:nvPr>
        </p:nvSpPr>
        <p:spPr>
          <a:xfrm>
            <a:off x="762000" y="2438400"/>
            <a:ext cx="7772400" cy="4724400"/>
          </a:xfrm>
        </p:spPr>
        <p:txBody>
          <a:bodyPr/>
          <a:lstStyle/>
          <a:p>
            <a:pPr>
              <a:buNone/>
            </a:pPr>
            <a:r>
              <a:rPr lang="en-GB" b="1" dirty="0" smtClean="0"/>
              <a:t>In both: Australia</a:t>
            </a:r>
            <a:r>
              <a:rPr lang="en-US" b="1" dirty="0" smtClean="0"/>
              <a:t>, </a:t>
            </a:r>
            <a:r>
              <a:rPr lang="en-GB" b="1" dirty="0" smtClean="0"/>
              <a:t>Canada</a:t>
            </a:r>
            <a:r>
              <a:rPr lang="en-US" b="1" dirty="0" smtClean="0"/>
              <a:t>, </a:t>
            </a:r>
            <a:r>
              <a:rPr lang="en-GB" b="1" dirty="0" smtClean="0"/>
              <a:t>Denmark</a:t>
            </a:r>
            <a:r>
              <a:rPr lang="en-US" b="1" dirty="0" smtClean="0"/>
              <a:t>, </a:t>
            </a:r>
            <a:r>
              <a:rPr lang="en-GB" b="1" dirty="0" smtClean="0"/>
              <a:t>France</a:t>
            </a:r>
            <a:r>
              <a:rPr lang="en-US" b="1" dirty="0" smtClean="0"/>
              <a:t>, Israel, </a:t>
            </a:r>
            <a:r>
              <a:rPr lang="en-GB" b="1" dirty="0" smtClean="0"/>
              <a:t>Italy</a:t>
            </a:r>
            <a:r>
              <a:rPr lang="en-US" b="1" dirty="0" smtClean="0"/>
              <a:t>, </a:t>
            </a:r>
            <a:r>
              <a:rPr lang="en-GB" b="1" dirty="0" smtClean="0"/>
              <a:t>Japan</a:t>
            </a:r>
            <a:r>
              <a:rPr lang="en-US" b="1" dirty="0" smtClean="0"/>
              <a:t>, </a:t>
            </a:r>
            <a:r>
              <a:rPr lang="en-GB" b="1" dirty="0" smtClean="0"/>
              <a:t>Korea</a:t>
            </a:r>
            <a:r>
              <a:rPr lang="en-US" b="1" dirty="0" smtClean="0"/>
              <a:t>, </a:t>
            </a:r>
            <a:r>
              <a:rPr lang="en-GB" b="1" dirty="0" smtClean="0"/>
              <a:t>Netherlands</a:t>
            </a:r>
            <a:r>
              <a:rPr lang="en-US" b="1" dirty="0" smtClean="0"/>
              <a:t>, </a:t>
            </a:r>
            <a:r>
              <a:rPr lang="en-GB" b="1" dirty="0" smtClean="0"/>
              <a:t>Norway</a:t>
            </a:r>
            <a:r>
              <a:rPr lang="en-US" b="1" dirty="0" smtClean="0"/>
              <a:t>, </a:t>
            </a:r>
            <a:r>
              <a:rPr lang="en-GB" b="1" dirty="0" smtClean="0"/>
              <a:t>New Zealand</a:t>
            </a:r>
            <a:r>
              <a:rPr lang="en-US" b="1" dirty="0" smtClean="0"/>
              <a:t>, </a:t>
            </a:r>
            <a:r>
              <a:rPr lang="en-GB" b="1" dirty="0" smtClean="0"/>
              <a:t>Spain</a:t>
            </a:r>
            <a:r>
              <a:rPr lang="en-US" b="1" dirty="0" smtClean="0"/>
              <a:t>, </a:t>
            </a:r>
            <a:r>
              <a:rPr lang="en-GB" b="1" dirty="0" smtClean="0"/>
              <a:t>UK</a:t>
            </a:r>
            <a:r>
              <a:rPr lang="en-US" b="1" dirty="0" smtClean="0"/>
              <a:t>, </a:t>
            </a:r>
            <a:r>
              <a:rPr lang="en-GB" b="1" dirty="0" smtClean="0"/>
              <a:t>US</a:t>
            </a:r>
            <a:endParaRPr lang="en-US" b="1" dirty="0" smtClean="0"/>
          </a:p>
          <a:p>
            <a:pPr>
              <a:buNone/>
            </a:pPr>
            <a:r>
              <a:rPr lang="en-US" b="1" dirty="0" smtClean="0"/>
              <a:t>In </a:t>
            </a:r>
            <a:r>
              <a:rPr lang="en-US" b="1" dirty="0" smtClean="0"/>
              <a:t>De </a:t>
            </a:r>
            <a:r>
              <a:rPr lang="en-US" b="1" dirty="0" err="1" smtClean="0"/>
              <a:t>Michelis</a:t>
            </a:r>
            <a:r>
              <a:rPr lang="en-US" b="1" dirty="0" smtClean="0"/>
              <a:t> </a:t>
            </a:r>
            <a:r>
              <a:rPr lang="en-US" b="1" dirty="0" smtClean="0"/>
              <a:t>et al. paper only: Belgium, Finland, Germany, Greece, Portugal, Sweden, Switzerland</a:t>
            </a:r>
          </a:p>
          <a:p>
            <a:pPr>
              <a:buNone/>
            </a:pPr>
            <a:r>
              <a:rPr lang="en-US" b="1" dirty="0" smtClean="0"/>
              <a:t>In my graphs only:  China, </a:t>
            </a:r>
            <a:r>
              <a:rPr lang="en-GB" b="1" dirty="0" smtClean="0"/>
              <a:t>Poland</a:t>
            </a:r>
            <a:r>
              <a:rPr lang="en-US" b="1" dirty="0" smtClean="0"/>
              <a:t>, </a:t>
            </a:r>
            <a:r>
              <a:rPr lang="en-GB" b="1" dirty="0" smtClean="0"/>
              <a:t>Romania</a:t>
            </a:r>
            <a:endParaRPr lang="en-US" b="1" dirty="0" smtClean="0"/>
          </a:p>
          <a:p>
            <a:pPr algn="ctr" eaLnBrk="1" hangingPunct="1">
              <a:buFontTx/>
              <a:buNone/>
            </a:pPr>
            <a:endParaRPr lang="en-US" b="1" dirty="0" smtClean="0"/>
          </a:p>
          <a:p>
            <a:pPr eaLnBrk="1" hangingPunct="1">
              <a:buFontTx/>
              <a:buNone/>
            </a:pPr>
            <a:endParaRPr lang="en-US" sz="1100" b="1" dirty="0" smtClean="0"/>
          </a:p>
          <a:p>
            <a:pPr eaLnBrk="1" hangingPunct="1">
              <a:buFontTx/>
              <a:buNone/>
            </a:pPr>
            <a:endParaRPr lang="en-US" sz="1100" b="1" dirty="0" smtClean="0"/>
          </a:p>
        </p:txBody>
      </p:sp>
      <p:sp>
        <p:nvSpPr>
          <p:cNvPr id="25604" name="Rectangle 4"/>
          <p:cNvSpPr>
            <a:spLocks noChangeArrowheads="1"/>
          </p:cNvSpPr>
          <p:nvPr/>
        </p:nvSpPr>
        <p:spPr bwMode="auto">
          <a:xfrm>
            <a:off x="0" y="0"/>
            <a:ext cx="3810000" cy="365125"/>
          </a:xfrm>
          <a:prstGeom prst="rect">
            <a:avLst/>
          </a:prstGeom>
          <a:solidFill>
            <a:srgbClr val="1E3B78"/>
          </a:solidFill>
          <a:ln w="9525">
            <a:noFill/>
            <a:miter lim="800000"/>
            <a:headEnd/>
            <a:tailEnd/>
          </a:ln>
        </p:spPr>
        <p:txBody>
          <a:bodyPr wrap="none" anchor="ctr"/>
          <a:lstStyle/>
          <a:p>
            <a:pPr algn="ctr" eaLnBrk="0" hangingPunct="0"/>
            <a:r>
              <a:rPr lang="en-US" sz="1800" b="1">
                <a:latin typeface="Garamond" pitchFamily="18" charset="0"/>
              </a:rPr>
              <a:t>Muskie School of Public Service</a:t>
            </a:r>
          </a:p>
        </p:txBody>
      </p:sp>
      <p:sp>
        <p:nvSpPr>
          <p:cNvPr id="25605" name="Text Box 5"/>
          <p:cNvSpPr txBox="1">
            <a:spLocks noChangeArrowheads="1"/>
          </p:cNvSpPr>
          <p:nvPr/>
        </p:nvSpPr>
        <p:spPr bwMode="auto">
          <a:xfrm>
            <a:off x="6456363" y="0"/>
            <a:ext cx="2687637" cy="381000"/>
          </a:xfrm>
          <a:prstGeom prst="rect">
            <a:avLst/>
          </a:prstGeom>
          <a:solidFill>
            <a:schemeClr val="bg1"/>
          </a:solidFill>
          <a:ln w="9525">
            <a:noFill/>
            <a:miter lim="800000"/>
            <a:headEnd/>
            <a:tailEnd/>
          </a:ln>
        </p:spPr>
        <p:txBody>
          <a:bodyPr tIns="91440"/>
          <a:lstStyle/>
          <a:p>
            <a:pPr eaLnBrk="0" hangingPunct="0">
              <a:spcBef>
                <a:spcPct val="50000"/>
              </a:spcBef>
            </a:pPr>
            <a:r>
              <a:rPr lang="en-US" sz="1200" b="1">
                <a:solidFill>
                  <a:schemeClr val="tx1"/>
                </a:solidFill>
                <a:latin typeface="Arial" charset="0"/>
              </a:rPr>
              <a:t>Ph.D. Program in Public Policy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p:spPr>
        <p:txBody>
          <a:bodyPr/>
          <a:lstStyle/>
          <a:p>
            <a:fld id="{0F967B1A-5110-420B-A0B5-A7CE462CAC44}" type="slidenum">
              <a:rPr lang="en-US" smtClean="0"/>
              <a:pPr/>
              <a:t>11</a:t>
            </a:fld>
            <a:endParaRPr lang="en-US" smtClean="0"/>
          </a:p>
        </p:txBody>
      </p:sp>
      <p:sp>
        <p:nvSpPr>
          <p:cNvPr id="25602" name="Rectangle 2"/>
          <p:cNvSpPr>
            <a:spLocks noGrp="1" noChangeArrowheads="1"/>
          </p:cNvSpPr>
          <p:nvPr>
            <p:ph type="title"/>
          </p:nvPr>
        </p:nvSpPr>
        <p:spPr>
          <a:xfrm>
            <a:off x="228600" y="914400"/>
            <a:ext cx="8534400" cy="1143000"/>
          </a:xfrm>
        </p:spPr>
        <p:txBody>
          <a:bodyPr>
            <a:normAutofit/>
          </a:bodyPr>
          <a:lstStyle/>
          <a:p>
            <a:pPr eaLnBrk="1" hangingPunct="1"/>
            <a:r>
              <a:rPr lang="en-US" sz="4000" b="1" dirty="0" smtClean="0"/>
              <a:t>From De </a:t>
            </a:r>
            <a:r>
              <a:rPr lang="en-US" sz="4000" b="1" dirty="0" err="1" smtClean="0"/>
              <a:t>Michelis</a:t>
            </a:r>
            <a:r>
              <a:rPr lang="en-US" sz="4000" b="1" dirty="0" smtClean="0"/>
              <a:t>, et al. paper</a:t>
            </a:r>
            <a:endParaRPr lang="en-US" sz="4000" b="1" dirty="0" smtClean="0"/>
          </a:p>
        </p:txBody>
      </p:sp>
      <p:sp>
        <p:nvSpPr>
          <p:cNvPr id="25603" name="Rectangle 3"/>
          <p:cNvSpPr>
            <a:spLocks noGrp="1" noChangeArrowheads="1"/>
          </p:cNvSpPr>
          <p:nvPr>
            <p:ph type="body" idx="1"/>
          </p:nvPr>
        </p:nvSpPr>
        <p:spPr>
          <a:xfrm>
            <a:off x="762000" y="2438400"/>
            <a:ext cx="7772400" cy="4724400"/>
          </a:xfrm>
        </p:spPr>
        <p:txBody>
          <a:bodyPr/>
          <a:lstStyle/>
          <a:p>
            <a:pPr marL="0" indent="0" algn="ctr">
              <a:buNone/>
            </a:pPr>
            <a:r>
              <a:rPr lang="en-GB" sz="3600" b="1" dirty="0" smtClean="0"/>
              <a:t>“</a:t>
            </a:r>
            <a:r>
              <a:rPr lang="en-US" sz="3600" b="1" dirty="0" smtClean="0"/>
              <a:t>population affects TFP only through hours worked and, thus, appears to be a good instrument for TFP”</a:t>
            </a:r>
          </a:p>
          <a:p>
            <a:pPr>
              <a:buNone/>
            </a:pPr>
            <a:endParaRPr lang="en-US" b="1" dirty="0" smtClean="0"/>
          </a:p>
          <a:p>
            <a:pPr>
              <a:buNone/>
            </a:pPr>
            <a:r>
              <a:rPr lang="en-US" b="1" dirty="0" smtClean="0"/>
              <a:t> </a:t>
            </a:r>
          </a:p>
          <a:p>
            <a:pPr eaLnBrk="1" hangingPunct="1">
              <a:buFontTx/>
              <a:buNone/>
            </a:pPr>
            <a:endParaRPr lang="en-US" sz="1100" b="1" dirty="0" smtClean="0"/>
          </a:p>
          <a:p>
            <a:pPr eaLnBrk="1" hangingPunct="1">
              <a:buFontTx/>
              <a:buNone/>
            </a:pPr>
            <a:endParaRPr lang="en-US" sz="1100" b="1" dirty="0" smtClean="0"/>
          </a:p>
        </p:txBody>
      </p:sp>
      <p:sp>
        <p:nvSpPr>
          <p:cNvPr id="25604" name="Rectangle 4"/>
          <p:cNvSpPr>
            <a:spLocks noChangeArrowheads="1"/>
          </p:cNvSpPr>
          <p:nvPr/>
        </p:nvSpPr>
        <p:spPr bwMode="auto">
          <a:xfrm>
            <a:off x="0" y="0"/>
            <a:ext cx="3810000" cy="365125"/>
          </a:xfrm>
          <a:prstGeom prst="rect">
            <a:avLst/>
          </a:prstGeom>
          <a:solidFill>
            <a:srgbClr val="1E3B78"/>
          </a:solidFill>
          <a:ln w="9525">
            <a:noFill/>
            <a:miter lim="800000"/>
            <a:headEnd/>
            <a:tailEnd/>
          </a:ln>
        </p:spPr>
        <p:txBody>
          <a:bodyPr wrap="none" anchor="ctr"/>
          <a:lstStyle/>
          <a:p>
            <a:pPr algn="ctr" eaLnBrk="0" hangingPunct="0"/>
            <a:r>
              <a:rPr lang="en-US" sz="1800" b="1">
                <a:latin typeface="Garamond" pitchFamily="18" charset="0"/>
              </a:rPr>
              <a:t>Muskie School of Public Service</a:t>
            </a:r>
          </a:p>
        </p:txBody>
      </p:sp>
      <p:sp>
        <p:nvSpPr>
          <p:cNvPr id="25605" name="Text Box 5"/>
          <p:cNvSpPr txBox="1">
            <a:spLocks noChangeArrowheads="1"/>
          </p:cNvSpPr>
          <p:nvPr/>
        </p:nvSpPr>
        <p:spPr bwMode="auto">
          <a:xfrm>
            <a:off x="6456363" y="0"/>
            <a:ext cx="2687637" cy="381000"/>
          </a:xfrm>
          <a:prstGeom prst="rect">
            <a:avLst/>
          </a:prstGeom>
          <a:solidFill>
            <a:schemeClr val="bg1"/>
          </a:solidFill>
          <a:ln w="9525">
            <a:noFill/>
            <a:miter lim="800000"/>
            <a:headEnd/>
            <a:tailEnd/>
          </a:ln>
        </p:spPr>
        <p:txBody>
          <a:bodyPr tIns="91440"/>
          <a:lstStyle/>
          <a:p>
            <a:pPr eaLnBrk="0" hangingPunct="0">
              <a:spcBef>
                <a:spcPct val="50000"/>
              </a:spcBef>
            </a:pPr>
            <a:r>
              <a:rPr lang="en-US" sz="1200" b="1">
                <a:solidFill>
                  <a:schemeClr val="tx1"/>
                </a:solidFill>
                <a:latin typeface="Arial" charset="0"/>
              </a:rPr>
              <a:t>Ph.D. Program in Public Policy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Number Placeholder 5"/>
          <p:cNvSpPr>
            <a:spLocks noGrp="1"/>
          </p:cNvSpPr>
          <p:nvPr>
            <p:ph type="sldNum" sz="quarter" idx="12"/>
          </p:nvPr>
        </p:nvSpPr>
        <p:spPr>
          <a:noFill/>
        </p:spPr>
        <p:txBody>
          <a:bodyPr/>
          <a:lstStyle/>
          <a:p>
            <a:fld id="{B92ED0E5-1777-4CE9-BDDD-02B4A491B6DD}" type="slidenum">
              <a:rPr lang="en-US" smtClean="0"/>
              <a:pPr/>
              <a:t>12</a:t>
            </a:fld>
            <a:endParaRPr lang="en-US" smtClean="0"/>
          </a:p>
        </p:txBody>
      </p:sp>
      <p:sp>
        <p:nvSpPr>
          <p:cNvPr id="44034" name="Rectangle 2"/>
          <p:cNvSpPr>
            <a:spLocks noGrp="1" noChangeArrowheads="1"/>
          </p:cNvSpPr>
          <p:nvPr>
            <p:ph type="title"/>
          </p:nvPr>
        </p:nvSpPr>
        <p:spPr>
          <a:xfrm>
            <a:off x="0" y="457200"/>
            <a:ext cx="9144000" cy="1143000"/>
          </a:xfrm>
        </p:spPr>
        <p:txBody>
          <a:bodyPr>
            <a:normAutofit fontScale="90000"/>
          </a:bodyPr>
          <a:lstStyle/>
          <a:p>
            <a:pPr eaLnBrk="1" hangingPunct="1"/>
            <a:r>
              <a:rPr lang="en-US" sz="3600" b="1" dirty="0" smtClean="0"/>
              <a:t>Working Age Population Shares by Age Group, 2006</a:t>
            </a:r>
          </a:p>
        </p:txBody>
      </p:sp>
      <p:sp>
        <p:nvSpPr>
          <p:cNvPr id="44036" name="Rectangle 4"/>
          <p:cNvSpPr>
            <a:spLocks noChangeArrowheads="1"/>
          </p:cNvSpPr>
          <p:nvPr/>
        </p:nvSpPr>
        <p:spPr bwMode="auto">
          <a:xfrm>
            <a:off x="0" y="0"/>
            <a:ext cx="3810000" cy="365125"/>
          </a:xfrm>
          <a:prstGeom prst="rect">
            <a:avLst/>
          </a:prstGeom>
          <a:solidFill>
            <a:srgbClr val="1E3B78"/>
          </a:solidFill>
          <a:ln w="9525">
            <a:noFill/>
            <a:miter lim="800000"/>
            <a:headEnd/>
            <a:tailEnd/>
          </a:ln>
        </p:spPr>
        <p:txBody>
          <a:bodyPr wrap="none" anchor="ctr"/>
          <a:lstStyle/>
          <a:p>
            <a:pPr algn="ctr" eaLnBrk="0" hangingPunct="0"/>
            <a:r>
              <a:rPr lang="en-US" sz="1800" b="1">
                <a:latin typeface="Garamond" pitchFamily="18" charset="0"/>
              </a:rPr>
              <a:t>Muskie School of Public Service</a:t>
            </a:r>
          </a:p>
        </p:txBody>
      </p:sp>
      <p:sp>
        <p:nvSpPr>
          <p:cNvPr id="44037" name="Text Box 5"/>
          <p:cNvSpPr txBox="1">
            <a:spLocks noChangeArrowheads="1"/>
          </p:cNvSpPr>
          <p:nvPr/>
        </p:nvSpPr>
        <p:spPr bwMode="auto">
          <a:xfrm>
            <a:off x="6456363" y="0"/>
            <a:ext cx="2687637" cy="381000"/>
          </a:xfrm>
          <a:prstGeom prst="rect">
            <a:avLst/>
          </a:prstGeom>
          <a:solidFill>
            <a:schemeClr val="bg1"/>
          </a:solidFill>
          <a:ln w="9525">
            <a:noFill/>
            <a:miter lim="800000"/>
            <a:headEnd/>
            <a:tailEnd/>
          </a:ln>
        </p:spPr>
        <p:txBody>
          <a:bodyPr tIns="91440"/>
          <a:lstStyle/>
          <a:p>
            <a:pPr eaLnBrk="0" hangingPunct="0">
              <a:spcBef>
                <a:spcPct val="50000"/>
              </a:spcBef>
            </a:pPr>
            <a:r>
              <a:rPr lang="en-US" sz="1200" b="1">
                <a:solidFill>
                  <a:schemeClr val="tx1"/>
                </a:solidFill>
                <a:latin typeface="Arial" charset="0"/>
              </a:rPr>
              <a:t>Ph.D. Program in Public Policy</a:t>
            </a:r>
          </a:p>
        </p:txBody>
      </p:sp>
      <p:graphicFrame>
        <p:nvGraphicFramePr>
          <p:cNvPr id="165" name="Chart 164"/>
          <p:cNvGraphicFramePr/>
          <p:nvPr/>
        </p:nvGraphicFramePr>
        <p:xfrm>
          <a:off x="228600" y="1371600"/>
          <a:ext cx="8915400" cy="4876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506" name="Rectangle 2"/>
          <p:cNvSpPr>
            <a:spLocks noGrp="1" noChangeArrowheads="1"/>
          </p:cNvSpPr>
          <p:nvPr>
            <p:ph type="title"/>
          </p:nvPr>
        </p:nvSpPr>
        <p:spPr>
          <a:xfrm>
            <a:off x="381000" y="762000"/>
            <a:ext cx="8534400" cy="2057400"/>
          </a:xfrm>
        </p:spPr>
        <p:txBody>
          <a:bodyPr>
            <a:normAutofit fontScale="90000"/>
          </a:bodyPr>
          <a:lstStyle/>
          <a:p>
            <a:r>
              <a:rPr lang="en-US" b="1" dirty="0" smtClean="0"/>
              <a:t>Age Distribution and</a:t>
            </a:r>
            <a:br>
              <a:rPr lang="en-US" b="1" dirty="0" smtClean="0"/>
            </a:br>
            <a:r>
              <a:rPr lang="en-US" b="1" dirty="0" smtClean="0"/>
              <a:t>Education Distribution of Population Matters</a:t>
            </a:r>
            <a:endParaRPr lang="en-US" b="1" dirty="0"/>
          </a:p>
        </p:txBody>
      </p:sp>
      <p:sp>
        <p:nvSpPr>
          <p:cNvPr id="661507" name="Rectangle 3"/>
          <p:cNvSpPr>
            <a:spLocks noGrp="1" noChangeArrowheads="1"/>
          </p:cNvSpPr>
          <p:nvPr>
            <p:ph idx="1"/>
          </p:nvPr>
        </p:nvSpPr>
        <p:spPr>
          <a:xfrm>
            <a:off x="381000" y="3048000"/>
            <a:ext cx="8610600" cy="4724400"/>
          </a:xfrm>
        </p:spPr>
        <p:txBody>
          <a:bodyPr>
            <a:normAutofit/>
          </a:bodyPr>
          <a:lstStyle/>
          <a:p>
            <a:pPr>
              <a:buFontTx/>
              <a:buNone/>
            </a:pPr>
            <a:endParaRPr lang="en-US" b="1" dirty="0"/>
          </a:p>
          <a:p>
            <a:pPr>
              <a:buNone/>
            </a:pPr>
            <a:endParaRPr lang="en-US" b="1" dirty="0" smtClean="0"/>
          </a:p>
        </p:txBody>
      </p:sp>
      <p:sp>
        <p:nvSpPr>
          <p:cNvPr id="6" name="Slide Number Placeholder 5"/>
          <p:cNvSpPr>
            <a:spLocks noGrp="1"/>
          </p:cNvSpPr>
          <p:nvPr>
            <p:ph type="sldNum" sz="quarter" idx="12"/>
          </p:nvPr>
        </p:nvSpPr>
        <p:spPr/>
        <p:txBody>
          <a:bodyPr/>
          <a:lstStyle/>
          <a:p>
            <a:fld id="{C6D3B209-2678-49A1-AE08-73A034617D3B}" type="slidenum">
              <a:rPr lang="en-US"/>
              <a:pPr/>
              <a:t>13</a:t>
            </a:fld>
            <a:endParaRPr lang="en-US" dirty="0"/>
          </a:p>
        </p:txBody>
      </p:sp>
      <p:sp>
        <p:nvSpPr>
          <p:cNvPr id="661508" name="Rectangle 4"/>
          <p:cNvSpPr>
            <a:spLocks noChangeArrowheads="1"/>
          </p:cNvSpPr>
          <p:nvPr/>
        </p:nvSpPr>
        <p:spPr bwMode="auto">
          <a:xfrm>
            <a:off x="0" y="0"/>
            <a:ext cx="3810000" cy="365125"/>
          </a:xfrm>
          <a:prstGeom prst="rect">
            <a:avLst/>
          </a:prstGeom>
          <a:solidFill>
            <a:srgbClr val="1E3B78"/>
          </a:solidFill>
          <a:ln w="9525">
            <a:noFill/>
            <a:miter lim="800000"/>
            <a:headEnd/>
            <a:tailEnd/>
          </a:ln>
          <a:effectLst/>
        </p:spPr>
        <p:txBody>
          <a:bodyPr wrap="none" anchor="ctr"/>
          <a:lstStyle/>
          <a:p>
            <a:r>
              <a:rPr lang="en-US" sz="1800" b="1">
                <a:latin typeface="Garamond" pitchFamily="18" charset="0"/>
              </a:rPr>
              <a:t>Muskie School of Public Service</a:t>
            </a:r>
          </a:p>
        </p:txBody>
      </p:sp>
      <p:sp>
        <p:nvSpPr>
          <p:cNvPr id="661509" name="Text Box 5"/>
          <p:cNvSpPr txBox="1">
            <a:spLocks noChangeArrowheads="1"/>
          </p:cNvSpPr>
          <p:nvPr/>
        </p:nvSpPr>
        <p:spPr bwMode="auto">
          <a:xfrm>
            <a:off x="6456363" y="0"/>
            <a:ext cx="2687637" cy="381000"/>
          </a:xfrm>
          <a:prstGeom prst="rect">
            <a:avLst/>
          </a:prstGeom>
          <a:solidFill>
            <a:schemeClr val="bg1"/>
          </a:solidFill>
          <a:ln w="9525">
            <a:noFill/>
            <a:miter lim="800000"/>
            <a:headEnd/>
            <a:tailEnd/>
          </a:ln>
          <a:effectLst/>
        </p:spPr>
        <p:txBody>
          <a:bodyPr tIns="91440"/>
          <a:lstStyle/>
          <a:p>
            <a:pPr algn="l">
              <a:spcBef>
                <a:spcPct val="50000"/>
              </a:spcBef>
            </a:pPr>
            <a:r>
              <a:rPr lang="en-US" sz="1200" b="1">
                <a:solidFill>
                  <a:schemeClr val="tx1"/>
                </a:solidFill>
                <a:latin typeface="Arial" charset="0"/>
              </a:rPr>
              <a:t>Ph.D. Program in Public Policy</a:t>
            </a:r>
          </a:p>
        </p:txBody>
      </p:sp>
      <p:sp>
        <p:nvSpPr>
          <p:cNvPr id="7" name="Rectangle 6"/>
          <p:cNvSpPr/>
          <p:nvPr/>
        </p:nvSpPr>
        <p:spPr>
          <a:xfrm>
            <a:off x="152400" y="2971800"/>
            <a:ext cx="8763000" cy="3046988"/>
          </a:xfrm>
          <a:prstGeom prst="rect">
            <a:avLst/>
          </a:prstGeom>
        </p:spPr>
        <p:txBody>
          <a:bodyPr wrap="square">
            <a:spAutoFit/>
          </a:bodyPr>
          <a:lstStyle/>
          <a:p>
            <a:r>
              <a:rPr lang="en-US" sz="3200" b="1" dirty="0" smtClean="0">
                <a:solidFill>
                  <a:schemeClr val="tx1"/>
                </a:solidFill>
              </a:rPr>
              <a:t>“In response to aging populations, will countries experience rising TFP as firms find ways to utilize existing workers more effectively? The case of Japan, with its low employment growth and relatively weak TFP growth, suggests other factors may be at play.”</a:t>
            </a:r>
            <a:endParaRPr lang="en-US" sz="3200" b="1"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p:spPr>
        <p:txBody>
          <a:bodyPr/>
          <a:lstStyle/>
          <a:p>
            <a:fld id="{0F967B1A-5110-420B-A0B5-A7CE462CAC44}" type="slidenum">
              <a:rPr lang="en-US" smtClean="0"/>
              <a:pPr/>
              <a:t>14</a:t>
            </a:fld>
            <a:endParaRPr lang="en-US" smtClean="0"/>
          </a:p>
        </p:txBody>
      </p:sp>
      <p:sp>
        <p:nvSpPr>
          <p:cNvPr id="25602" name="Rectangle 2"/>
          <p:cNvSpPr>
            <a:spLocks noGrp="1" noChangeArrowheads="1"/>
          </p:cNvSpPr>
          <p:nvPr>
            <p:ph type="title"/>
          </p:nvPr>
        </p:nvSpPr>
        <p:spPr>
          <a:xfrm>
            <a:off x="228600" y="914400"/>
            <a:ext cx="8534400" cy="1143000"/>
          </a:xfrm>
        </p:spPr>
        <p:txBody>
          <a:bodyPr>
            <a:normAutofit fontScale="90000"/>
          </a:bodyPr>
          <a:lstStyle/>
          <a:p>
            <a:pPr eaLnBrk="1" hangingPunct="1"/>
            <a:r>
              <a:rPr lang="en-US" sz="4000" b="1" dirty="0" smtClean="0"/>
              <a:t>International Standard Classification of Education (ISCED) </a:t>
            </a:r>
          </a:p>
        </p:txBody>
      </p:sp>
      <p:sp>
        <p:nvSpPr>
          <p:cNvPr id="25603" name="Rectangle 3"/>
          <p:cNvSpPr>
            <a:spLocks noGrp="1" noChangeArrowheads="1"/>
          </p:cNvSpPr>
          <p:nvPr>
            <p:ph type="body" idx="1"/>
          </p:nvPr>
        </p:nvSpPr>
        <p:spPr>
          <a:xfrm>
            <a:off x="762000" y="2438400"/>
            <a:ext cx="7772400" cy="4724400"/>
          </a:xfrm>
        </p:spPr>
        <p:txBody>
          <a:bodyPr>
            <a:normAutofit/>
          </a:bodyPr>
          <a:lstStyle/>
          <a:p>
            <a:pPr marL="231775" indent="-231775">
              <a:buNone/>
            </a:pPr>
            <a:r>
              <a:rPr lang="en-US" b="1" dirty="0" smtClean="0"/>
              <a:t>“EDU 0/1/2” at most primary or junior middle school levels of attainment     (grades 1-9) </a:t>
            </a:r>
          </a:p>
          <a:p>
            <a:pPr marL="231775" indent="-231775">
              <a:buNone/>
            </a:pPr>
            <a:r>
              <a:rPr lang="en-US" b="1" dirty="0" smtClean="0"/>
              <a:t>“EDU 3/4” at most senior middle school grade (grades 10-12) or post-secondary non-tertiary education  </a:t>
            </a:r>
          </a:p>
          <a:p>
            <a:pPr>
              <a:buNone/>
            </a:pPr>
            <a:r>
              <a:rPr lang="en-US" b="1" dirty="0" smtClean="0"/>
              <a:t>“EDU 5/6” at least one year of higher (tertiary) education</a:t>
            </a:r>
          </a:p>
          <a:p>
            <a:pPr>
              <a:buNone/>
            </a:pPr>
            <a:endParaRPr lang="en-US" b="1" dirty="0" smtClean="0"/>
          </a:p>
          <a:p>
            <a:pPr eaLnBrk="1" hangingPunct="1">
              <a:buFontTx/>
              <a:buNone/>
            </a:pPr>
            <a:endParaRPr lang="en-US" sz="1100" b="1" dirty="0" smtClean="0"/>
          </a:p>
          <a:p>
            <a:pPr eaLnBrk="1" hangingPunct="1">
              <a:buFontTx/>
              <a:buNone/>
            </a:pPr>
            <a:endParaRPr lang="en-US" sz="1100" b="1" dirty="0" smtClean="0"/>
          </a:p>
        </p:txBody>
      </p:sp>
      <p:sp>
        <p:nvSpPr>
          <p:cNvPr id="25604" name="Rectangle 4"/>
          <p:cNvSpPr>
            <a:spLocks noChangeArrowheads="1"/>
          </p:cNvSpPr>
          <p:nvPr/>
        </p:nvSpPr>
        <p:spPr bwMode="auto">
          <a:xfrm>
            <a:off x="0" y="0"/>
            <a:ext cx="3810000" cy="365125"/>
          </a:xfrm>
          <a:prstGeom prst="rect">
            <a:avLst/>
          </a:prstGeom>
          <a:solidFill>
            <a:srgbClr val="1E3B78"/>
          </a:solidFill>
          <a:ln w="9525">
            <a:noFill/>
            <a:miter lim="800000"/>
            <a:headEnd/>
            <a:tailEnd/>
          </a:ln>
        </p:spPr>
        <p:txBody>
          <a:bodyPr wrap="none" anchor="ctr"/>
          <a:lstStyle/>
          <a:p>
            <a:pPr algn="ctr" eaLnBrk="0" hangingPunct="0"/>
            <a:r>
              <a:rPr lang="en-US" sz="1800" b="1" dirty="0">
                <a:latin typeface="Garamond" pitchFamily="18" charset="0"/>
              </a:rPr>
              <a:t>Muskie School of Public Service</a:t>
            </a:r>
          </a:p>
        </p:txBody>
      </p:sp>
      <p:sp>
        <p:nvSpPr>
          <p:cNvPr id="25605" name="Text Box 5"/>
          <p:cNvSpPr txBox="1">
            <a:spLocks noChangeArrowheads="1"/>
          </p:cNvSpPr>
          <p:nvPr/>
        </p:nvSpPr>
        <p:spPr bwMode="auto">
          <a:xfrm>
            <a:off x="6456363" y="0"/>
            <a:ext cx="2687637" cy="381000"/>
          </a:xfrm>
          <a:prstGeom prst="rect">
            <a:avLst/>
          </a:prstGeom>
          <a:solidFill>
            <a:schemeClr val="bg1"/>
          </a:solidFill>
          <a:ln w="9525">
            <a:noFill/>
            <a:miter lim="800000"/>
            <a:headEnd/>
            <a:tailEnd/>
          </a:ln>
        </p:spPr>
        <p:txBody>
          <a:bodyPr tIns="91440"/>
          <a:lstStyle/>
          <a:p>
            <a:pPr eaLnBrk="0" hangingPunct="0">
              <a:spcBef>
                <a:spcPct val="50000"/>
              </a:spcBef>
            </a:pPr>
            <a:r>
              <a:rPr lang="en-US" sz="1200" b="1">
                <a:solidFill>
                  <a:schemeClr val="tx1"/>
                </a:solidFill>
                <a:latin typeface="Arial" charset="0"/>
              </a:rPr>
              <a:t>Ph.D. Program in Public Policy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Number Placeholder 5"/>
          <p:cNvSpPr>
            <a:spLocks noGrp="1"/>
          </p:cNvSpPr>
          <p:nvPr>
            <p:ph type="sldNum" sz="quarter" idx="12"/>
          </p:nvPr>
        </p:nvSpPr>
        <p:spPr>
          <a:noFill/>
        </p:spPr>
        <p:txBody>
          <a:bodyPr/>
          <a:lstStyle/>
          <a:p>
            <a:fld id="{B92ED0E5-1777-4CE9-BDDD-02B4A491B6DD}" type="slidenum">
              <a:rPr lang="en-US" smtClean="0"/>
              <a:pPr/>
              <a:t>15</a:t>
            </a:fld>
            <a:endParaRPr lang="en-US" smtClean="0"/>
          </a:p>
        </p:txBody>
      </p:sp>
      <p:sp>
        <p:nvSpPr>
          <p:cNvPr id="44034" name="Rectangle 2"/>
          <p:cNvSpPr>
            <a:spLocks noGrp="1" noChangeArrowheads="1"/>
          </p:cNvSpPr>
          <p:nvPr>
            <p:ph type="title"/>
          </p:nvPr>
        </p:nvSpPr>
        <p:spPr>
          <a:xfrm>
            <a:off x="0" y="914400"/>
            <a:ext cx="9144000" cy="1143000"/>
          </a:xfrm>
        </p:spPr>
        <p:txBody>
          <a:bodyPr>
            <a:normAutofit fontScale="90000"/>
          </a:bodyPr>
          <a:lstStyle/>
          <a:p>
            <a:pPr eaLnBrk="1" hangingPunct="1"/>
            <a:r>
              <a:rPr lang="en-US" sz="3600" b="1" dirty="0" smtClean="0"/>
              <a:t>2006 Working Age Population</a:t>
            </a:r>
            <a:br>
              <a:rPr lang="en-US" sz="3600" b="1" dirty="0" smtClean="0"/>
            </a:br>
            <a:r>
              <a:rPr lang="en-US" sz="3600" b="1" dirty="0" smtClean="0"/>
              <a:t>Shares by Educational Level</a:t>
            </a:r>
            <a:r>
              <a:rPr lang="en-US" sz="3200" b="1" dirty="0" smtClean="0"/>
              <a:t/>
            </a:r>
            <a:br>
              <a:rPr lang="en-US" sz="3200" b="1" dirty="0" smtClean="0"/>
            </a:br>
            <a:r>
              <a:rPr lang="en-US" sz="4000" b="1" dirty="0" smtClean="0"/>
              <a:t/>
            </a:r>
            <a:br>
              <a:rPr lang="en-US" sz="4000" b="1" dirty="0" smtClean="0"/>
            </a:br>
            <a:endParaRPr lang="en-US" sz="4000" b="1" dirty="0" smtClean="0"/>
          </a:p>
        </p:txBody>
      </p:sp>
      <p:sp>
        <p:nvSpPr>
          <p:cNvPr id="44036" name="Rectangle 4"/>
          <p:cNvSpPr>
            <a:spLocks noChangeArrowheads="1"/>
          </p:cNvSpPr>
          <p:nvPr/>
        </p:nvSpPr>
        <p:spPr bwMode="auto">
          <a:xfrm>
            <a:off x="0" y="0"/>
            <a:ext cx="3810000" cy="365125"/>
          </a:xfrm>
          <a:prstGeom prst="rect">
            <a:avLst/>
          </a:prstGeom>
          <a:solidFill>
            <a:srgbClr val="1E3B78"/>
          </a:solidFill>
          <a:ln w="9525">
            <a:noFill/>
            <a:miter lim="800000"/>
            <a:headEnd/>
            <a:tailEnd/>
          </a:ln>
        </p:spPr>
        <p:txBody>
          <a:bodyPr wrap="none" anchor="ctr"/>
          <a:lstStyle/>
          <a:p>
            <a:pPr algn="ctr" eaLnBrk="0" hangingPunct="0"/>
            <a:r>
              <a:rPr lang="en-US" sz="1800" b="1">
                <a:latin typeface="Garamond" pitchFamily="18" charset="0"/>
              </a:rPr>
              <a:t>Muskie School of Public Service</a:t>
            </a:r>
          </a:p>
        </p:txBody>
      </p:sp>
      <p:sp>
        <p:nvSpPr>
          <p:cNvPr id="44037" name="Text Box 5"/>
          <p:cNvSpPr txBox="1">
            <a:spLocks noChangeArrowheads="1"/>
          </p:cNvSpPr>
          <p:nvPr/>
        </p:nvSpPr>
        <p:spPr bwMode="auto">
          <a:xfrm>
            <a:off x="6456363" y="0"/>
            <a:ext cx="2687637" cy="381000"/>
          </a:xfrm>
          <a:prstGeom prst="rect">
            <a:avLst/>
          </a:prstGeom>
          <a:solidFill>
            <a:schemeClr val="bg1"/>
          </a:solidFill>
          <a:ln w="9525">
            <a:noFill/>
            <a:miter lim="800000"/>
            <a:headEnd/>
            <a:tailEnd/>
          </a:ln>
        </p:spPr>
        <p:txBody>
          <a:bodyPr tIns="91440"/>
          <a:lstStyle/>
          <a:p>
            <a:pPr eaLnBrk="0" hangingPunct="0">
              <a:spcBef>
                <a:spcPct val="50000"/>
              </a:spcBef>
            </a:pPr>
            <a:r>
              <a:rPr lang="en-US" sz="1200" b="1">
                <a:solidFill>
                  <a:schemeClr val="tx1"/>
                </a:solidFill>
                <a:latin typeface="Arial" charset="0"/>
              </a:rPr>
              <a:t>Ph.D. Program in Public Policy</a:t>
            </a:r>
          </a:p>
        </p:txBody>
      </p:sp>
      <p:graphicFrame>
        <p:nvGraphicFramePr>
          <p:cNvPr id="159" name="Chart 158"/>
          <p:cNvGraphicFramePr/>
          <p:nvPr/>
        </p:nvGraphicFramePr>
        <p:xfrm>
          <a:off x="-1" y="1524000"/>
          <a:ext cx="9439275" cy="4648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506" name="Rectangle 2"/>
          <p:cNvSpPr>
            <a:spLocks noGrp="1" noChangeArrowheads="1"/>
          </p:cNvSpPr>
          <p:nvPr>
            <p:ph type="title"/>
          </p:nvPr>
        </p:nvSpPr>
        <p:spPr>
          <a:xfrm>
            <a:off x="457200" y="685800"/>
            <a:ext cx="8229600" cy="1143000"/>
          </a:xfrm>
        </p:spPr>
        <p:txBody>
          <a:bodyPr>
            <a:normAutofit/>
          </a:bodyPr>
          <a:lstStyle/>
          <a:p>
            <a:r>
              <a:rPr lang="en-US" b="1" dirty="0" smtClean="0"/>
              <a:t>Conclusion</a:t>
            </a:r>
            <a:endParaRPr lang="en-US" b="1" dirty="0"/>
          </a:p>
        </p:txBody>
      </p:sp>
      <p:sp>
        <p:nvSpPr>
          <p:cNvPr id="661507" name="Rectangle 3"/>
          <p:cNvSpPr>
            <a:spLocks noGrp="1" noChangeArrowheads="1"/>
          </p:cNvSpPr>
          <p:nvPr>
            <p:ph idx="1"/>
          </p:nvPr>
        </p:nvSpPr>
        <p:spPr>
          <a:xfrm>
            <a:off x="533400" y="1600200"/>
            <a:ext cx="8610600" cy="4724400"/>
          </a:xfrm>
        </p:spPr>
        <p:txBody>
          <a:bodyPr>
            <a:normAutofit/>
          </a:bodyPr>
          <a:lstStyle/>
          <a:p>
            <a:pPr algn="ctr">
              <a:buFontTx/>
              <a:buNone/>
            </a:pPr>
            <a:endParaRPr lang="en-US" b="1" dirty="0"/>
          </a:p>
          <a:p>
            <a:r>
              <a:rPr lang="en-US" b="1" dirty="0" smtClean="0"/>
              <a:t>Paper has established an important relationship between hours and TFP</a:t>
            </a:r>
          </a:p>
          <a:p>
            <a:r>
              <a:rPr lang="en-US" b="1" dirty="0" smtClean="0"/>
              <a:t>Would like results probed somewhat more before the article is submitted for publication</a:t>
            </a:r>
          </a:p>
          <a:p>
            <a:r>
              <a:rPr lang="en-US" b="1" dirty="0" smtClean="0"/>
              <a:t>Does suggest that for a country experiencing growth, the extent of TFP growth should not be </a:t>
            </a:r>
            <a:r>
              <a:rPr lang="en-US" b="1" smtClean="0"/>
              <a:t>the only </a:t>
            </a:r>
            <a:r>
              <a:rPr lang="en-US" b="1" dirty="0" smtClean="0"/>
              <a:t>focus</a:t>
            </a:r>
          </a:p>
          <a:p>
            <a:endParaRPr lang="en-US" b="1" dirty="0" smtClean="0"/>
          </a:p>
          <a:p>
            <a:pPr>
              <a:buNone/>
            </a:pPr>
            <a:endParaRPr lang="en-US" b="1" dirty="0" smtClean="0"/>
          </a:p>
        </p:txBody>
      </p:sp>
      <p:sp>
        <p:nvSpPr>
          <p:cNvPr id="6" name="Slide Number Placeholder 5"/>
          <p:cNvSpPr>
            <a:spLocks noGrp="1"/>
          </p:cNvSpPr>
          <p:nvPr>
            <p:ph type="sldNum" sz="quarter" idx="12"/>
          </p:nvPr>
        </p:nvSpPr>
        <p:spPr/>
        <p:txBody>
          <a:bodyPr/>
          <a:lstStyle/>
          <a:p>
            <a:fld id="{C6D3B209-2678-49A1-AE08-73A034617D3B}" type="slidenum">
              <a:rPr lang="en-US"/>
              <a:pPr/>
              <a:t>16</a:t>
            </a:fld>
            <a:endParaRPr lang="en-US" dirty="0"/>
          </a:p>
        </p:txBody>
      </p:sp>
      <p:sp>
        <p:nvSpPr>
          <p:cNvPr id="661508" name="Rectangle 4"/>
          <p:cNvSpPr>
            <a:spLocks noChangeArrowheads="1"/>
          </p:cNvSpPr>
          <p:nvPr/>
        </p:nvSpPr>
        <p:spPr bwMode="auto">
          <a:xfrm>
            <a:off x="0" y="0"/>
            <a:ext cx="3810000" cy="365125"/>
          </a:xfrm>
          <a:prstGeom prst="rect">
            <a:avLst/>
          </a:prstGeom>
          <a:solidFill>
            <a:srgbClr val="1E3B78"/>
          </a:solidFill>
          <a:ln w="9525">
            <a:noFill/>
            <a:miter lim="800000"/>
            <a:headEnd/>
            <a:tailEnd/>
          </a:ln>
          <a:effectLst/>
        </p:spPr>
        <p:txBody>
          <a:bodyPr wrap="none" anchor="ctr"/>
          <a:lstStyle/>
          <a:p>
            <a:r>
              <a:rPr lang="en-US" sz="1800" b="1">
                <a:latin typeface="Garamond" pitchFamily="18" charset="0"/>
              </a:rPr>
              <a:t>Muskie School of Public Service</a:t>
            </a:r>
          </a:p>
        </p:txBody>
      </p:sp>
      <p:sp>
        <p:nvSpPr>
          <p:cNvPr id="661509" name="Text Box 5"/>
          <p:cNvSpPr txBox="1">
            <a:spLocks noChangeArrowheads="1"/>
          </p:cNvSpPr>
          <p:nvPr/>
        </p:nvSpPr>
        <p:spPr bwMode="auto">
          <a:xfrm>
            <a:off x="6456363" y="0"/>
            <a:ext cx="2687637" cy="381000"/>
          </a:xfrm>
          <a:prstGeom prst="rect">
            <a:avLst/>
          </a:prstGeom>
          <a:solidFill>
            <a:schemeClr val="bg1"/>
          </a:solidFill>
          <a:ln w="9525">
            <a:noFill/>
            <a:miter lim="800000"/>
            <a:headEnd/>
            <a:tailEnd/>
          </a:ln>
          <a:effectLst/>
        </p:spPr>
        <p:txBody>
          <a:bodyPr tIns="91440"/>
          <a:lstStyle/>
          <a:p>
            <a:pPr algn="l">
              <a:spcBef>
                <a:spcPct val="50000"/>
              </a:spcBef>
            </a:pPr>
            <a:r>
              <a:rPr lang="en-US" sz="1200" b="1">
                <a:solidFill>
                  <a:schemeClr val="tx1"/>
                </a:solidFill>
                <a:latin typeface="Arial" charset="0"/>
              </a:rPr>
              <a:t>Ph.D. Program in Public Policy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506" name="Rectangle 2"/>
          <p:cNvSpPr>
            <a:spLocks noGrp="1" noChangeArrowheads="1"/>
          </p:cNvSpPr>
          <p:nvPr>
            <p:ph type="title"/>
          </p:nvPr>
        </p:nvSpPr>
        <p:spPr>
          <a:xfrm>
            <a:off x="457200" y="685800"/>
            <a:ext cx="8229600" cy="4191000"/>
          </a:xfrm>
        </p:spPr>
        <p:txBody>
          <a:bodyPr>
            <a:normAutofit/>
          </a:bodyPr>
          <a:lstStyle/>
          <a:p>
            <a:r>
              <a:rPr lang="en-US" b="1" dirty="0" smtClean="0"/>
              <a:t/>
            </a:r>
            <a:br>
              <a:rPr lang="en-US" b="1" dirty="0" smtClean="0"/>
            </a:br>
            <a:r>
              <a:rPr lang="en-US" b="1" dirty="0" smtClean="0"/>
              <a:t>Hours/TFP Growth Trade-off</a:t>
            </a:r>
            <a:br>
              <a:rPr lang="en-US" b="1" dirty="0" smtClean="0"/>
            </a:br>
            <a:r>
              <a:rPr lang="en-US" b="1" dirty="0" smtClean="0"/>
              <a:t>OR </a:t>
            </a:r>
            <a:br>
              <a:rPr lang="en-US" b="1" dirty="0" smtClean="0"/>
            </a:br>
            <a:r>
              <a:rPr lang="en-US" b="1" dirty="0" smtClean="0"/>
              <a:t>The Importance of Growth </a:t>
            </a:r>
            <a:br>
              <a:rPr lang="en-US" b="1" dirty="0" smtClean="0"/>
            </a:br>
            <a:r>
              <a:rPr lang="en-US" b="1" dirty="0" smtClean="0"/>
              <a:t>from Any Source </a:t>
            </a:r>
            <a:br>
              <a:rPr lang="en-US" b="1" dirty="0" smtClean="0"/>
            </a:br>
            <a:endParaRPr lang="en-US" b="1" dirty="0"/>
          </a:p>
        </p:txBody>
      </p:sp>
      <p:sp>
        <p:nvSpPr>
          <p:cNvPr id="661507" name="Rectangle 3"/>
          <p:cNvSpPr>
            <a:spLocks noGrp="1" noChangeArrowheads="1"/>
          </p:cNvSpPr>
          <p:nvPr>
            <p:ph idx="1"/>
          </p:nvPr>
        </p:nvSpPr>
        <p:spPr>
          <a:xfrm>
            <a:off x="533400" y="3200400"/>
            <a:ext cx="8610600" cy="3276600"/>
          </a:xfrm>
        </p:spPr>
        <p:txBody>
          <a:bodyPr>
            <a:normAutofit/>
          </a:bodyPr>
          <a:lstStyle/>
          <a:p>
            <a:pPr algn="ctr">
              <a:buFontTx/>
              <a:buNone/>
            </a:pPr>
            <a:endParaRPr lang="en-US" b="1" dirty="0"/>
          </a:p>
        </p:txBody>
      </p:sp>
      <p:sp>
        <p:nvSpPr>
          <p:cNvPr id="6" name="Slide Number Placeholder 5"/>
          <p:cNvSpPr>
            <a:spLocks noGrp="1"/>
          </p:cNvSpPr>
          <p:nvPr>
            <p:ph type="sldNum" sz="quarter" idx="12"/>
          </p:nvPr>
        </p:nvSpPr>
        <p:spPr/>
        <p:txBody>
          <a:bodyPr/>
          <a:lstStyle/>
          <a:p>
            <a:fld id="{C6D3B209-2678-49A1-AE08-73A034617D3B}" type="slidenum">
              <a:rPr lang="en-US"/>
              <a:pPr/>
              <a:t>2</a:t>
            </a:fld>
            <a:endParaRPr lang="en-US" dirty="0"/>
          </a:p>
        </p:txBody>
      </p:sp>
      <p:sp>
        <p:nvSpPr>
          <p:cNvPr id="661508" name="Rectangle 4"/>
          <p:cNvSpPr>
            <a:spLocks noChangeArrowheads="1"/>
          </p:cNvSpPr>
          <p:nvPr/>
        </p:nvSpPr>
        <p:spPr bwMode="auto">
          <a:xfrm>
            <a:off x="0" y="0"/>
            <a:ext cx="3810000" cy="365125"/>
          </a:xfrm>
          <a:prstGeom prst="rect">
            <a:avLst/>
          </a:prstGeom>
          <a:solidFill>
            <a:srgbClr val="1E3B78"/>
          </a:solidFill>
          <a:ln w="9525">
            <a:noFill/>
            <a:miter lim="800000"/>
            <a:headEnd/>
            <a:tailEnd/>
          </a:ln>
          <a:effectLst/>
        </p:spPr>
        <p:txBody>
          <a:bodyPr wrap="none" anchor="ctr"/>
          <a:lstStyle/>
          <a:p>
            <a:r>
              <a:rPr lang="en-US" sz="1800" b="1">
                <a:latin typeface="Garamond" pitchFamily="18" charset="0"/>
              </a:rPr>
              <a:t>Muskie School of Public Service</a:t>
            </a:r>
          </a:p>
        </p:txBody>
      </p:sp>
      <p:sp>
        <p:nvSpPr>
          <p:cNvPr id="661509" name="Text Box 5"/>
          <p:cNvSpPr txBox="1">
            <a:spLocks noChangeArrowheads="1"/>
          </p:cNvSpPr>
          <p:nvPr/>
        </p:nvSpPr>
        <p:spPr bwMode="auto">
          <a:xfrm>
            <a:off x="6456363" y="0"/>
            <a:ext cx="2687637" cy="381000"/>
          </a:xfrm>
          <a:prstGeom prst="rect">
            <a:avLst/>
          </a:prstGeom>
          <a:solidFill>
            <a:schemeClr val="bg1"/>
          </a:solidFill>
          <a:ln w="9525">
            <a:noFill/>
            <a:miter lim="800000"/>
            <a:headEnd/>
            <a:tailEnd/>
          </a:ln>
          <a:effectLst/>
        </p:spPr>
        <p:txBody>
          <a:bodyPr tIns="91440"/>
          <a:lstStyle/>
          <a:p>
            <a:pPr algn="l">
              <a:spcBef>
                <a:spcPct val="50000"/>
              </a:spcBef>
            </a:pPr>
            <a:r>
              <a:rPr lang="en-US" sz="1200" b="1">
                <a:solidFill>
                  <a:schemeClr val="tx1"/>
                </a:solidFill>
                <a:latin typeface="Arial" charset="0"/>
              </a:rPr>
              <a:t>Ph.D. Program in Public Policy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Recession Pattern</a:t>
            </a:r>
            <a:endParaRPr lang="en-US" b="1" dirty="0"/>
          </a:p>
        </p:txBody>
      </p:sp>
      <p:sp>
        <p:nvSpPr>
          <p:cNvPr id="3" name="Content Placeholder 2"/>
          <p:cNvSpPr>
            <a:spLocks noGrp="1"/>
          </p:cNvSpPr>
          <p:nvPr>
            <p:ph idx="1"/>
          </p:nvPr>
        </p:nvSpPr>
        <p:spPr/>
        <p:txBody>
          <a:bodyPr/>
          <a:lstStyle/>
          <a:p>
            <a:r>
              <a:rPr lang="en-US" b="1" dirty="0" smtClean="0"/>
              <a:t>Labor hoarding at the beginning of a recession</a:t>
            </a:r>
          </a:p>
          <a:p>
            <a:endParaRPr lang="en-US" b="1" dirty="0" smtClean="0"/>
          </a:p>
          <a:p>
            <a:r>
              <a:rPr lang="en-US" b="1" dirty="0" smtClean="0"/>
              <a:t>Delay in hiring at the beginning of an expansion/recovery</a:t>
            </a:r>
            <a:endParaRPr lang="en-US" b="1" dirty="0"/>
          </a:p>
        </p:txBody>
      </p:sp>
      <p:sp>
        <p:nvSpPr>
          <p:cNvPr id="4" name="Slide Number Placeholder 3"/>
          <p:cNvSpPr>
            <a:spLocks noGrp="1"/>
          </p:cNvSpPr>
          <p:nvPr>
            <p:ph type="sldNum" sz="quarter" idx="12"/>
          </p:nvPr>
        </p:nvSpPr>
        <p:spPr/>
        <p:txBody>
          <a:bodyPr/>
          <a:lstStyle/>
          <a:p>
            <a:fld id="{CAA88BA1-AA70-485D-8093-E7FBE87D3EFC}"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506" name="Rectangle 2"/>
          <p:cNvSpPr>
            <a:spLocks noGrp="1" noChangeArrowheads="1"/>
          </p:cNvSpPr>
          <p:nvPr>
            <p:ph type="title"/>
          </p:nvPr>
        </p:nvSpPr>
        <p:spPr>
          <a:xfrm>
            <a:off x="457200" y="685800"/>
            <a:ext cx="8229600" cy="1143000"/>
          </a:xfrm>
        </p:spPr>
        <p:txBody>
          <a:bodyPr>
            <a:normAutofit fontScale="90000"/>
          </a:bodyPr>
          <a:lstStyle/>
          <a:p>
            <a:r>
              <a:rPr lang="en-US" b="1" dirty="0" smtClean="0"/>
              <a:t>Study Covers 1970-2007</a:t>
            </a:r>
            <a:br>
              <a:rPr lang="en-US" b="1" dirty="0" smtClean="0"/>
            </a:br>
            <a:r>
              <a:rPr lang="en-US" b="1" dirty="0" smtClean="0"/>
              <a:t>Recessions Occur 14% of Time Period   </a:t>
            </a:r>
            <a:endParaRPr lang="en-US" b="1" dirty="0"/>
          </a:p>
        </p:txBody>
      </p:sp>
      <p:sp>
        <p:nvSpPr>
          <p:cNvPr id="661507" name="Rectangle 3"/>
          <p:cNvSpPr>
            <a:spLocks noGrp="1" noChangeArrowheads="1"/>
          </p:cNvSpPr>
          <p:nvPr>
            <p:ph idx="1"/>
          </p:nvPr>
        </p:nvSpPr>
        <p:spPr>
          <a:xfrm>
            <a:off x="533400" y="1676400"/>
            <a:ext cx="8610600" cy="4724400"/>
          </a:xfrm>
        </p:spPr>
        <p:txBody>
          <a:bodyPr>
            <a:normAutofit/>
          </a:bodyPr>
          <a:lstStyle/>
          <a:p>
            <a:pPr>
              <a:buNone/>
            </a:pPr>
            <a:endParaRPr lang="en-US" b="1" dirty="0" smtClean="0"/>
          </a:p>
          <a:p>
            <a:r>
              <a:rPr lang="en-US" b="1" dirty="0" smtClean="0"/>
              <a:t>December 1969 to November 1970 (11)</a:t>
            </a:r>
          </a:p>
          <a:p>
            <a:r>
              <a:rPr lang="en-US" b="1" dirty="0" smtClean="0"/>
              <a:t>November 1973 to March 1975 (16)</a:t>
            </a:r>
          </a:p>
          <a:p>
            <a:r>
              <a:rPr lang="en-US" b="1" dirty="0" smtClean="0"/>
              <a:t>January 1980 to July 1980 (6)</a:t>
            </a:r>
          </a:p>
          <a:p>
            <a:r>
              <a:rPr lang="en-US" b="1" dirty="0" smtClean="0"/>
              <a:t>July 1981 to November 1982 (16)</a:t>
            </a:r>
          </a:p>
          <a:p>
            <a:r>
              <a:rPr lang="en-US" b="1" dirty="0" smtClean="0"/>
              <a:t>July 1990 to March 1991 (8)</a:t>
            </a:r>
          </a:p>
          <a:p>
            <a:r>
              <a:rPr lang="en-US" b="1" dirty="0" smtClean="0"/>
              <a:t>March 2001 to November 2001 (8)</a:t>
            </a:r>
          </a:p>
          <a:p>
            <a:endParaRPr lang="en-US" b="1" dirty="0" smtClean="0"/>
          </a:p>
        </p:txBody>
      </p:sp>
      <p:sp>
        <p:nvSpPr>
          <p:cNvPr id="6" name="Slide Number Placeholder 5"/>
          <p:cNvSpPr>
            <a:spLocks noGrp="1"/>
          </p:cNvSpPr>
          <p:nvPr>
            <p:ph type="sldNum" sz="quarter" idx="12"/>
          </p:nvPr>
        </p:nvSpPr>
        <p:spPr/>
        <p:txBody>
          <a:bodyPr/>
          <a:lstStyle/>
          <a:p>
            <a:fld id="{C6D3B209-2678-49A1-AE08-73A034617D3B}" type="slidenum">
              <a:rPr lang="en-US"/>
              <a:pPr/>
              <a:t>4</a:t>
            </a:fld>
            <a:endParaRPr lang="en-US" dirty="0"/>
          </a:p>
        </p:txBody>
      </p:sp>
      <p:sp>
        <p:nvSpPr>
          <p:cNvPr id="661508" name="Rectangle 4"/>
          <p:cNvSpPr>
            <a:spLocks noChangeArrowheads="1"/>
          </p:cNvSpPr>
          <p:nvPr/>
        </p:nvSpPr>
        <p:spPr bwMode="auto">
          <a:xfrm>
            <a:off x="0" y="0"/>
            <a:ext cx="3810000" cy="365125"/>
          </a:xfrm>
          <a:prstGeom prst="rect">
            <a:avLst/>
          </a:prstGeom>
          <a:solidFill>
            <a:srgbClr val="1E3B78"/>
          </a:solidFill>
          <a:ln w="9525">
            <a:noFill/>
            <a:miter lim="800000"/>
            <a:headEnd/>
            <a:tailEnd/>
          </a:ln>
          <a:effectLst/>
        </p:spPr>
        <p:txBody>
          <a:bodyPr wrap="none" anchor="ctr"/>
          <a:lstStyle/>
          <a:p>
            <a:r>
              <a:rPr lang="en-US" sz="1800" b="1">
                <a:latin typeface="Garamond" pitchFamily="18" charset="0"/>
              </a:rPr>
              <a:t>Muskie School of Public Service</a:t>
            </a:r>
          </a:p>
        </p:txBody>
      </p:sp>
      <p:sp>
        <p:nvSpPr>
          <p:cNvPr id="661509" name="Text Box 5"/>
          <p:cNvSpPr txBox="1">
            <a:spLocks noChangeArrowheads="1"/>
          </p:cNvSpPr>
          <p:nvPr/>
        </p:nvSpPr>
        <p:spPr bwMode="auto">
          <a:xfrm>
            <a:off x="6456363" y="0"/>
            <a:ext cx="2687637" cy="381000"/>
          </a:xfrm>
          <a:prstGeom prst="rect">
            <a:avLst/>
          </a:prstGeom>
          <a:solidFill>
            <a:schemeClr val="bg1"/>
          </a:solidFill>
          <a:ln w="9525">
            <a:noFill/>
            <a:miter lim="800000"/>
            <a:headEnd/>
            <a:tailEnd/>
          </a:ln>
          <a:effectLst/>
        </p:spPr>
        <p:txBody>
          <a:bodyPr tIns="91440"/>
          <a:lstStyle/>
          <a:p>
            <a:pPr algn="l">
              <a:spcBef>
                <a:spcPct val="50000"/>
              </a:spcBef>
            </a:pPr>
            <a:r>
              <a:rPr lang="en-US" sz="1200" b="1">
                <a:solidFill>
                  <a:schemeClr val="tx1"/>
                </a:solidFill>
                <a:latin typeface="Arial" charset="0"/>
              </a:rPr>
              <a:t>Ph.D. Program in Public Policy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506" name="Rectangle 2"/>
          <p:cNvSpPr>
            <a:spLocks noGrp="1" noChangeArrowheads="1"/>
          </p:cNvSpPr>
          <p:nvPr>
            <p:ph type="title"/>
          </p:nvPr>
        </p:nvSpPr>
        <p:spPr>
          <a:xfrm>
            <a:off x="304800" y="685800"/>
            <a:ext cx="8229600" cy="1143000"/>
          </a:xfrm>
        </p:spPr>
        <p:txBody>
          <a:bodyPr>
            <a:normAutofit fontScale="90000"/>
          </a:bodyPr>
          <a:lstStyle/>
          <a:p>
            <a:r>
              <a:rPr lang="en-US" b="1" dirty="0" smtClean="0"/>
              <a:t>Sector Results</a:t>
            </a:r>
            <a:br>
              <a:rPr lang="en-US" b="1" dirty="0" smtClean="0"/>
            </a:br>
            <a:r>
              <a:rPr lang="en-US" b="1" dirty="0" smtClean="0"/>
              <a:t>Hotels and Restaurants</a:t>
            </a:r>
            <a:endParaRPr lang="en-US" b="1" dirty="0"/>
          </a:p>
        </p:txBody>
      </p:sp>
      <p:sp>
        <p:nvSpPr>
          <p:cNvPr id="661507" name="Rectangle 3"/>
          <p:cNvSpPr>
            <a:spLocks noGrp="1" noChangeArrowheads="1"/>
          </p:cNvSpPr>
          <p:nvPr>
            <p:ph idx="1"/>
          </p:nvPr>
        </p:nvSpPr>
        <p:spPr>
          <a:xfrm>
            <a:off x="685800" y="1676400"/>
            <a:ext cx="7772400" cy="4724400"/>
          </a:xfrm>
        </p:spPr>
        <p:txBody>
          <a:bodyPr>
            <a:normAutofit/>
          </a:bodyPr>
          <a:lstStyle/>
          <a:p>
            <a:pPr>
              <a:buNone/>
            </a:pPr>
            <a:r>
              <a:rPr lang="en-US" b="1" dirty="0" smtClean="0"/>
              <a:t> </a:t>
            </a:r>
          </a:p>
          <a:p>
            <a:r>
              <a:rPr lang="en-US" b="1" dirty="0" smtClean="0"/>
              <a:t>OECD 14 only significant coefficient at .05 or less besides Total Economy</a:t>
            </a:r>
          </a:p>
          <a:p>
            <a:r>
              <a:rPr lang="en-US" b="1" dirty="0" smtClean="0"/>
              <a:t>G7 only significant coefficient at .05 or less besides Manufacturing and Total Economy</a:t>
            </a:r>
          </a:p>
          <a:p>
            <a:endParaRPr lang="en-US" b="1" dirty="0" smtClean="0"/>
          </a:p>
          <a:p>
            <a:r>
              <a:rPr lang="en-US" b="1" dirty="0" smtClean="0"/>
              <a:t>Deserves a closer examination</a:t>
            </a:r>
          </a:p>
          <a:p>
            <a:endParaRPr lang="en-US" b="1" dirty="0"/>
          </a:p>
        </p:txBody>
      </p:sp>
      <p:sp>
        <p:nvSpPr>
          <p:cNvPr id="6" name="Slide Number Placeholder 5"/>
          <p:cNvSpPr>
            <a:spLocks noGrp="1"/>
          </p:cNvSpPr>
          <p:nvPr>
            <p:ph type="sldNum" sz="quarter" idx="12"/>
          </p:nvPr>
        </p:nvSpPr>
        <p:spPr/>
        <p:txBody>
          <a:bodyPr/>
          <a:lstStyle/>
          <a:p>
            <a:fld id="{C6D3B209-2678-49A1-AE08-73A034617D3B}" type="slidenum">
              <a:rPr lang="en-US"/>
              <a:pPr/>
              <a:t>5</a:t>
            </a:fld>
            <a:endParaRPr lang="en-US" dirty="0"/>
          </a:p>
        </p:txBody>
      </p:sp>
      <p:sp>
        <p:nvSpPr>
          <p:cNvPr id="661508" name="Rectangle 4"/>
          <p:cNvSpPr>
            <a:spLocks noChangeArrowheads="1"/>
          </p:cNvSpPr>
          <p:nvPr/>
        </p:nvSpPr>
        <p:spPr bwMode="auto">
          <a:xfrm>
            <a:off x="0" y="0"/>
            <a:ext cx="3810000" cy="365125"/>
          </a:xfrm>
          <a:prstGeom prst="rect">
            <a:avLst/>
          </a:prstGeom>
          <a:solidFill>
            <a:srgbClr val="1E3B78"/>
          </a:solidFill>
          <a:ln w="9525">
            <a:noFill/>
            <a:miter lim="800000"/>
            <a:headEnd/>
            <a:tailEnd/>
          </a:ln>
          <a:effectLst/>
        </p:spPr>
        <p:txBody>
          <a:bodyPr wrap="none" anchor="ctr"/>
          <a:lstStyle/>
          <a:p>
            <a:r>
              <a:rPr lang="en-US" sz="1800" b="1">
                <a:latin typeface="Garamond" pitchFamily="18" charset="0"/>
              </a:rPr>
              <a:t>Muskie School of Public Service</a:t>
            </a:r>
          </a:p>
        </p:txBody>
      </p:sp>
      <p:sp>
        <p:nvSpPr>
          <p:cNvPr id="661509" name="Text Box 5"/>
          <p:cNvSpPr txBox="1">
            <a:spLocks noChangeArrowheads="1"/>
          </p:cNvSpPr>
          <p:nvPr/>
        </p:nvSpPr>
        <p:spPr bwMode="auto">
          <a:xfrm>
            <a:off x="6456363" y="0"/>
            <a:ext cx="2687637" cy="381000"/>
          </a:xfrm>
          <a:prstGeom prst="rect">
            <a:avLst/>
          </a:prstGeom>
          <a:solidFill>
            <a:schemeClr val="bg1"/>
          </a:solidFill>
          <a:ln w="9525">
            <a:noFill/>
            <a:miter lim="800000"/>
            <a:headEnd/>
            <a:tailEnd/>
          </a:ln>
          <a:effectLst/>
        </p:spPr>
        <p:txBody>
          <a:bodyPr tIns="91440"/>
          <a:lstStyle/>
          <a:p>
            <a:pPr algn="l">
              <a:spcBef>
                <a:spcPct val="50000"/>
              </a:spcBef>
            </a:pPr>
            <a:r>
              <a:rPr lang="en-US" sz="1200" b="1">
                <a:solidFill>
                  <a:schemeClr val="tx1"/>
                </a:solidFill>
                <a:latin typeface="Arial" charset="0"/>
              </a:rPr>
              <a:t>Ph.D. Program in Public Policy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506" name="Rectangle 2"/>
          <p:cNvSpPr>
            <a:spLocks noGrp="1" noChangeArrowheads="1"/>
          </p:cNvSpPr>
          <p:nvPr>
            <p:ph type="title"/>
          </p:nvPr>
        </p:nvSpPr>
        <p:spPr>
          <a:xfrm>
            <a:off x="152400" y="609600"/>
            <a:ext cx="8534400" cy="1143000"/>
          </a:xfrm>
        </p:spPr>
        <p:txBody>
          <a:bodyPr>
            <a:normAutofit/>
          </a:bodyPr>
          <a:lstStyle/>
          <a:p>
            <a:r>
              <a:rPr lang="en-US" b="1" dirty="0" smtClean="0"/>
              <a:t>Weighting by Value-Added</a:t>
            </a:r>
            <a:endParaRPr lang="en-US" b="1" dirty="0"/>
          </a:p>
        </p:txBody>
      </p:sp>
      <p:sp>
        <p:nvSpPr>
          <p:cNvPr id="661507" name="Rectangle 3"/>
          <p:cNvSpPr>
            <a:spLocks noGrp="1" noChangeArrowheads="1"/>
          </p:cNvSpPr>
          <p:nvPr>
            <p:ph idx="1"/>
          </p:nvPr>
        </p:nvSpPr>
        <p:spPr>
          <a:xfrm>
            <a:off x="685800" y="1828800"/>
            <a:ext cx="7772400" cy="4724400"/>
          </a:xfrm>
        </p:spPr>
        <p:txBody>
          <a:bodyPr>
            <a:normAutofit/>
          </a:bodyPr>
          <a:lstStyle/>
          <a:p>
            <a:pPr algn="ctr">
              <a:buFontTx/>
              <a:buNone/>
            </a:pPr>
            <a:endParaRPr lang="en-US" b="1" dirty="0"/>
          </a:p>
          <a:p>
            <a:r>
              <a:rPr lang="en-US" b="1" dirty="0" smtClean="0"/>
              <a:t>Both hours and TFP</a:t>
            </a:r>
          </a:p>
          <a:p>
            <a:r>
              <a:rPr lang="en-US" b="1" dirty="0" smtClean="0"/>
              <a:t>To correct (“remove the effect of”) differences in industry composition</a:t>
            </a:r>
          </a:p>
          <a:p>
            <a:r>
              <a:rPr lang="en-US" b="1" dirty="0" smtClean="0"/>
              <a:t>Supposedly holds industry composition constant </a:t>
            </a:r>
          </a:p>
          <a:p>
            <a:endParaRPr lang="en-US" b="1" dirty="0" smtClean="0"/>
          </a:p>
          <a:p>
            <a:endParaRPr lang="en-US" b="1" dirty="0" smtClean="0"/>
          </a:p>
          <a:p>
            <a:endParaRPr lang="en-US" b="1" dirty="0"/>
          </a:p>
        </p:txBody>
      </p:sp>
      <p:sp>
        <p:nvSpPr>
          <p:cNvPr id="6" name="Slide Number Placeholder 5"/>
          <p:cNvSpPr>
            <a:spLocks noGrp="1"/>
          </p:cNvSpPr>
          <p:nvPr>
            <p:ph type="sldNum" sz="quarter" idx="12"/>
          </p:nvPr>
        </p:nvSpPr>
        <p:spPr/>
        <p:txBody>
          <a:bodyPr/>
          <a:lstStyle/>
          <a:p>
            <a:fld id="{C6D3B209-2678-49A1-AE08-73A034617D3B}" type="slidenum">
              <a:rPr lang="en-US"/>
              <a:pPr/>
              <a:t>6</a:t>
            </a:fld>
            <a:endParaRPr lang="en-US" dirty="0"/>
          </a:p>
        </p:txBody>
      </p:sp>
      <p:sp>
        <p:nvSpPr>
          <p:cNvPr id="661508" name="Rectangle 4"/>
          <p:cNvSpPr>
            <a:spLocks noChangeArrowheads="1"/>
          </p:cNvSpPr>
          <p:nvPr/>
        </p:nvSpPr>
        <p:spPr bwMode="auto">
          <a:xfrm>
            <a:off x="0" y="0"/>
            <a:ext cx="3810000" cy="365125"/>
          </a:xfrm>
          <a:prstGeom prst="rect">
            <a:avLst/>
          </a:prstGeom>
          <a:solidFill>
            <a:srgbClr val="1E3B78"/>
          </a:solidFill>
          <a:ln w="9525">
            <a:noFill/>
            <a:miter lim="800000"/>
            <a:headEnd/>
            <a:tailEnd/>
          </a:ln>
          <a:effectLst/>
        </p:spPr>
        <p:txBody>
          <a:bodyPr wrap="none" anchor="ctr"/>
          <a:lstStyle/>
          <a:p>
            <a:r>
              <a:rPr lang="en-US" sz="1800" b="1">
                <a:latin typeface="Garamond" pitchFamily="18" charset="0"/>
              </a:rPr>
              <a:t>Muskie School of Public Service</a:t>
            </a:r>
          </a:p>
        </p:txBody>
      </p:sp>
      <p:sp>
        <p:nvSpPr>
          <p:cNvPr id="661509" name="Text Box 5"/>
          <p:cNvSpPr txBox="1">
            <a:spLocks noChangeArrowheads="1"/>
          </p:cNvSpPr>
          <p:nvPr/>
        </p:nvSpPr>
        <p:spPr bwMode="auto">
          <a:xfrm>
            <a:off x="6456363" y="0"/>
            <a:ext cx="2687637" cy="381000"/>
          </a:xfrm>
          <a:prstGeom prst="rect">
            <a:avLst/>
          </a:prstGeom>
          <a:solidFill>
            <a:schemeClr val="bg1"/>
          </a:solidFill>
          <a:ln w="9525">
            <a:noFill/>
            <a:miter lim="800000"/>
            <a:headEnd/>
            <a:tailEnd/>
          </a:ln>
          <a:effectLst/>
        </p:spPr>
        <p:txBody>
          <a:bodyPr tIns="91440"/>
          <a:lstStyle/>
          <a:p>
            <a:pPr algn="l">
              <a:spcBef>
                <a:spcPct val="50000"/>
              </a:spcBef>
            </a:pPr>
            <a:r>
              <a:rPr lang="en-US" sz="1200" b="1">
                <a:solidFill>
                  <a:schemeClr val="tx1"/>
                </a:solidFill>
                <a:latin typeface="Arial" charset="0"/>
              </a:rPr>
              <a:t>Ph.D. Program in Public Policy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506" name="Rectangle 2"/>
          <p:cNvSpPr>
            <a:spLocks noGrp="1" noChangeArrowheads="1"/>
          </p:cNvSpPr>
          <p:nvPr>
            <p:ph type="title"/>
          </p:nvPr>
        </p:nvSpPr>
        <p:spPr>
          <a:xfrm>
            <a:off x="381000" y="762000"/>
            <a:ext cx="8534400" cy="1143000"/>
          </a:xfrm>
        </p:spPr>
        <p:txBody>
          <a:bodyPr>
            <a:normAutofit fontScale="90000"/>
          </a:bodyPr>
          <a:lstStyle/>
          <a:p>
            <a:r>
              <a:rPr lang="en-US" b="1" dirty="0" smtClean="0"/>
              <a:t>Aggregate Production &amp; Reallocation</a:t>
            </a:r>
            <a:endParaRPr lang="en-US" b="1" dirty="0"/>
          </a:p>
        </p:txBody>
      </p:sp>
      <p:sp>
        <p:nvSpPr>
          <p:cNvPr id="661507" name="Rectangle 3"/>
          <p:cNvSpPr>
            <a:spLocks noGrp="1" noChangeArrowheads="1"/>
          </p:cNvSpPr>
          <p:nvPr>
            <p:ph idx="1"/>
          </p:nvPr>
        </p:nvSpPr>
        <p:spPr>
          <a:xfrm>
            <a:off x="533400" y="1600200"/>
            <a:ext cx="8610600" cy="4724400"/>
          </a:xfrm>
        </p:spPr>
        <p:txBody>
          <a:bodyPr>
            <a:normAutofit/>
          </a:bodyPr>
          <a:lstStyle/>
          <a:p>
            <a:pPr algn="ctr">
              <a:buFontTx/>
              <a:buNone/>
            </a:pPr>
            <a:endParaRPr lang="en-US" b="1" dirty="0"/>
          </a:p>
          <a:p>
            <a:r>
              <a:rPr lang="en-US" b="1" dirty="0" smtClean="0"/>
              <a:t>Aggregate production:  Industry does not matter</a:t>
            </a:r>
          </a:p>
          <a:p>
            <a:r>
              <a:rPr lang="en-US" b="1" dirty="0" smtClean="0"/>
              <a:t>Difference between aggregate production function TFP and </a:t>
            </a:r>
            <a:r>
              <a:rPr lang="en-US" b="1" dirty="0" err="1" smtClean="0"/>
              <a:t>sectoral</a:t>
            </a:r>
            <a:r>
              <a:rPr lang="en-US" b="1" dirty="0" smtClean="0"/>
              <a:t> TFP is reallocation</a:t>
            </a:r>
          </a:p>
          <a:p>
            <a:r>
              <a:rPr lang="en-US" b="1" dirty="0" smtClean="0"/>
              <a:t>Explained by the difference between the rate of growth of aggregate indexes (VA, K, L) and the </a:t>
            </a:r>
            <a:r>
              <a:rPr lang="en-US" b="1" dirty="0" err="1" smtClean="0"/>
              <a:t>sectoral</a:t>
            </a:r>
            <a:r>
              <a:rPr lang="en-US" b="1" dirty="0" smtClean="0"/>
              <a:t> indexes (VA, K, L)</a:t>
            </a:r>
          </a:p>
        </p:txBody>
      </p:sp>
      <p:sp>
        <p:nvSpPr>
          <p:cNvPr id="6" name="Slide Number Placeholder 5"/>
          <p:cNvSpPr>
            <a:spLocks noGrp="1"/>
          </p:cNvSpPr>
          <p:nvPr>
            <p:ph type="sldNum" sz="quarter" idx="12"/>
          </p:nvPr>
        </p:nvSpPr>
        <p:spPr/>
        <p:txBody>
          <a:bodyPr/>
          <a:lstStyle/>
          <a:p>
            <a:fld id="{C6D3B209-2678-49A1-AE08-73A034617D3B}" type="slidenum">
              <a:rPr lang="en-US"/>
              <a:pPr/>
              <a:t>7</a:t>
            </a:fld>
            <a:endParaRPr lang="en-US" dirty="0"/>
          </a:p>
        </p:txBody>
      </p:sp>
      <p:sp>
        <p:nvSpPr>
          <p:cNvPr id="661508" name="Rectangle 4"/>
          <p:cNvSpPr>
            <a:spLocks noChangeArrowheads="1"/>
          </p:cNvSpPr>
          <p:nvPr/>
        </p:nvSpPr>
        <p:spPr bwMode="auto">
          <a:xfrm>
            <a:off x="0" y="0"/>
            <a:ext cx="3810000" cy="365125"/>
          </a:xfrm>
          <a:prstGeom prst="rect">
            <a:avLst/>
          </a:prstGeom>
          <a:solidFill>
            <a:srgbClr val="1E3B78"/>
          </a:solidFill>
          <a:ln w="9525">
            <a:noFill/>
            <a:miter lim="800000"/>
            <a:headEnd/>
            <a:tailEnd/>
          </a:ln>
          <a:effectLst/>
        </p:spPr>
        <p:txBody>
          <a:bodyPr wrap="none" anchor="ctr"/>
          <a:lstStyle/>
          <a:p>
            <a:r>
              <a:rPr lang="en-US" sz="1800" b="1">
                <a:latin typeface="Garamond" pitchFamily="18" charset="0"/>
              </a:rPr>
              <a:t>Muskie School of Public Service</a:t>
            </a:r>
          </a:p>
        </p:txBody>
      </p:sp>
      <p:sp>
        <p:nvSpPr>
          <p:cNvPr id="661509" name="Text Box 5"/>
          <p:cNvSpPr txBox="1">
            <a:spLocks noChangeArrowheads="1"/>
          </p:cNvSpPr>
          <p:nvPr/>
        </p:nvSpPr>
        <p:spPr bwMode="auto">
          <a:xfrm>
            <a:off x="6456363" y="0"/>
            <a:ext cx="2687637" cy="381000"/>
          </a:xfrm>
          <a:prstGeom prst="rect">
            <a:avLst/>
          </a:prstGeom>
          <a:solidFill>
            <a:schemeClr val="bg1"/>
          </a:solidFill>
          <a:ln w="9525">
            <a:noFill/>
            <a:miter lim="800000"/>
            <a:headEnd/>
            <a:tailEnd/>
          </a:ln>
          <a:effectLst/>
        </p:spPr>
        <p:txBody>
          <a:bodyPr tIns="91440"/>
          <a:lstStyle/>
          <a:p>
            <a:pPr algn="l">
              <a:spcBef>
                <a:spcPct val="50000"/>
              </a:spcBef>
            </a:pPr>
            <a:r>
              <a:rPr lang="en-US" sz="1200" b="1">
                <a:solidFill>
                  <a:schemeClr val="tx1"/>
                </a:solidFill>
                <a:latin typeface="Arial" charset="0"/>
              </a:rPr>
              <a:t>Ph.D. Program in Public Policy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1506" name="Rectangle 2"/>
          <p:cNvSpPr>
            <a:spLocks noGrp="1" noChangeArrowheads="1"/>
          </p:cNvSpPr>
          <p:nvPr>
            <p:ph type="title"/>
          </p:nvPr>
        </p:nvSpPr>
        <p:spPr>
          <a:xfrm>
            <a:off x="381000" y="762000"/>
            <a:ext cx="8534400" cy="1143000"/>
          </a:xfrm>
        </p:spPr>
        <p:txBody>
          <a:bodyPr>
            <a:normAutofit fontScale="90000"/>
          </a:bodyPr>
          <a:lstStyle/>
          <a:p>
            <a:r>
              <a:rPr lang="en-US" b="1" dirty="0" smtClean="0"/>
              <a:t>Aggregate Production &amp; Reallocation</a:t>
            </a:r>
            <a:endParaRPr lang="en-US" b="1" dirty="0"/>
          </a:p>
        </p:txBody>
      </p:sp>
      <p:sp>
        <p:nvSpPr>
          <p:cNvPr id="661507" name="Rectangle 3"/>
          <p:cNvSpPr>
            <a:spLocks noGrp="1" noChangeArrowheads="1"/>
          </p:cNvSpPr>
          <p:nvPr>
            <p:ph idx="1"/>
          </p:nvPr>
        </p:nvSpPr>
        <p:spPr>
          <a:xfrm>
            <a:off x="533400" y="1600200"/>
            <a:ext cx="8610600" cy="4724400"/>
          </a:xfrm>
        </p:spPr>
        <p:txBody>
          <a:bodyPr>
            <a:normAutofit/>
          </a:bodyPr>
          <a:lstStyle/>
          <a:p>
            <a:pPr algn="ctr">
              <a:buFontTx/>
              <a:buNone/>
            </a:pPr>
            <a:endParaRPr lang="en-US" b="1" dirty="0"/>
          </a:p>
          <a:p>
            <a:r>
              <a:rPr lang="en-US" b="1" dirty="0" smtClean="0"/>
              <a:t>ROG of aggregate TFP – ROG of </a:t>
            </a:r>
            <a:r>
              <a:rPr lang="en-US" b="1" dirty="0" err="1" smtClean="0"/>
              <a:t>sectoral</a:t>
            </a:r>
            <a:r>
              <a:rPr lang="en-US" b="1" dirty="0" smtClean="0"/>
              <a:t> TFP = reallocation of VA + reallocation of K + reallocation of L</a:t>
            </a:r>
          </a:p>
          <a:p>
            <a:endParaRPr lang="en-US" b="1" dirty="0" smtClean="0"/>
          </a:p>
          <a:p>
            <a:r>
              <a:rPr lang="en-US" b="1" dirty="0" smtClean="0"/>
              <a:t>Messy equation, but the VA weighting may be picking of reallocation as opposed to correcting for differences in industry composition</a:t>
            </a:r>
          </a:p>
        </p:txBody>
      </p:sp>
      <p:sp>
        <p:nvSpPr>
          <p:cNvPr id="6" name="Slide Number Placeholder 5"/>
          <p:cNvSpPr>
            <a:spLocks noGrp="1"/>
          </p:cNvSpPr>
          <p:nvPr>
            <p:ph type="sldNum" sz="quarter" idx="12"/>
          </p:nvPr>
        </p:nvSpPr>
        <p:spPr/>
        <p:txBody>
          <a:bodyPr/>
          <a:lstStyle/>
          <a:p>
            <a:fld id="{C6D3B209-2678-49A1-AE08-73A034617D3B}" type="slidenum">
              <a:rPr lang="en-US"/>
              <a:pPr/>
              <a:t>8</a:t>
            </a:fld>
            <a:endParaRPr lang="en-US" dirty="0"/>
          </a:p>
        </p:txBody>
      </p:sp>
      <p:sp>
        <p:nvSpPr>
          <p:cNvPr id="661508" name="Rectangle 4"/>
          <p:cNvSpPr>
            <a:spLocks noChangeArrowheads="1"/>
          </p:cNvSpPr>
          <p:nvPr/>
        </p:nvSpPr>
        <p:spPr bwMode="auto">
          <a:xfrm>
            <a:off x="0" y="0"/>
            <a:ext cx="3810000" cy="365125"/>
          </a:xfrm>
          <a:prstGeom prst="rect">
            <a:avLst/>
          </a:prstGeom>
          <a:solidFill>
            <a:srgbClr val="1E3B78"/>
          </a:solidFill>
          <a:ln w="9525">
            <a:noFill/>
            <a:miter lim="800000"/>
            <a:headEnd/>
            <a:tailEnd/>
          </a:ln>
          <a:effectLst/>
        </p:spPr>
        <p:txBody>
          <a:bodyPr wrap="none" anchor="ctr"/>
          <a:lstStyle/>
          <a:p>
            <a:r>
              <a:rPr lang="en-US" sz="1800" b="1">
                <a:latin typeface="Garamond" pitchFamily="18" charset="0"/>
              </a:rPr>
              <a:t>Muskie School of Public Service</a:t>
            </a:r>
          </a:p>
        </p:txBody>
      </p:sp>
      <p:sp>
        <p:nvSpPr>
          <p:cNvPr id="661509" name="Text Box 5"/>
          <p:cNvSpPr txBox="1">
            <a:spLocks noChangeArrowheads="1"/>
          </p:cNvSpPr>
          <p:nvPr/>
        </p:nvSpPr>
        <p:spPr bwMode="auto">
          <a:xfrm>
            <a:off x="6456363" y="0"/>
            <a:ext cx="2687637" cy="381000"/>
          </a:xfrm>
          <a:prstGeom prst="rect">
            <a:avLst/>
          </a:prstGeom>
          <a:solidFill>
            <a:schemeClr val="bg1"/>
          </a:solidFill>
          <a:ln w="9525">
            <a:noFill/>
            <a:miter lim="800000"/>
            <a:headEnd/>
            <a:tailEnd/>
          </a:ln>
          <a:effectLst/>
        </p:spPr>
        <p:txBody>
          <a:bodyPr tIns="91440"/>
          <a:lstStyle/>
          <a:p>
            <a:pPr algn="l">
              <a:spcBef>
                <a:spcPct val="50000"/>
              </a:spcBef>
            </a:pPr>
            <a:r>
              <a:rPr lang="en-US" sz="1200" b="1">
                <a:solidFill>
                  <a:schemeClr val="tx1"/>
                </a:solidFill>
                <a:latin typeface="Arial" charset="0"/>
              </a:rPr>
              <a:t>Ph.D. Program in Public Policy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p:spPr>
        <p:txBody>
          <a:bodyPr/>
          <a:lstStyle/>
          <a:p>
            <a:fld id="{0F967B1A-5110-420B-A0B5-A7CE462CAC44}" type="slidenum">
              <a:rPr lang="en-US" smtClean="0"/>
              <a:pPr/>
              <a:t>9</a:t>
            </a:fld>
            <a:endParaRPr lang="en-US" smtClean="0"/>
          </a:p>
        </p:txBody>
      </p:sp>
      <p:sp>
        <p:nvSpPr>
          <p:cNvPr id="25602" name="Rectangle 2"/>
          <p:cNvSpPr>
            <a:spLocks noGrp="1" noChangeArrowheads="1"/>
          </p:cNvSpPr>
          <p:nvPr>
            <p:ph type="title"/>
          </p:nvPr>
        </p:nvSpPr>
        <p:spPr>
          <a:xfrm>
            <a:off x="304800" y="609600"/>
            <a:ext cx="8534400" cy="1143000"/>
          </a:xfrm>
        </p:spPr>
        <p:txBody>
          <a:bodyPr>
            <a:normAutofit/>
          </a:bodyPr>
          <a:lstStyle/>
          <a:p>
            <a:pPr eaLnBrk="1" hangingPunct="1"/>
            <a:r>
              <a:rPr lang="en-US" sz="4000" b="1" dirty="0" smtClean="0"/>
              <a:t>Sources for Next 2 Charts</a:t>
            </a:r>
          </a:p>
        </p:txBody>
      </p:sp>
      <p:sp>
        <p:nvSpPr>
          <p:cNvPr id="25603" name="Rectangle 3"/>
          <p:cNvSpPr>
            <a:spLocks noGrp="1" noChangeArrowheads="1"/>
          </p:cNvSpPr>
          <p:nvPr>
            <p:ph type="body" idx="1"/>
          </p:nvPr>
        </p:nvSpPr>
        <p:spPr>
          <a:xfrm>
            <a:off x="304800" y="1600200"/>
            <a:ext cx="8610600" cy="4724400"/>
          </a:xfrm>
        </p:spPr>
        <p:txBody>
          <a:bodyPr>
            <a:normAutofit/>
          </a:bodyPr>
          <a:lstStyle/>
          <a:p>
            <a:pPr eaLnBrk="1" hangingPunct="1">
              <a:buFontTx/>
              <a:buNone/>
            </a:pPr>
            <a:endParaRPr lang="en-US" b="1" dirty="0" smtClean="0"/>
          </a:p>
          <a:p>
            <a:pPr>
              <a:buNone/>
            </a:pPr>
            <a:r>
              <a:rPr lang="en-US" sz="2400" b="1" dirty="0" smtClean="0"/>
              <a:t>Liu, Gang “Measuring the Stock of Human Capital for Comparative Analysis:  An Application of the Lifetime Income Approach to Selected Countries” OECD  Working Paper #41, October 2011 </a:t>
            </a:r>
          </a:p>
          <a:p>
            <a:pPr algn="ctr">
              <a:buNone/>
            </a:pPr>
            <a:endParaRPr lang="en-US" sz="2400" b="1" dirty="0" smtClean="0"/>
          </a:p>
          <a:p>
            <a:pPr>
              <a:buNone/>
            </a:pPr>
            <a:r>
              <a:rPr lang="en-US" sz="2400" b="1" dirty="0" smtClean="0"/>
              <a:t>Li, </a:t>
            </a:r>
            <a:r>
              <a:rPr lang="en-US" sz="2400" b="1" dirty="0" err="1" smtClean="0"/>
              <a:t>Haizheng</a:t>
            </a:r>
            <a:r>
              <a:rPr lang="en-US" sz="2400" b="1" dirty="0" smtClean="0"/>
              <a:t> “Human Capital in China,” CHLR, CUFE, October 2011</a:t>
            </a:r>
          </a:p>
          <a:p>
            <a:pPr>
              <a:buNone/>
            </a:pPr>
            <a:r>
              <a:rPr lang="en-US" sz="2400" b="1" dirty="0" smtClean="0"/>
              <a:t>Forthcoming Li, et al. paper in the </a:t>
            </a:r>
            <a:r>
              <a:rPr lang="en-US" sz="2400" b="1" u="sng" dirty="0" smtClean="0"/>
              <a:t>Review of Income and Wealth</a:t>
            </a:r>
          </a:p>
          <a:p>
            <a:pPr>
              <a:buNone/>
            </a:pPr>
            <a:endParaRPr lang="en-US" sz="2400" b="1" u="sng" dirty="0" smtClean="0"/>
          </a:p>
          <a:p>
            <a:pPr>
              <a:buNone/>
            </a:pPr>
            <a:r>
              <a:rPr lang="en-US" sz="2400" b="1" dirty="0" err="1" smtClean="0"/>
              <a:t>Fraumeni</a:t>
            </a:r>
            <a:r>
              <a:rPr lang="en-US" sz="2400" b="1" dirty="0" smtClean="0"/>
              <a:t> “Human Capital in China and Around the World,” draft, April 1, 2012 and presentation August 31, 2012.</a:t>
            </a:r>
          </a:p>
          <a:p>
            <a:pPr algn="ctr">
              <a:buNone/>
            </a:pPr>
            <a:endParaRPr lang="en-US" sz="2400" b="1" dirty="0" smtClean="0"/>
          </a:p>
          <a:p>
            <a:pP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p:txBody>
      </p:sp>
      <p:sp>
        <p:nvSpPr>
          <p:cNvPr id="25604" name="Rectangle 4"/>
          <p:cNvSpPr>
            <a:spLocks noChangeArrowheads="1"/>
          </p:cNvSpPr>
          <p:nvPr/>
        </p:nvSpPr>
        <p:spPr bwMode="auto">
          <a:xfrm>
            <a:off x="0" y="0"/>
            <a:ext cx="3810000" cy="365125"/>
          </a:xfrm>
          <a:prstGeom prst="rect">
            <a:avLst/>
          </a:prstGeom>
          <a:solidFill>
            <a:srgbClr val="1E3B78"/>
          </a:solidFill>
          <a:ln w="9525">
            <a:noFill/>
            <a:miter lim="800000"/>
            <a:headEnd/>
            <a:tailEnd/>
          </a:ln>
        </p:spPr>
        <p:txBody>
          <a:bodyPr wrap="none" anchor="ctr"/>
          <a:lstStyle/>
          <a:p>
            <a:pPr algn="ctr" eaLnBrk="0" hangingPunct="0"/>
            <a:r>
              <a:rPr lang="en-US" sz="1800" b="1">
                <a:latin typeface="Garamond" pitchFamily="18" charset="0"/>
              </a:rPr>
              <a:t>Muskie School of Public Service</a:t>
            </a:r>
          </a:p>
        </p:txBody>
      </p:sp>
      <p:sp>
        <p:nvSpPr>
          <p:cNvPr id="25605" name="Text Box 5"/>
          <p:cNvSpPr txBox="1">
            <a:spLocks noChangeArrowheads="1"/>
          </p:cNvSpPr>
          <p:nvPr/>
        </p:nvSpPr>
        <p:spPr bwMode="auto">
          <a:xfrm>
            <a:off x="6456363" y="0"/>
            <a:ext cx="2687637" cy="381000"/>
          </a:xfrm>
          <a:prstGeom prst="rect">
            <a:avLst/>
          </a:prstGeom>
          <a:solidFill>
            <a:schemeClr val="bg1"/>
          </a:solidFill>
          <a:ln w="9525">
            <a:noFill/>
            <a:miter lim="800000"/>
            <a:headEnd/>
            <a:tailEnd/>
          </a:ln>
        </p:spPr>
        <p:txBody>
          <a:bodyPr tIns="91440"/>
          <a:lstStyle/>
          <a:p>
            <a:pPr eaLnBrk="0" hangingPunct="0">
              <a:spcBef>
                <a:spcPct val="50000"/>
              </a:spcBef>
            </a:pPr>
            <a:r>
              <a:rPr lang="en-US" sz="1200" b="1">
                <a:solidFill>
                  <a:schemeClr val="tx1"/>
                </a:solidFill>
                <a:latin typeface="Arial" charset="0"/>
              </a:rPr>
              <a:t>Ph.D. Program in Public Policy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15167</TotalTime>
  <Words>823</Words>
  <Application>Microsoft Office PowerPoint</Application>
  <PresentationFormat>On-screen Show (4:3)</PresentationFormat>
  <Paragraphs>137</Paragraphs>
  <Slides>16</Slides>
  <Notes>7</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 Hours/TFP Growth Trade-off OR  The Importance of Growth  from Any Source  </vt:lpstr>
      <vt:lpstr>Recession Pattern</vt:lpstr>
      <vt:lpstr>Study Covers 1970-2007 Recessions Occur 14% of Time Period   </vt:lpstr>
      <vt:lpstr>Sector Results Hotels and Restaurants</vt:lpstr>
      <vt:lpstr>Weighting by Value-Added</vt:lpstr>
      <vt:lpstr>Aggregate Production &amp; Reallocation</vt:lpstr>
      <vt:lpstr>Aggregate Production &amp; Reallocation</vt:lpstr>
      <vt:lpstr>Sources for Next 2 Charts</vt:lpstr>
      <vt:lpstr>Coverage Comparison </vt:lpstr>
      <vt:lpstr>From De Michelis, et al. paper</vt:lpstr>
      <vt:lpstr>Working Age Population Shares by Age Group, 2006</vt:lpstr>
      <vt:lpstr>Age Distribution and Education Distribution of Population Matters</vt:lpstr>
      <vt:lpstr>International Standard Classification of Education (ISCED) </vt:lpstr>
      <vt:lpstr>2006 Working Age Population Shares by Educational Level  </vt:lpstr>
      <vt:lpstr>Conclusion</vt:lpstr>
    </vt:vector>
  </TitlesOfParts>
  <Company>Puelle Design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Puelle</dc:creator>
  <cp:lastModifiedBy>Tech Bench ID</cp:lastModifiedBy>
  <cp:revision>775</cp:revision>
  <dcterms:created xsi:type="dcterms:W3CDTF">2004-06-23T12:43:38Z</dcterms:created>
  <dcterms:modified xsi:type="dcterms:W3CDTF">2013-01-02T17:19:06Z</dcterms:modified>
</cp:coreProperties>
</file>