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71" r:id="rId8"/>
    <p:sldId id="272" r:id="rId9"/>
    <p:sldId id="268" r:id="rId10"/>
    <p:sldId id="259" r:id="rId11"/>
    <p:sldId id="274" r:id="rId12"/>
    <p:sldId id="270" r:id="rId13"/>
    <p:sldId id="273" r:id="rId14"/>
    <p:sldId id="275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9EBA-9C6B-4634-B6EE-DDFDEBCF847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5D16-5E8F-486C-9A79-8C6D7CBB5B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963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9EBA-9C6B-4634-B6EE-DDFDEBCF847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5D16-5E8F-486C-9A79-8C6D7CBB5B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349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9EBA-9C6B-4634-B6EE-DDFDEBCF847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5D16-5E8F-486C-9A79-8C6D7CBB5B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787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9EBA-9C6B-4634-B6EE-DDFDEBCF847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5D16-5E8F-486C-9A79-8C6D7CBB5B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8989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9EBA-9C6B-4634-B6EE-DDFDEBCF847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5D16-5E8F-486C-9A79-8C6D7CBB5B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606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9EBA-9C6B-4634-B6EE-DDFDEBCF847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5D16-5E8F-486C-9A79-8C6D7CBB5B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395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9EBA-9C6B-4634-B6EE-DDFDEBCF847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5D16-5E8F-486C-9A79-8C6D7CBB5B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119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9EBA-9C6B-4634-B6EE-DDFDEBCF847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5D16-5E8F-486C-9A79-8C6D7CBB5B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8406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9EBA-9C6B-4634-B6EE-DDFDEBCF847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5D16-5E8F-486C-9A79-8C6D7CBB5B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470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9EBA-9C6B-4634-B6EE-DDFDEBCF847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5D16-5E8F-486C-9A79-8C6D7CBB5B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879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9EBA-9C6B-4634-B6EE-DDFDEBCF847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5D16-5E8F-486C-9A79-8C6D7CBB5B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63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39EBA-9C6B-4634-B6EE-DDFDEBCF847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85D16-5E8F-486C-9A79-8C6D7CBB5B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320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Comments on “Technology Optimism” by Baily and </a:t>
            </a:r>
            <a:r>
              <a:rPr lang="en-US" b="1" dirty="0" err="1" smtClean="0">
                <a:solidFill>
                  <a:srgbClr val="C00000"/>
                </a:solidFill>
              </a:rPr>
              <a:t>Manyika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80772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Robert J. Gordon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Northwestern University, NBER, CEPR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San Diego AEA Session, January 4, 2012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46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Total Economy, 1891-2012,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for both Y/H and Y/N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Central Identity:  </a:t>
            </a:r>
            <a:r>
              <a:rPr lang="en-US" b="1" i="1" dirty="0" smtClean="0"/>
              <a:t>Y/N  ≡  Y/H * H/N</a:t>
            </a:r>
          </a:p>
          <a:p>
            <a:r>
              <a:rPr lang="en-US" b="1" dirty="0" smtClean="0"/>
              <a:t>Throughout most of history, H/N declined as economic agents chose to enjoy higher Y/N in part as leisure, shorter hours, longer vacations.</a:t>
            </a:r>
          </a:p>
          <a:p>
            <a:r>
              <a:rPr lang="en-US" b="1" dirty="0" smtClean="0"/>
              <a:t>The big exception was 1972-96, dominated by female entry into the labor force, which raised H/N and partially buffered Y/N from the Y/H slowdown</a:t>
            </a:r>
          </a:p>
          <a:p>
            <a:r>
              <a:rPr lang="en-US" b="1" dirty="0" smtClean="0"/>
              <a:t>Relative optimism about productivity (Y/H) in the last decade is tempered by the dismal performance of H/N.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45589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2.0 Anchors Our Thinking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Real GDP per capita grew at 2.02 percent between 1891 and 2007.  </a:t>
            </a:r>
          </a:p>
          <a:p>
            <a:pPr lvl="1"/>
            <a:r>
              <a:rPr lang="en-US" b="1" dirty="0" smtClean="0"/>
              <a:t>2.20 for Y/H, -0.18 for H/N.</a:t>
            </a:r>
          </a:p>
          <a:p>
            <a:r>
              <a:rPr lang="en-US" b="1" dirty="0" smtClean="0"/>
              <a:t>In my interpretation the 2.0 was propelled by the 2</a:t>
            </a:r>
            <a:r>
              <a:rPr lang="en-US" b="1" baseline="30000" dirty="0" smtClean="0"/>
              <a:t>nd</a:t>
            </a:r>
            <a:r>
              <a:rPr lang="en-US" b="1" dirty="0" smtClean="0"/>
              <a:t> industrial revolution and all its spinoffs, 1891-1972</a:t>
            </a:r>
          </a:p>
          <a:p>
            <a:r>
              <a:rPr lang="en-US" b="1" dirty="0" smtClean="0"/>
              <a:t>Then the early decades of the computer revolution (IR #3), replaced many dreary clerical tasks by computer-related machines</a:t>
            </a:r>
          </a:p>
          <a:p>
            <a:r>
              <a:rPr lang="en-US" b="1" dirty="0" smtClean="0"/>
              <a:t>My prediction is that over the next few decades that 2.0 number falls to 1.0, and to 0.5 for the bottom 99%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76537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167106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Authors Agree:  Growth in Output per Capita is Grinding to a Halt	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paper’s initial slide shows projected 40-year increases in real per-capita GDP (Y/N)</a:t>
            </a:r>
          </a:p>
          <a:p>
            <a:r>
              <a:rPr lang="en-US" b="1" dirty="0" smtClean="0"/>
              <a:t>Birth year 1960:  2.33 percent per year</a:t>
            </a:r>
          </a:p>
          <a:p>
            <a:r>
              <a:rPr lang="en-US" b="1" dirty="0" smtClean="0"/>
              <a:t>Birth year 2000:  1.22 percent per year</a:t>
            </a:r>
          </a:p>
          <a:p>
            <a:r>
              <a:rPr lang="en-US" b="1" dirty="0" smtClean="0"/>
              <a:t>This is close enough to my pessimistic view that I can adopt Baily and </a:t>
            </a:r>
            <a:r>
              <a:rPr lang="en-US" b="1" dirty="0" err="1" smtClean="0"/>
              <a:t>Manyika</a:t>
            </a:r>
            <a:r>
              <a:rPr lang="en-US" b="1" dirty="0" smtClean="0"/>
              <a:t> as teammates.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31565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There are Many Reasons to be Pessimistic About Future Y/N Growth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b="1" dirty="0" smtClean="0"/>
              <a:t>There are at least 7, but here I’ll focus on only three</a:t>
            </a:r>
          </a:p>
          <a:p>
            <a:r>
              <a:rPr lang="en-US" b="1" dirty="0" smtClean="0"/>
              <a:t>Demography, Education, and Inequality</a:t>
            </a:r>
          </a:p>
          <a:p>
            <a:r>
              <a:rPr lang="en-US" b="1" dirty="0" smtClean="0"/>
              <a:t>Why have hours per capita grown so slowly?</a:t>
            </a:r>
          </a:p>
          <a:p>
            <a:pPr lvl="1"/>
            <a:r>
              <a:rPr lang="en-US" b="1" dirty="0" smtClean="0"/>
              <a:t>Decline of 7% 2000-2004, no recovery, further decline of 8% 2004-2012</a:t>
            </a:r>
          </a:p>
          <a:p>
            <a:pPr lvl="1"/>
            <a:r>
              <a:rPr lang="en-US" b="1" dirty="0" smtClean="0"/>
              <a:t>Baby-boom retirement</a:t>
            </a:r>
          </a:p>
          <a:p>
            <a:pPr lvl="1"/>
            <a:r>
              <a:rPr lang="en-US" b="1" dirty="0" smtClean="0"/>
              <a:t>“The Missing Fifth”; Charles Murray’s “</a:t>
            </a:r>
            <a:r>
              <a:rPr lang="en-US" b="1" dirty="0" err="1" smtClean="0"/>
              <a:t>Fishtown</a:t>
            </a:r>
            <a:r>
              <a:rPr lang="en-US" b="1" dirty="0" smtClean="0"/>
              <a:t>”</a:t>
            </a:r>
          </a:p>
          <a:p>
            <a:pPr lvl="1"/>
            <a:r>
              <a:rPr lang="en-US" b="1" dirty="0" smtClean="0"/>
              <a:t>Youth entering higher education but then dropping out, especially at community colleges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424511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338946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213855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Dismal State of American Education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Tertiary education completion among 25-34 year olds:  U.S. 41%, Canada 56%</a:t>
            </a:r>
          </a:p>
          <a:p>
            <a:r>
              <a:rPr lang="en-US" b="1" dirty="0" smtClean="0"/>
              <a:t>$1 trillion in student debt</a:t>
            </a:r>
          </a:p>
          <a:p>
            <a:r>
              <a:rPr lang="en-US" b="1" dirty="0" smtClean="0"/>
              <a:t>U.S. ranked #21 of #26 OECD countries in high school graduation rates</a:t>
            </a:r>
          </a:p>
          <a:p>
            <a:r>
              <a:rPr lang="en-US" b="1" dirty="0" smtClean="0"/>
              <a:t>85% of foreign exchange students say that their American high school classes are much easier than in their native countries</a:t>
            </a:r>
          </a:p>
          <a:p>
            <a:r>
              <a:rPr lang="en-US" b="1" dirty="0" smtClean="0"/>
              <a:t>The black-white gap has not narrowed since the 1960s and the social negatives of the bottom 30% of the white income distribution (Murray’s </a:t>
            </a:r>
            <a:r>
              <a:rPr lang="en-US" b="1" dirty="0" err="1" smtClean="0"/>
              <a:t>Fishtown</a:t>
            </a:r>
            <a:r>
              <a:rPr lang="en-US" b="1" dirty="0" smtClean="0"/>
              <a:t>) are at levels chronicled in the 1965 Moynihan report.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78767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Stark Saez Statistics on Inequality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1993-2008:  </a:t>
            </a:r>
            <a:r>
              <a:rPr lang="en-US" b="1" i="1" dirty="0" smtClean="0">
                <a:solidFill>
                  <a:srgbClr val="FF0000"/>
                </a:solidFill>
              </a:rPr>
              <a:t>AVERAGE </a:t>
            </a:r>
            <a:r>
              <a:rPr lang="en-US" b="1" dirty="0" smtClean="0"/>
              <a:t>real income growth = 1.3 percent per year.</a:t>
            </a:r>
          </a:p>
          <a:p>
            <a:r>
              <a:rPr lang="en-US" b="1" dirty="0" smtClean="0"/>
              <a:t>Same period:  same concept for the bottom 99% grew at 0.75 percent a year.</a:t>
            </a:r>
          </a:p>
          <a:p>
            <a:r>
              <a:rPr lang="en-US" b="1" dirty="0" smtClean="0"/>
              <a:t>There is no reason why this increase in inequality will not continue for the same reasons as before</a:t>
            </a:r>
          </a:p>
          <a:p>
            <a:r>
              <a:rPr lang="en-US" b="1" dirty="0" smtClean="0"/>
              <a:t>This is why I mark down my forecast of 1.0 percent future Y/N growth to 0.5 percent for the bottom 99%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7296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Conclusions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All this talk about small robots and “big data” is not going to save us.</a:t>
            </a:r>
          </a:p>
          <a:p>
            <a:r>
              <a:rPr lang="en-US" b="1" dirty="0" smtClean="0"/>
              <a:t>Productivity growth in manufacturing can continue to chug along at 3% (BEA) or 2.5% (BLS)</a:t>
            </a:r>
          </a:p>
          <a:p>
            <a:r>
              <a:rPr lang="en-US" b="1" dirty="0" smtClean="0"/>
              <a:t>But transition to the total economy for Y/H</a:t>
            </a:r>
          </a:p>
          <a:p>
            <a:r>
              <a:rPr lang="en-US" b="1" dirty="0" smtClean="0"/>
              <a:t>Then transition from Y/H to Y/N</a:t>
            </a:r>
          </a:p>
          <a:p>
            <a:r>
              <a:rPr lang="en-US" b="1" dirty="0" smtClean="0"/>
              <a:t>Run it through the six headwinds</a:t>
            </a:r>
          </a:p>
          <a:p>
            <a:r>
              <a:rPr lang="en-US" b="1" dirty="0" smtClean="0"/>
              <a:t>And we’ll be lucky to achieve growth in income per capita of the bottom 99% of 0.5% for decades into the future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80943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Ambiguity:  Technology Optimism but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Uncertainty About E and Y Growth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9916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There has been a lot of attention to my “End of Growth” pessimism about the U. S.</a:t>
            </a:r>
          </a:p>
          <a:p>
            <a:r>
              <a:rPr lang="en-US" b="1" dirty="0" smtClean="0"/>
              <a:t>Yet the authors’ conclusion is not far from mine.</a:t>
            </a:r>
          </a:p>
          <a:p>
            <a:r>
              <a:rPr lang="en-US" b="1" dirty="0" smtClean="0"/>
              <a:t>The problem is:  it is possible to be very optimistic about the future of </a:t>
            </a:r>
            <a:r>
              <a:rPr lang="en-US" b="1" i="1" dirty="0" smtClean="0">
                <a:solidFill>
                  <a:srgbClr val="00B050"/>
                </a:solidFill>
              </a:rPr>
              <a:t>manufacturing productivity growth </a:t>
            </a:r>
            <a:r>
              <a:rPr lang="en-US" b="1" dirty="0" smtClean="0"/>
              <a:t>while </a:t>
            </a:r>
            <a:r>
              <a:rPr lang="en-US" b="1" i="1" dirty="0" smtClean="0">
                <a:solidFill>
                  <a:srgbClr val="FF0000"/>
                </a:solidFill>
              </a:rPr>
              <a:t>very pessimistic about growth of income per capita and especially consumption per capita in the bottom 99% of the income distribution</a:t>
            </a:r>
            <a:endParaRPr lang="en-U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498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Optimism About Productivity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Growth in Manufacturing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>
            <a:normAutofit/>
          </a:bodyPr>
          <a:lstStyle/>
          <a:p>
            <a:r>
              <a:rPr lang="en-US" b="1" dirty="0" smtClean="0"/>
              <a:t>My bar charts divide the postwar into four periods:  1948-72, 1972-96, 1996-2004, and 2004-12</a:t>
            </a:r>
          </a:p>
          <a:p>
            <a:r>
              <a:rPr lang="en-US" b="1" dirty="0" smtClean="0"/>
              <a:t>To understand the optimism about manufacturing, we compare total economy productivity (Y/H) with that in manufacturing and nonmanufacturing.</a:t>
            </a:r>
          </a:p>
          <a:p>
            <a:r>
              <a:rPr lang="en-US" b="1" dirty="0" smtClean="0"/>
              <a:t>Subsequently we compare Y/H and Y/N going back to 1891 for the total economy, but with the same postwar break points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7997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Y/H Growth:  Total Economy, Manufacturing, Nonmanufacturing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600200"/>
            <a:ext cx="8915399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3880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Same with BEA Data on Real Value Added and Hours, Same Scale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1441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Interpretation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BEA and BLS Agree:  </a:t>
            </a:r>
          </a:p>
          <a:p>
            <a:pPr lvl="1"/>
            <a:r>
              <a:rPr lang="en-US" b="1" dirty="0" smtClean="0"/>
              <a:t>1996-2004 was a historical aberration</a:t>
            </a:r>
          </a:p>
          <a:p>
            <a:pPr lvl="1"/>
            <a:r>
              <a:rPr lang="en-US" b="1" dirty="0" smtClean="0"/>
              <a:t>2004-2012 looks just like 1972-96, which we often call the “dismal” slowdown period</a:t>
            </a:r>
          </a:p>
          <a:p>
            <a:pPr lvl="1"/>
            <a:r>
              <a:rPr lang="en-US" b="1" dirty="0" smtClean="0"/>
              <a:t>Manufacturing productivity growth 2004-2012 was as rapid as in 1948-72</a:t>
            </a:r>
          </a:p>
          <a:p>
            <a:r>
              <a:rPr lang="en-US" b="1" dirty="0" smtClean="0"/>
              <a:t>This nation has many problems, but manufacturing productivity growth is not one of them</a:t>
            </a:r>
          </a:p>
          <a:p>
            <a:r>
              <a:rPr lang="en-US" b="1" dirty="0" smtClean="0"/>
              <a:t>Bring on your army of small robots; but remember Krugman.  What matters is who owns the robots.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7347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Why Manufacturing Won’t Save Us: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It is Gradually Disappearing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In our national accounts, the impact of growth rates in a given sector depend on its share in nominal value added</a:t>
            </a:r>
          </a:p>
          <a:p>
            <a:r>
              <a:rPr lang="en-US" b="1" dirty="0" smtClean="0"/>
              <a:t>As a creator of jobs, the role of manufacturing is expressed by its share of total employment</a:t>
            </a:r>
          </a:p>
          <a:p>
            <a:r>
              <a:rPr lang="en-US" b="1" dirty="0" smtClean="0"/>
              <a:t>Both the nominal VA share and employment share of the manufacturing sector have been falling fast and are now respectively 12 and 8 percent.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91267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22097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Summary of Uncertainty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About Nonmanufacturing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BLS says 2004-12 = 1.47, up from 1.29 in 1972-96 </a:t>
            </a:r>
            <a:r>
              <a:rPr lang="en-US" sz="3600" b="1" dirty="0" smtClean="0">
                <a:solidFill>
                  <a:srgbClr val="C00000"/>
                </a:solidFill>
              </a:rPr>
              <a:t>but half of 2.95 in 1948-72</a:t>
            </a:r>
          </a:p>
          <a:p>
            <a:r>
              <a:rPr lang="en-US" sz="3600" b="1" dirty="0" smtClean="0"/>
              <a:t>BEA says 2004-12 = 0.86, down from 1.02 in 1972-96 </a:t>
            </a:r>
            <a:r>
              <a:rPr lang="en-US" sz="3600" b="1" dirty="0" smtClean="0">
                <a:solidFill>
                  <a:srgbClr val="C00000"/>
                </a:solidFill>
              </a:rPr>
              <a:t>but less than half of 2.03 in 1948-72</a:t>
            </a:r>
          </a:p>
          <a:p>
            <a:r>
              <a:rPr lang="en-US" sz="3600" b="1" dirty="0" smtClean="0"/>
              <a:t>Our productivity problem is in nonmanufacturing and evokes </a:t>
            </a:r>
            <a:r>
              <a:rPr lang="en-US" sz="3600" b="1" dirty="0" err="1" smtClean="0"/>
              <a:t>Zvi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Griliches</a:t>
            </a:r>
            <a:r>
              <a:rPr lang="en-US" sz="3600" b="1" dirty="0" smtClean="0"/>
              <a:t>’ “hard to measure” 1994 AEA Presidential Address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65417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4929</TotalTime>
  <Words>972</Words>
  <Application>Microsoft Office PowerPoint</Application>
  <PresentationFormat>On-screen Show (4:3)</PresentationFormat>
  <Paragraphs>71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Comments on “Technology Optimism” by Baily and Manyika</vt:lpstr>
      <vt:lpstr>Ambiguity:  Technology Optimism but  Uncertainty About E and Y Growth</vt:lpstr>
      <vt:lpstr>Optimism About Productivity  Growth in Manufacturing</vt:lpstr>
      <vt:lpstr>Y/H Growth:  Total Economy, Manufacturing, Nonmanufacturing</vt:lpstr>
      <vt:lpstr>Same with BEA Data on Real Value Added and Hours, Same Scale</vt:lpstr>
      <vt:lpstr>Interpretation</vt:lpstr>
      <vt:lpstr>Why Manufacturing Won’t Save Us: It is Gradually Disappearing</vt:lpstr>
      <vt:lpstr>Slide 8</vt:lpstr>
      <vt:lpstr>Summary of Uncertainty  About Nonmanufacturing</vt:lpstr>
      <vt:lpstr>The Total Economy, 1891-2012, for both Y/H and Y/N</vt:lpstr>
      <vt:lpstr>2.0 Anchors Our Thinking</vt:lpstr>
      <vt:lpstr>Slide 12</vt:lpstr>
      <vt:lpstr>The Authors Agree:  Growth in Output per Capita is Grinding to a Halt </vt:lpstr>
      <vt:lpstr>There are Many Reasons to be Pessimistic About Future Y/N Growth</vt:lpstr>
      <vt:lpstr>Slide 15</vt:lpstr>
      <vt:lpstr>Slide 16</vt:lpstr>
      <vt:lpstr>The Dismal State of American Education</vt:lpstr>
      <vt:lpstr>The Stark Saez Statistics on Inequality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“Technology Optimism” by Baily and Manyika</dc:title>
  <dc:creator>Bob Gordon</dc:creator>
  <cp:lastModifiedBy>Tech Bench ID</cp:lastModifiedBy>
  <cp:revision>8</cp:revision>
  <dcterms:created xsi:type="dcterms:W3CDTF">2013-01-01T06:45:45Z</dcterms:created>
  <dcterms:modified xsi:type="dcterms:W3CDTF">2013-01-04T22:30:29Z</dcterms:modified>
</cp:coreProperties>
</file>