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70" r:id="rId5"/>
    <p:sldId id="271" r:id="rId6"/>
    <p:sldId id="272" r:id="rId7"/>
    <p:sldId id="273" r:id="rId8"/>
    <p:sldId id="277" r:id="rId9"/>
    <p:sldId id="276" r:id="rId10"/>
    <p:sldId id="274" r:id="rId11"/>
    <p:sldId id="27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Discussions\byrne%20oliner%20sichel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Discussions\byrne%20oliner%20sichel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syverso.GSB\Desktop\byrne%20oliner%20sich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 dirty="0"/>
              <a:t>Labor Productivity, Electrification and IT </a:t>
            </a:r>
            <a:r>
              <a:rPr lang="en-US" sz="2000" dirty="0" smtClean="0"/>
              <a:t>Eras</a:t>
            </a:r>
          </a:p>
          <a:p>
            <a:pPr>
              <a:defRPr sz="2000"/>
            </a:pPr>
            <a:r>
              <a:rPr lang="en-US" sz="2000" b="0" dirty="0" smtClean="0"/>
              <a:t>(1925 = 100 and 1995 = 100)</a:t>
            </a:r>
            <a:endParaRPr lang="en-US" sz="2000" b="0" dirty="0"/>
          </a:p>
        </c:rich>
      </c:tx>
      <c:layout/>
    </c:title>
    <c:plotArea>
      <c:layout>
        <c:manualLayout>
          <c:layoutTarget val="inner"/>
          <c:xMode val="edge"/>
          <c:yMode val="edge"/>
          <c:x val="4.5411732502831391E-2"/>
          <c:y val="0.2348640499270542"/>
          <c:w val="0.71378851949061961"/>
          <c:h val="0.68803567329207116"/>
        </c:manualLayout>
      </c:layout>
      <c:scatterChart>
        <c:scatterStyle val="lineMarker"/>
        <c:ser>
          <c:idx val="0"/>
          <c:order val="0"/>
          <c:tx>
            <c:strRef>
              <c:f>Sheet1!$C$68</c:f>
              <c:strCache>
                <c:ptCount val="1"/>
                <c:pt idx="0">
                  <c:v>Electrification</c:v>
                </c:pt>
              </c:strCache>
            </c:strRef>
          </c:tx>
          <c:marker>
            <c:symbol val="none"/>
          </c:marker>
          <c:xVal>
            <c:numRef>
              <c:f>Sheet1!$A$69:$A$111</c:f>
              <c:numCache>
                <c:formatCode>General</c:formatCode>
                <c:ptCount val="43"/>
                <c:pt idx="0">
                  <c:v>1890</c:v>
                </c:pt>
                <c:pt idx="1">
                  <c:v>1891</c:v>
                </c:pt>
                <c:pt idx="2">
                  <c:v>1892</c:v>
                </c:pt>
                <c:pt idx="3">
                  <c:v>1893</c:v>
                </c:pt>
                <c:pt idx="4">
                  <c:v>1894</c:v>
                </c:pt>
                <c:pt idx="5">
                  <c:v>1895</c:v>
                </c:pt>
                <c:pt idx="6">
                  <c:v>1896</c:v>
                </c:pt>
                <c:pt idx="7">
                  <c:v>1897</c:v>
                </c:pt>
                <c:pt idx="8">
                  <c:v>1898</c:v>
                </c:pt>
                <c:pt idx="9">
                  <c:v>1899</c:v>
                </c:pt>
                <c:pt idx="10">
                  <c:v>1900</c:v>
                </c:pt>
                <c:pt idx="11">
                  <c:v>1901</c:v>
                </c:pt>
                <c:pt idx="12">
                  <c:v>1902</c:v>
                </c:pt>
                <c:pt idx="13">
                  <c:v>1903</c:v>
                </c:pt>
                <c:pt idx="14">
                  <c:v>1904</c:v>
                </c:pt>
                <c:pt idx="15">
                  <c:v>1905</c:v>
                </c:pt>
                <c:pt idx="16">
                  <c:v>1906</c:v>
                </c:pt>
                <c:pt idx="17">
                  <c:v>1907</c:v>
                </c:pt>
                <c:pt idx="18">
                  <c:v>1908</c:v>
                </c:pt>
                <c:pt idx="19">
                  <c:v>1909</c:v>
                </c:pt>
                <c:pt idx="20">
                  <c:v>1910</c:v>
                </c:pt>
                <c:pt idx="21">
                  <c:v>1911</c:v>
                </c:pt>
                <c:pt idx="22">
                  <c:v>1912</c:v>
                </c:pt>
                <c:pt idx="23">
                  <c:v>1913</c:v>
                </c:pt>
                <c:pt idx="24">
                  <c:v>1914</c:v>
                </c:pt>
                <c:pt idx="25">
                  <c:v>1915</c:v>
                </c:pt>
                <c:pt idx="26">
                  <c:v>1916</c:v>
                </c:pt>
                <c:pt idx="27">
                  <c:v>1917</c:v>
                </c:pt>
                <c:pt idx="28">
                  <c:v>1918</c:v>
                </c:pt>
                <c:pt idx="29">
                  <c:v>1919</c:v>
                </c:pt>
                <c:pt idx="30">
                  <c:v>1920</c:v>
                </c:pt>
                <c:pt idx="31">
                  <c:v>1921</c:v>
                </c:pt>
                <c:pt idx="32">
                  <c:v>1922</c:v>
                </c:pt>
                <c:pt idx="33">
                  <c:v>1923</c:v>
                </c:pt>
                <c:pt idx="34">
                  <c:v>1924</c:v>
                </c:pt>
                <c:pt idx="35">
                  <c:v>1925</c:v>
                </c:pt>
                <c:pt idx="36">
                  <c:v>1926</c:v>
                </c:pt>
                <c:pt idx="37">
                  <c:v>1927</c:v>
                </c:pt>
                <c:pt idx="38">
                  <c:v>1928</c:v>
                </c:pt>
                <c:pt idx="39">
                  <c:v>1929</c:v>
                </c:pt>
                <c:pt idx="40">
                  <c:v>1930</c:v>
                </c:pt>
                <c:pt idx="41">
                  <c:v>1931</c:v>
                </c:pt>
                <c:pt idx="42">
                  <c:v>1932</c:v>
                </c:pt>
              </c:numCache>
            </c:numRef>
          </c:xVal>
          <c:yVal>
            <c:numRef>
              <c:f>Sheet1!$C$69:$C$111</c:f>
              <c:numCache>
                <c:formatCode>General</c:formatCode>
                <c:ptCount val="43"/>
                <c:pt idx="0">
                  <c:v>74.643874643874639</c:v>
                </c:pt>
                <c:pt idx="1">
                  <c:v>75.78347578347578</c:v>
                </c:pt>
                <c:pt idx="2">
                  <c:v>79.772079772079664</c:v>
                </c:pt>
                <c:pt idx="3">
                  <c:v>77.065527065527064</c:v>
                </c:pt>
                <c:pt idx="4">
                  <c:v>78.774928774928753</c:v>
                </c:pt>
                <c:pt idx="5">
                  <c:v>82.193732193732089</c:v>
                </c:pt>
                <c:pt idx="6">
                  <c:v>80.199430199430125</c:v>
                </c:pt>
                <c:pt idx="7">
                  <c:v>85.470085470085451</c:v>
                </c:pt>
                <c:pt idx="8">
                  <c:v>86.752136752136607</c:v>
                </c:pt>
                <c:pt idx="9">
                  <c:v>86.894586894586794</c:v>
                </c:pt>
                <c:pt idx="10">
                  <c:v>87.891737891737833</c:v>
                </c:pt>
                <c:pt idx="11">
                  <c:v>92.877492877492756</c:v>
                </c:pt>
                <c:pt idx="12">
                  <c:v>88.176638176638022</c:v>
                </c:pt>
                <c:pt idx="13">
                  <c:v>89.601139601139593</c:v>
                </c:pt>
                <c:pt idx="14">
                  <c:v>90.455840455840431</c:v>
                </c:pt>
                <c:pt idx="15">
                  <c:v>91.45299145299137</c:v>
                </c:pt>
                <c:pt idx="16">
                  <c:v>97.578347578347518</c:v>
                </c:pt>
                <c:pt idx="17">
                  <c:v>96.866096866096754</c:v>
                </c:pt>
                <c:pt idx="18">
                  <c:v>93.447293447293561</c:v>
                </c:pt>
                <c:pt idx="19">
                  <c:v>99.14529914529912</c:v>
                </c:pt>
                <c:pt idx="20">
                  <c:v>96.438746438746378</c:v>
                </c:pt>
                <c:pt idx="21">
                  <c:v>98.290598290598282</c:v>
                </c:pt>
                <c:pt idx="22">
                  <c:v>99.287749287749293</c:v>
                </c:pt>
                <c:pt idx="23">
                  <c:v>102.27920227920229</c:v>
                </c:pt>
                <c:pt idx="24">
                  <c:v>96.723646723646738</c:v>
                </c:pt>
                <c:pt idx="25">
                  <c:v>100</c:v>
                </c:pt>
                <c:pt idx="26">
                  <c:v>104.98575498575498</c:v>
                </c:pt>
                <c:pt idx="27">
                  <c:v>99.002849002848933</c:v>
                </c:pt>
                <c:pt idx="28">
                  <c:v>106.83760683760676</c:v>
                </c:pt>
                <c:pt idx="29">
                  <c:v>114.52991452991452</c:v>
                </c:pt>
                <c:pt idx="30">
                  <c:v>113.39031339031339</c:v>
                </c:pt>
                <c:pt idx="31">
                  <c:v>123.6467236467236</c:v>
                </c:pt>
                <c:pt idx="32">
                  <c:v>120.94017094017096</c:v>
                </c:pt>
                <c:pt idx="33">
                  <c:v>125.64102564102571</c:v>
                </c:pt>
                <c:pt idx="34">
                  <c:v>132.3361823361823</c:v>
                </c:pt>
                <c:pt idx="35">
                  <c:v>131.76638176638156</c:v>
                </c:pt>
                <c:pt idx="36">
                  <c:v>134.47293447293461</c:v>
                </c:pt>
                <c:pt idx="37">
                  <c:v>136.18233618233637</c:v>
                </c:pt>
                <c:pt idx="38">
                  <c:v>136.60968660968658</c:v>
                </c:pt>
                <c:pt idx="39">
                  <c:v>142.45014245014244</c:v>
                </c:pt>
                <c:pt idx="40">
                  <c:v>140.74074074074062</c:v>
                </c:pt>
                <c:pt idx="41">
                  <c:v>145.44159544159538</c:v>
                </c:pt>
                <c:pt idx="42">
                  <c:v>143.58974358974359</c:v>
                </c:pt>
              </c:numCache>
            </c:numRef>
          </c:yVal>
        </c:ser>
        <c:axId val="111332352"/>
        <c:axId val="111362816"/>
      </c:scatterChart>
      <c:scatterChart>
        <c:scatterStyle val="lineMarker"/>
        <c:ser>
          <c:idx val="1"/>
          <c:order val="1"/>
          <c:tx>
            <c:strRef>
              <c:f>Sheet1!$F$68</c:f>
              <c:strCache>
                <c:ptCount val="1"/>
                <c:pt idx="0">
                  <c:v>IT</c:v>
                </c:pt>
              </c:strCache>
            </c:strRef>
          </c:tx>
          <c:marker>
            <c:symbol val="none"/>
          </c:marker>
          <c:xVal>
            <c:numRef>
              <c:f>Sheet1!$D$69:$D$111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xVal>
          <c:yVal>
            <c:numRef>
              <c:f>Sheet1!$F$69:$F$111</c:f>
              <c:numCache>
                <c:formatCode>General</c:formatCode>
                <c:ptCount val="43"/>
                <c:pt idx="0">
                  <c:v>67.114877069534103</c:v>
                </c:pt>
                <c:pt idx="1">
                  <c:v>69.799472152315488</c:v>
                </c:pt>
                <c:pt idx="2">
                  <c:v>72.102854733341886</c:v>
                </c:pt>
                <c:pt idx="3">
                  <c:v>74.338043230075542</c:v>
                </c:pt>
                <c:pt idx="4">
                  <c:v>73.148634538394319</c:v>
                </c:pt>
                <c:pt idx="5">
                  <c:v>75.196796305469277</c:v>
                </c:pt>
                <c:pt idx="6">
                  <c:v>77.678290583549767</c:v>
                </c:pt>
                <c:pt idx="7">
                  <c:v>78.921143232886649</c:v>
                </c:pt>
                <c:pt idx="8">
                  <c:v>79.947118094914259</c:v>
                </c:pt>
                <c:pt idx="9">
                  <c:v>79.627329622534518</c:v>
                </c:pt>
                <c:pt idx="10">
                  <c:v>79.388447633666814</c:v>
                </c:pt>
                <c:pt idx="11">
                  <c:v>80.49988590053826</c:v>
                </c:pt>
                <c:pt idx="12">
                  <c:v>79.614387155632286</c:v>
                </c:pt>
                <c:pt idx="13">
                  <c:v>83.117420190480118</c:v>
                </c:pt>
                <c:pt idx="14">
                  <c:v>84.779768594289678</c:v>
                </c:pt>
                <c:pt idx="15">
                  <c:v>86.136244891798412</c:v>
                </c:pt>
                <c:pt idx="16">
                  <c:v>88.806468483444149</c:v>
                </c:pt>
                <c:pt idx="17">
                  <c:v>89.072887888894357</c:v>
                </c:pt>
                <c:pt idx="18">
                  <c:v>90.498054095116842</c:v>
                </c:pt>
                <c:pt idx="19">
                  <c:v>91.222038527877658</c:v>
                </c:pt>
                <c:pt idx="20">
                  <c:v>92.864035221379524</c:v>
                </c:pt>
                <c:pt idx="21">
                  <c:v>94.256995749700195</c:v>
                </c:pt>
                <c:pt idx="22">
                  <c:v>98.027275579688208</c:v>
                </c:pt>
                <c:pt idx="23">
                  <c:v>98.615439233166271</c:v>
                </c:pt>
                <c:pt idx="24">
                  <c:v>99.601593625498026</c:v>
                </c:pt>
                <c:pt idx="25">
                  <c:v>100</c:v>
                </c:pt>
                <c:pt idx="26">
                  <c:v>102.60000000000001</c:v>
                </c:pt>
                <c:pt idx="27">
                  <c:v>104.139</c:v>
                </c:pt>
                <c:pt idx="28">
                  <c:v>107.15903099999993</c:v>
                </c:pt>
                <c:pt idx="29">
                  <c:v>110.69527902299991</c:v>
                </c:pt>
                <c:pt idx="30">
                  <c:v>114.4589185097819</c:v>
                </c:pt>
                <c:pt idx="31">
                  <c:v>117.77822714656558</c:v>
                </c:pt>
                <c:pt idx="32">
                  <c:v>123.19602559530772</c:v>
                </c:pt>
                <c:pt idx="33">
                  <c:v>127.75427854233401</c:v>
                </c:pt>
                <c:pt idx="34">
                  <c:v>131.07588978443474</c:v>
                </c:pt>
                <c:pt idx="35">
                  <c:v>133.17310402098559</c:v>
                </c:pt>
                <c:pt idx="36">
                  <c:v>134.37166195717461</c:v>
                </c:pt>
                <c:pt idx="37">
                  <c:v>136.38723688653243</c:v>
                </c:pt>
                <c:pt idx="38">
                  <c:v>137.20556030785121</c:v>
                </c:pt>
                <c:pt idx="39">
                  <c:v>141.18452155677903</c:v>
                </c:pt>
                <c:pt idx="40">
                  <c:v>145.56124172503928</c:v>
                </c:pt>
                <c:pt idx="41">
                  <c:v>146.58017041711457</c:v>
                </c:pt>
                <c:pt idx="42">
                  <c:v>148.63229280295414</c:v>
                </c:pt>
              </c:numCache>
            </c:numRef>
          </c:yVal>
        </c:ser>
        <c:axId val="111366144"/>
        <c:axId val="111364352"/>
      </c:scatterChart>
      <c:valAx>
        <c:axId val="111332352"/>
        <c:scaling>
          <c:orientation val="minMax"/>
          <c:max val="1940"/>
          <c:min val="1890"/>
        </c:scaling>
        <c:axPos val="b"/>
        <c:numFmt formatCode="General" sourceLinked="1"/>
        <c:tickLblPos val="nextTo"/>
        <c:crossAx val="111362816"/>
        <c:crosses val="autoZero"/>
        <c:crossBetween val="midCat"/>
        <c:majorUnit val="5"/>
      </c:valAx>
      <c:valAx>
        <c:axId val="111362816"/>
        <c:scaling>
          <c:orientation val="minMax"/>
          <c:max val="180"/>
          <c:min val="40"/>
        </c:scaling>
        <c:axPos val="l"/>
        <c:majorGridlines/>
        <c:numFmt formatCode="General" sourceLinked="1"/>
        <c:tickLblPos val="nextTo"/>
        <c:crossAx val="111332352"/>
        <c:crosses val="autoZero"/>
        <c:crossBetween val="midCat"/>
      </c:valAx>
      <c:valAx>
        <c:axId val="111364352"/>
        <c:scaling>
          <c:orientation val="minMax"/>
        </c:scaling>
        <c:delete val="1"/>
        <c:axPos val="r"/>
        <c:numFmt formatCode="General" sourceLinked="1"/>
        <c:tickLblPos val="none"/>
        <c:crossAx val="111366144"/>
        <c:crosses val="max"/>
        <c:crossBetween val="midCat"/>
      </c:valAx>
      <c:valAx>
        <c:axId val="111366144"/>
        <c:scaling>
          <c:orientation val="minMax"/>
          <c:max val="2020"/>
          <c:min val="1970"/>
        </c:scaling>
        <c:axPos val="t"/>
        <c:numFmt formatCode="General" sourceLinked="1"/>
        <c:tickLblPos val="nextTo"/>
        <c:crossAx val="111364352"/>
        <c:crosses val="max"/>
        <c:crossBetween val="midCat"/>
        <c:majorUnit val="5"/>
      </c:valAx>
    </c:plotArea>
    <c:legend>
      <c:legendPos val="r"/>
      <c:layout/>
    </c:legend>
    <c:plotVisOnly val="1"/>
  </c:chart>
  <c:txPr>
    <a:bodyPr/>
    <a:lstStyle/>
    <a:p>
      <a:pPr>
        <a:defRPr sz="14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Labor Productivity, Electrification and IT Eras</a:t>
            </a:r>
          </a:p>
          <a:p>
            <a:pPr>
              <a:defRPr sz="2000"/>
            </a:pPr>
            <a:r>
              <a:rPr lang="en-US" sz="2000" b="0"/>
              <a:t>(1925 = 100 and 1995 = 100)</a:t>
            </a:r>
          </a:p>
        </c:rich>
      </c:tx>
      <c:layout/>
    </c:title>
    <c:plotArea>
      <c:layout>
        <c:manualLayout>
          <c:layoutTarget val="inner"/>
          <c:xMode val="edge"/>
          <c:yMode val="edge"/>
          <c:x val="6.2921648682803505E-2"/>
          <c:y val="0.23656711289950891"/>
          <c:w val="0.69602508019830911"/>
          <c:h val="0.67230244701514363"/>
        </c:manualLayout>
      </c:layout>
      <c:scatterChart>
        <c:scatterStyle val="lineMarker"/>
        <c:ser>
          <c:idx val="0"/>
          <c:order val="0"/>
          <c:tx>
            <c:strRef>
              <c:f>Sheet1!$C$68</c:f>
              <c:strCache>
                <c:ptCount val="1"/>
                <c:pt idx="0">
                  <c:v>Electrification</c:v>
                </c:pt>
              </c:strCache>
            </c:strRef>
          </c:tx>
          <c:marker>
            <c:symbol val="none"/>
          </c:marker>
          <c:xVal>
            <c:numRef>
              <c:f>Sheet1!$A$69:$A$111</c:f>
              <c:numCache>
                <c:formatCode>General</c:formatCode>
                <c:ptCount val="43"/>
                <c:pt idx="0">
                  <c:v>1890</c:v>
                </c:pt>
                <c:pt idx="1">
                  <c:v>1891</c:v>
                </c:pt>
                <c:pt idx="2">
                  <c:v>1892</c:v>
                </c:pt>
                <c:pt idx="3">
                  <c:v>1893</c:v>
                </c:pt>
                <c:pt idx="4">
                  <c:v>1894</c:v>
                </c:pt>
                <c:pt idx="5">
                  <c:v>1895</c:v>
                </c:pt>
                <c:pt idx="6">
                  <c:v>1896</c:v>
                </c:pt>
                <c:pt idx="7">
                  <c:v>1897</c:v>
                </c:pt>
                <c:pt idx="8">
                  <c:v>1898</c:v>
                </c:pt>
                <c:pt idx="9">
                  <c:v>1899</c:v>
                </c:pt>
                <c:pt idx="10">
                  <c:v>1900</c:v>
                </c:pt>
                <c:pt idx="11">
                  <c:v>1901</c:v>
                </c:pt>
                <c:pt idx="12">
                  <c:v>1902</c:v>
                </c:pt>
                <c:pt idx="13">
                  <c:v>1903</c:v>
                </c:pt>
                <c:pt idx="14">
                  <c:v>1904</c:v>
                </c:pt>
                <c:pt idx="15">
                  <c:v>1905</c:v>
                </c:pt>
                <c:pt idx="16">
                  <c:v>1906</c:v>
                </c:pt>
                <c:pt idx="17">
                  <c:v>1907</c:v>
                </c:pt>
                <c:pt idx="18">
                  <c:v>1908</c:v>
                </c:pt>
                <c:pt idx="19">
                  <c:v>1909</c:v>
                </c:pt>
                <c:pt idx="20">
                  <c:v>1910</c:v>
                </c:pt>
                <c:pt idx="21">
                  <c:v>1911</c:v>
                </c:pt>
                <c:pt idx="22">
                  <c:v>1912</c:v>
                </c:pt>
                <c:pt idx="23">
                  <c:v>1913</c:v>
                </c:pt>
                <c:pt idx="24">
                  <c:v>1914</c:v>
                </c:pt>
                <c:pt idx="25">
                  <c:v>1915</c:v>
                </c:pt>
                <c:pt idx="26">
                  <c:v>1916</c:v>
                </c:pt>
                <c:pt idx="27">
                  <c:v>1917</c:v>
                </c:pt>
                <c:pt idx="28">
                  <c:v>1918</c:v>
                </c:pt>
                <c:pt idx="29">
                  <c:v>1919</c:v>
                </c:pt>
                <c:pt idx="30">
                  <c:v>1920</c:v>
                </c:pt>
                <c:pt idx="31">
                  <c:v>1921</c:v>
                </c:pt>
                <c:pt idx="32">
                  <c:v>1922</c:v>
                </c:pt>
                <c:pt idx="33">
                  <c:v>1923</c:v>
                </c:pt>
                <c:pt idx="34">
                  <c:v>1924</c:v>
                </c:pt>
                <c:pt idx="35">
                  <c:v>1925</c:v>
                </c:pt>
                <c:pt idx="36">
                  <c:v>1926</c:v>
                </c:pt>
                <c:pt idx="37">
                  <c:v>1927</c:v>
                </c:pt>
                <c:pt idx="38">
                  <c:v>1928</c:v>
                </c:pt>
                <c:pt idx="39">
                  <c:v>1929</c:v>
                </c:pt>
                <c:pt idx="40">
                  <c:v>1930</c:v>
                </c:pt>
                <c:pt idx="41">
                  <c:v>1931</c:v>
                </c:pt>
                <c:pt idx="42">
                  <c:v>1932</c:v>
                </c:pt>
              </c:numCache>
            </c:numRef>
          </c:xVal>
          <c:yVal>
            <c:numRef>
              <c:f>Sheet1!$C$69:$C$111</c:f>
              <c:numCache>
                <c:formatCode>General</c:formatCode>
                <c:ptCount val="43"/>
                <c:pt idx="0">
                  <c:v>74.643874643874639</c:v>
                </c:pt>
                <c:pt idx="1">
                  <c:v>75.78347578347578</c:v>
                </c:pt>
                <c:pt idx="2">
                  <c:v>79.772079772079664</c:v>
                </c:pt>
                <c:pt idx="3">
                  <c:v>77.065527065527064</c:v>
                </c:pt>
                <c:pt idx="4">
                  <c:v>78.774928774928753</c:v>
                </c:pt>
                <c:pt idx="5">
                  <c:v>82.193732193732089</c:v>
                </c:pt>
                <c:pt idx="6">
                  <c:v>80.199430199430125</c:v>
                </c:pt>
                <c:pt idx="7">
                  <c:v>85.470085470085451</c:v>
                </c:pt>
                <c:pt idx="8">
                  <c:v>86.752136752136607</c:v>
                </c:pt>
                <c:pt idx="9">
                  <c:v>86.894586894586794</c:v>
                </c:pt>
                <c:pt idx="10">
                  <c:v>87.891737891737833</c:v>
                </c:pt>
                <c:pt idx="11">
                  <c:v>92.877492877492756</c:v>
                </c:pt>
                <c:pt idx="12">
                  <c:v>88.176638176638022</c:v>
                </c:pt>
                <c:pt idx="13">
                  <c:v>89.601139601139593</c:v>
                </c:pt>
                <c:pt idx="14">
                  <c:v>90.455840455840431</c:v>
                </c:pt>
                <c:pt idx="15">
                  <c:v>91.45299145299137</c:v>
                </c:pt>
                <c:pt idx="16">
                  <c:v>97.578347578347518</c:v>
                </c:pt>
                <c:pt idx="17">
                  <c:v>96.866096866096754</c:v>
                </c:pt>
                <c:pt idx="18">
                  <c:v>93.447293447293561</c:v>
                </c:pt>
                <c:pt idx="19">
                  <c:v>99.14529914529912</c:v>
                </c:pt>
                <c:pt idx="20">
                  <c:v>96.438746438746378</c:v>
                </c:pt>
                <c:pt idx="21">
                  <c:v>98.290598290598282</c:v>
                </c:pt>
                <c:pt idx="22">
                  <c:v>99.287749287749293</c:v>
                </c:pt>
                <c:pt idx="23">
                  <c:v>102.27920227920229</c:v>
                </c:pt>
                <c:pt idx="24">
                  <c:v>96.723646723646738</c:v>
                </c:pt>
                <c:pt idx="25">
                  <c:v>100</c:v>
                </c:pt>
                <c:pt idx="26">
                  <c:v>104.98575498575498</c:v>
                </c:pt>
                <c:pt idx="27">
                  <c:v>99.002849002848933</c:v>
                </c:pt>
                <c:pt idx="28">
                  <c:v>106.83760683760676</c:v>
                </c:pt>
                <c:pt idx="29">
                  <c:v>114.52991452991452</c:v>
                </c:pt>
                <c:pt idx="30">
                  <c:v>113.39031339031339</c:v>
                </c:pt>
                <c:pt idx="31">
                  <c:v>123.6467236467236</c:v>
                </c:pt>
                <c:pt idx="32">
                  <c:v>120.94017094017096</c:v>
                </c:pt>
                <c:pt idx="33">
                  <c:v>125.64102564102571</c:v>
                </c:pt>
                <c:pt idx="34">
                  <c:v>132.3361823361823</c:v>
                </c:pt>
                <c:pt idx="35">
                  <c:v>131.76638176638156</c:v>
                </c:pt>
                <c:pt idx="36">
                  <c:v>134.47293447293461</c:v>
                </c:pt>
                <c:pt idx="37">
                  <c:v>136.18233618233637</c:v>
                </c:pt>
                <c:pt idx="38">
                  <c:v>136.60968660968658</c:v>
                </c:pt>
                <c:pt idx="39">
                  <c:v>142.45014245014244</c:v>
                </c:pt>
                <c:pt idx="40">
                  <c:v>140.74074074074062</c:v>
                </c:pt>
                <c:pt idx="41">
                  <c:v>145.44159544159538</c:v>
                </c:pt>
                <c:pt idx="42">
                  <c:v>143.58974358974359</c:v>
                </c:pt>
              </c:numCache>
            </c:numRef>
          </c:yVal>
        </c:ser>
        <c:ser>
          <c:idx val="2"/>
          <c:order val="2"/>
          <c:tx>
            <c:v>Electrification (cont.)</c:v>
          </c:tx>
          <c:marker>
            <c:symbol val="none"/>
          </c:marker>
          <c:xVal>
            <c:numRef>
              <c:f>Sheet1!$A$111:$A$119</c:f>
              <c:numCache>
                <c:formatCode>General</c:formatCode>
                <c:ptCount val="9"/>
                <c:pt idx="0">
                  <c:v>1932</c:v>
                </c:pt>
                <c:pt idx="1">
                  <c:v>1933</c:v>
                </c:pt>
                <c:pt idx="2">
                  <c:v>1934</c:v>
                </c:pt>
                <c:pt idx="3">
                  <c:v>1935</c:v>
                </c:pt>
                <c:pt idx="4">
                  <c:v>1936</c:v>
                </c:pt>
                <c:pt idx="5">
                  <c:v>1937</c:v>
                </c:pt>
                <c:pt idx="6">
                  <c:v>1938</c:v>
                </c:pt>
                <c:pt idx="7">
                  <c:v>1939</c:v>
                </c:pt>
                <c:pt idx="8">
                  <c:v>1940</c:v>
                </c:pt>
              </c:numCache>
            </c:numRef>
          </c:xVal>
          <c:yVal>
            <c:numRef>
              <c:f>Sheet1!$C$111:$C$119</c:f>
              <c:numCache>
                <c:formatCode>General</c:formatCode>
                <c:ptCount val="9"/>
                <c:pt idx="0">
                  <c:v>143.58974358974359</c:v>
                </c:pt>
                <c:pt idx="1">
                  <c:v>141.45299145299168</c:v>
                </c:pt>
                <c:pt idx="2">
                  <c:v>154.70085470085448</c:v>
                </c:pt>
                <c:pt idx="3">
                  <c:v>159.40170940170944</c:v>
                </c:pt>
                <c:pt idx="4">
                  <c:v>162.96296296296299</c:v>
                </c:pt>
                <c:pt idx="5">
                  <c:v>164.67236467236458</c:v>
                </c:pt>
                <c:pt idx="6">
                  <c:v>171.3675213675215</c:v>
                </c:pt>
                <c:pt idx="7">
                  <c:v>176.06837606837621</c:v>
                </c:pt>
                <c:pt idx="8">
                  <c:v>177.20797720797725</c:v>
                </c:pt>
              </c:numCache>
            </c:numRef>
          </c:yVal>
        </c:ser>
        <c:axId val="111403392"/>
        <c:axId val="111404928"/>
      </c:scatterChart>
      <c:scatterChart>
        <c:scatterStyle val="lineMarker"/>
        <c:ser>
          <c:idx val="1"/>
          <c:order val="1"/>
          <c:tx>
            <c:strRef>
              <c:f>Sheet1!$F$68</c:f>
              <c:strCache>
                <c:ptCount val="1"/>
                <c:pt idx="0">
                  <c:v>IT</c:v>
                </c:pt>
              </c:strCache>
            </c:strRef>
          </c:tx>
          <c:marker>
            <c:symbol val="none"/>
          </c:marker>
          <c:xVal>
            <c:numRef>
              <c:f>Sheet1!$D$69:$D$111</c:f>
              <c:numCache>
                <c:formatCode>General</c:formatCode>
                <c:ptCount val="43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xVal>
          <c:yVal>
            <c:numRef>
              <c:f>Sheet1!$F$69:$F$111</c:f>
              <c:numCache>
                <c:formatCode>General</c:formatCode>
                <c:ptCount val="43"/>
                <c:pt idx="0">
                  <c:v>67.114877069534103</c:v>
                </c:pt>
                <c:pt idx="1">
                  <c:v>69.799472152315488</c:v>
                </c:pt>
                <c:pt idx="2">
                  <c:v>72.102854733341886</c:v>
                </c:pt>
                <c:pt idx="3">
                  <c:v>74.338043230075542</c:v>
                </c:pt>
                <c:pt idx="4">
                  <c:v>73.148634538394319</c:v>
                </c:pt>
                <c:pt idx="5">
                  <c:v>75.196796305469277</c:v>
                </c:pt>
                <c:pt idx="6">
                  <c:v>77.678290583549767</c:v>
                </c:pt>
                <c:pt idx="7">
                  <c:v>78.921143232886649</c:v>
                </c:pt>
                <c:pt idx="8">
                  <c:v>79.947118094914259</c:v>
                </c:pt>
                <c:pt idx="9">
                  <c:v>79.627329622534518</c:v>
                </c:pt>
                <c:pt idx="10">
                  <c:v>79.388447633666814</c:v>
                </c:pt>
                <c:pt idx="11">
                  <c:v>80.49988590053826</c:v>
                </c:pt>
                <c:pt idx="12">
                  <c:v>79.614387155632286</c:v>
                </c:pt>
                <c:pt idx="13">
                  <c:v>83.117420190480118</c:v>
                </c:pt>
                <c:pt idx="14">
                  <c:v>84.779768594289678</c:v>
                </c:pt>
                <c:pt idx="15">
                  <c:v>86.136244891798412</c:v>
                </c:pt>
                <c:pt idx="16">
                  <c:v>88.806468483444149</c:v>
                </c:pt>
                <c:pt idx="17">
                  <c:v>89.072887888894357</c:v>
                </c:pt>
                <c:pt idx="18">
                  <c:v>90.498054095116842</c:v>
                </c:pt>
                <c:pt idx="19">
                  <c:v>91.222038527877658</c:v>
                </c:pt>
                <c:pt idx="20">
                  <c:v>92.864035221379524</c:v>
                </c:pt>
                <c:pt idx="21">
                  <c:v>94.256995749700195</c:v>
                </c:pt>
                <c:pt idx="22">
                  <c:v>98.027275579688208</c:v>
                </c:pt>
                <c:pt idx="23">
                  <c:v>98.615439233166271</c:v>
                </c:pt>
                <c:pt idx="24">
                  <c:v>99.601593625498026</c:v>
                </c:pt>
                <c:pt idx="25">
                  <c:v>100</c:v>
                </c:pt>
                <c:pt idx="26">
                  <c:v>102.60000000000001</c:v>
                </c:pt>
                <c:pt idx="27">
                  <c:v>104.139</c:v>
                </c:pt>
                <c:pt idx="28">
                  <c:v>107.15903099999993</c:v>
                </c:pt>
                <c:pt idx="29">
                  <c:v>110.69527902299991</c:v>
                </c:pt>
                <c:pt idx="30">
                  <c:v>114.4589185097819</c:v>
                </c:pt>
                <c:pt idx="31">
                  <c:v>117.77822714656558</c:v>
                </c:pt>
                <c:pt idx="32">
                  <c:v>123.19602559530772</c:v>
                </c:pt>
                <c:pt idx="33">
                  <c:v>127.75427854233401</c:v>
                </c:pt>
                <c:pt idx="34">
                  <c:v>131.07588978443474</c:v>
                </c:pt>
                <c:pt idx="35">
                  <c:v>133.17310402098559</c:v>
                </c:pt>
                <c:pt idx="36">
                  <c:v>134.37166195717461</c:v>
                </c:pt>
                <c:pt idx="37">
                  <c:v>136.38723688653243</c:v>
                </c:pt>
                <c:pt idx="38">
                  <c:v>137.20556030785121</c:v>
                </c:pt>
                <c:pt idx="39">
                  <c:v>141.18452155677903</c:v>
                </c:pt>
                <c:pt idx="40">
                  <c:v>145.56124172503928</c:v>
                </c:pt>
                <c:pt idx="41">
                  <c:v>146.58017041711457</c:v>
                </c:pt>
                <c:pt idx="42">
                  <c:v>148.63229280295414</c:v>
                </c:pt>
              </c:numCache>
            </c:numRef>
          </c:yVal>
        </c:ser>
        <c:axId val="111408256"/>
        <c:axId val="111406464"/>
      </c:scatterChart>
      <c:valAx>
        <c:axId val="111403392"/>
        <c:scaling>
          <c:orientation val="minMax"/>
          <c:max val="1940"/>
          <c:min val="1890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1404928"/>
        <c:crosses val="autoZero"/>
        <c:crossBetween val="midCat"/>
        <c:majorUnit val="5"/>
      </c:valAx>
      <c:valAx>
        <c:axId val="111404928"/>
        <c:scaling>
          <c:orientation val="minMax"/>
          <c:max val="180"/>
          <c:min val="4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1403392"/>
        <c:crosses val="autoZero"/>
        <c:crossBetween val="midCat"/>
      </c:valAx>
      <c:valAx>
        <c:axId val="111406464"/>
        <c:scaling>
          <c:orientation val="minMax"/>
        </c:scaling>
        <c:delete val="1"/>
        <c:axPos val="r"/>
        <c:numFmt formatCode="General" sourceLinked="1"/>
        <c:tickLblPos val="none"/>
        <c:crossAx val="111408256"/>
        <c:crosses val="max"/>
        <c:crossBetween val="midCat"/>
      </c:valAx>
      <c:valAx>
        <c:axId val="111408256"/>
        <c:scaling>
          <c:orientation val="minMax"/>
          <c:max val="2020"/>
          <c:min val="1970"/>
        </c:scaling>
        <c:axPos val="t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1406464"/>
        <c:crosses val="max"/>
        <c:crossBetween val="midCat"/>
        <c:majorUnit val="5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Real Labor Productivity</a:t>
            </a:r>
            <a:r>
              <a:rPr lang="en-US" sz="2400" baseline="0"/>
              <a:t> Growth vs. Real Median HH Income (1950 = 100)</a:t>
            </a:r>
            <a:endParaRPr lang="en-US" sz="2400"/>
          </a:p>
        </c:rich>
      </c:tx>
      <c:layout/>
    </c:title>
    <c:plotArea>
      <c:layout/>
      <c:scatterChart>
        <c:scatterStyle val="lineMarker"/>
        <c:ser>
          <c:idx val="0"/>
          <c:order val="0"/>
          <c:tx>
            <c:strRef>
              <c:f>Sheet1!$J$23</c:f>
              <c:strCache>
                <c:ptCount val="1"/>
                <c:pt idx="0">
                  <c:v>Labor Productivity</c:v>
                </c:pt>
              </c:strCache>
            </c:strRef>
          </c:tx>
          <c:marker>
            <c:symbol val="none"/>
          </c:marker>
          <c:xVal>
            <c:numRef>
              <c:f>Sheet1!$I$24:$I$66</c:f>
              <c:numCache>
                <c:formatCode>General</c:formatCode>
                <c:ptCount val="43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xVal>
          <c:yVal>
            <c:numRef>
              <c:f>Sheet1!$J$24:$J$66</c:f>
              <c:numCache>
                <c:formatCode>General</c:formatCode>
                <c:ptCount val="43"/>
                <c:pt idx="0">
                  <c:v>100</c:v>
                </c:pt>
                <c:pt idx="1">
                  <c:v>113.5</c:v>
                </c:pt>
                <c:pt idx="2">
                  <c:v>124.2</c:v>
                </c:pt>
                <c:pt idx="3">
                  <c:v>146.9</c:v>
                </c:pt>
                <c:pt idx="4">
                  <c:v>162.80000000000001</c:v>
                </c:pt>
                <c:pt idx="5">
                  <c:v>182.4173006937535</c:v>
                </c:pt>
                <c:pt idx="6">
                  <c:v>188.43707161664736</c:v>
                </c:pt>
                <c:pt idx="7">
                  <c:v>191.45206476251371</c:v>
                </c:pt>
                <c:pt idx="8">
                  <c:v>193.94094160442637</c:v>
                </c:pt>
                <c:pt idx="9">
                  <c:v>193.16517783800865</c:v>
                </c:pt>
                <c:pt idx="10">
                  <c:v>192.58568230449464</c:v>
                </c:pt>
                <c:pt idx="11">
                  <c:v>195.28188185675756</c:v>
                </c:pt>
                <c:pt idx="12">
                  <c:v>193.13378115633319</c:v>
                </c:pt>
                <c:pt idx="13">
                  <c:v>201.6316675272119</c:v>
                </c:pt>
                <c:pt idx="14">
                  <c:v>205.6643008777562</c:v>
                </c:pt>
                <c:pt idx="15">
                  <c:v>208.9549296918002</c:v>
                </c:pt>
                <c:pt idx="16">
                  <c:v>215.43253251224604</c:v>
                </c:pt>
                <c:pt idx="17">
                  <c:v>216.07883010978276</c:v>
                </c:pt>
                <c:pt idx="18">
                  <c:v>219.53609139153929</c:v>
                </c:pt>
                <c:pt idx="19">
                  <c:v>221.2923801226716</c:v>
                </c:pt>
                <c:pt idx="20">
                  <c:v>225.27564296487958</c:v>
                </c:pt>
                <c:pt idx="21">
                  <c:v>228.65477760935275</c:v>
                </c:pt>
                <c:pt idx="22">
                  <c:v>237.80096871372697</c:v>
                </c:pt>
                <c:pt idx="23">
                  <c:v>239.22777452600928</c:v>
                </c:pt>
                <c:pt idx="24">
                  <c:v>241.62005227126937</c:v>
                </c:pt>
                <c:pt idx="25">
                  <c:v>242.58653248035458</c:v>
                </c:pt>
                <c:pt idx="26">
                  <c:v>248.8937823248437</c:v>
                </c:pt>
                <c:pt idx="27">
                  <c:v>252.62718905971641</c:v>
                </c:pt>
                <c:pt idx="28">
                  <c:v>259.95337754244804</c:v>
                </c:pt>
                <c:pt idx="29">
                  <c:v>268.53183900134894</c:v>
                </c:pt>
                <c:pt idx="30">
                  <c:v>277.66192152739484</c:v>
                </c:pt>
                <c:pt idx="31">
                  <c:v>285.714117251689</c:v>
                </c:pt>
                <c:pt idx="32">
                  <c:v>298.85696664526705</c:v>
                </c:pt>
                <c:pt idx="33">
                  <c:v>309.91467441114185</c:v>
                </c:pt>
                <c:pt idx="34">
                  <c:v>317.97245594583154</c:v>
                </c:pt>
                <c:pt idx="35">
                  <c:v>323.06001524096473</c:v>
                </c:pt>
                <c:pt idx="36">
                  <c:v>325.9675553781334</c:v>
                </c:pt>
                <c:pt idx="37">
                  <c:v>330.85706870880546</c:v>
                </c:pt>
                <c:pt idx="38">
                  <c:v>332.84221112105843</c:v>
                </c:pt>
                <c:pt idx="39">
                  <c:v>342.49463524356895</c:v>
                </c:pt>
                <c:pt idx="40">
                  <c:v>353.11196893611947</c:v>
                </c:pt>
                <c:pt idx="41">
                  <c:v>355.58375271867209</c:v>
                </c:pt>
                <c:pt idx="42">
                  <c:v>360.56192525673379</c:v>
                </c:pt>
              </c:numCache>
            </c:numRef>
          </c:yVal>
        </c:ser>
        <c:ser>
          <c:idx val="1"/>
          <c:order val="1"/>
          <c:tx>
            <c:strRef>
              <c:f>Sheet1!$N$23</c:f>
              <c:strCache>
                <c:ptCount val="1"/>
                <c:pt idx="0">
                  <c:v>Median HH Inc</c:v>
                </c:pt>
              </c:strCache>
            </c:strRef>
          </c:tx>
          <c:marker>
            <c:symbol val="none"/>
          </c:marker>
          <c:xVal>
            <c:numRef>
              <c:f>Sheet1!$I$24:$I$66</c:f>
              <c:numCache>
                <c:formatCode>General</c:formatCode>
                <c:ptCount val="43"/>
                <c:pt idx="0">
                  <c:v>1950</c:v>
                </c:pt>
                <c:pt idx="1">
                  <c:v>1955</c:v>
                </c:pt>
                <c:pt idx="2">
                  <c:v>1960</c:v>
                </c:pt>
                <c:pt idx="3">
                  <c:v>1965</c:v>
                </c:pt>
                <c:pt idx="4">
                  <c:v>1970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</c:numCache>
            </c:numRef>
          </c:xVal>
          <c:yVal>
            <c:numRef>
              <c:f>Sheet1!$N$24:$N$66</c:f>
              <c:numCache>
                <c:formatCode>General</c:formatCode>
                <c:ptCount val="43"/>
                <c:pt idx="0">
                  <c:v>100</c:v>
                </c:pt>
                <c:pt idx="1">
                  <c:v>118.75000000000001</c:v>
                </c:pt>
                <c:pt idx="2">
                  <c:v>137.5</c:v>
                </c:pt>
                <c:pt idx="3">
                  <c:v>160.4166666666666</c:v>
                </c:pt>
                <c:pt idx="4">
                  <c:v>162.5</c:v>
                </c:pt>
                <c:pt idx="5">
                  <c:v>154.17946002241518</c:v>
                </c:pt>
                <c:pt idx="6">
                  <c:v>156.7377056507417</c:v>
                </c:pt>
                <c:pt idx="7">
                  <c:v>157.72973601075182</c:v>
                </c:pt>
                <c:pt idx="8">
                  <c:v>163.83402357178471</c:v>
                </c:pt>
                <c:pt idx="9">
                  <c:v>163.37834010960751</c:v>
                </c:pt>
                <c:pt idx="10">
                  <c:v>158.21122752203433</c:v>
                </c:pt>
                <c:pt idx="11">
                  <c:v>155.58468063892798</c:v>
                </c:pt>
                <c:pt idx="12">
                  <c:v>155.16914301022001</c:v>
                </c:pt>
                <c:pt idx="13">
                  <c:v>154.08492416889428</c:v>
                </c:pt>
                <c:pt idx="14">
                  <c:v>158.8694968635196</c:v>
                </c:pt>
                <c:pt idx="15">
                  <c:v>161.83963856291797</c:v>
                </c:pt>
                <c:pt idx="16">
                  <c:v>167.56998350971361</c:v>
                </c:pt>
                <c:pt idx="17">
                  <c:v>169.67149453367145</c:v>
                </c:pt>
                <c:pt idx="18">
                  <c:v>170.97544838088143</c:v>
                </c:pt>
                <c:pt idx="19">
                  <c:v>174.02458230290816</c:v>
                </c:pt>
                <c:pt idx="20">
                  <c:v>171.70953408077358</c:v>
                </c:pt>
                <c:pt idx="21">
                  <c:v>166.77851379543972</c:v>
                </c:pt>
                <c:pt idx="22">
                  <c:v>165.40821599716838</c:v>
                </c:pt>
                <c:pt idx="23">
                  <c:v>164.60459041381716</c:v>
                </c:pt>
                <c:pt idx="24">
                  <c:v>166.44182005349202</c:v>
                </c:pt>
                <c:pt idx="25">
                  <c:v>171.65599916339443</c:v>
                </c:pt>
                <c:pt idx="26">
                  <c:v>174.15317888802639</c:v>
                </c:pt>
                <c:pt idx="27">
                  <c:v>177.7367460806322</c:v>
                </c:pt>
                <c:pt idx="28">
                  <c:v>184.19522177361202</c:v>
                </c:pt>
                <c:pt idx="29">
                  <c:v>188.83480499640098</c:v>
                </c:pt>
                <c:pt idx="30">
                  <c:v>188.52169414838264</c:v>
                </c:pt>
                <c:pt idx="31">
                  <c:v>184.4129672369059</c:v>
                </c:pt>
                <c:pt idx="32">
                  <c:v>182.25922018405311</c:v>
                </c:pt>
                <c:pt idx="33">
                  <c:v>182.09922622558904</c:v>
                </c:pt>
                <c:pt idx="34">
                  <c:v>181.46578387930757</c:v>
                </c:pt>
                <c:pt idx="35">
                  <c:v>183.46845305254377</c:v>
                </c:pt>
                <c:pt idx="36">
                  <c:v>184.83402902214942</c:v>
                </c:pt>
                <c:pt idx="37">
                  <c:v>187.31221798962667</c:v>
                </c:pt>
                <c:pt idx="38">
                  <c:v>180.63267358867628</c:v>
                </c:pt>
                <c:pt idx="39">
                  <c:v>179.42479336061103</c:v>
                </c:pt>
                <c:pt idx="40">
                  <c:v>174.73679644515303</c:v>
                </c:pt>
                <c:pt idx="41">
                  <c:v>172.06577893934187</c:v>
                </c:pt>
              </c:numCache>
            </c:numRef>
          </c:yVal>
        </c:ser>
        <c:axId val="111500672"/>
        <c:axId val="111506560"/>
      </c:scatterChart>
      <c:valAx>
        <c:axId val="111500672"/>
        <c:scaling>
          <c:orientation val="minMax"/>
          <c:max val="2015"/>
          <c:min val="1950"/>
        </c:scaling>
        <c:axPos val="b"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1506560"/>
        <c:crosses val="autoZero"/>
        <c:crossBetween val="midCat"/>
      </c:valAx>
      <c:valAx>
        <c:axId val="11150656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1500672"/>
        <c:crosses val="autoZero"/>
        <c:crossBetween val="midCat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24FEF-9733-40DF-9834-E5DC020ABFBE}" type="datetimeFigureOut">
              <a:rPr lang="en-US" smtClean="0"/>
              <a:pPr/>
              <a:t>1/3/2013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BC36-9758-47CE-9BE3-B0C1AC1FBF6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447800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Is the Information Technology Revolution Over?</a:t>
            </a:r>
            <a:endParaRPr lang="en-US" sz="36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352800"/>
            <a:ext cx="6400800" cy="1752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By David M. Byrne, Stephen D. Oliner, and </a:t>
            </a:r>
            <a:r>
              <a:rPr lang="de-DE" sz="2400" dirty="0" smtClean="0"/>
              <a:t>Daniel E. Sichel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2013 ASSA Meetings</a:t>
            </a:r>
            <a:endParaRPr lang="en-US" sz="2400" dirty="0"/>
          </a:p>
          <a:p>
            <a:r>
              <a:rPr lang="en-US" sz="2400" dirty="0" smtClean="0"/>
              <a:t>Discussant: Chad Syverson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3. Intel and Semiconductor Innovation: A More Pessimistic View</a:t>
            </a: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1" y="1600200"/>
            <a:ext cx="76962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Wrap-Up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Thought-provoking paper: critical issues at hand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Overview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Paper’s analysis has three main parts: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Decomposition of LP growth into IT and non-IT components and comparison between 1995-2004 and 2004-2012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Prediction of steady state LP growth going forward</a:t>
            </a:r>
          </a:p>
          <a:p>
            <a:pPr marL="457200" indent="-457200">
              <a:buFont typeface="+mj-lt"/>
              <a:buAutoNum type="arabicPeriod"/>
            </a:pPr>
            <a:endParaRPr lang="en-US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Re-assessment of potential IT-driven growth in light of evidence from semiconductor manufacturing  </a:t>
            </a: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1. LP Decomposition: Is a Productivity (Re-) Slowdown Historically Unprecedented?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The prior GPT diffusion event was the electrification (&amp; plumbing) era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r>
              <a:rPr lang="en-US" sz="2400" dirty="0" smtClean="0"/>
              <a:t>Medium-run LP trends were not altogether different at that time</a:t>
            </a:r>
          </a:p>
          <a:p>
            <a:pPr marL="514350" indent="-51435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1. LP Decomposition: Is a Productivity (Re-) Slowdown Historically Unprecedented?  No.</a:t>
            </a:r>
            <a:endParaRPr lang="en-US" sz="32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1. LP Decomposition: Is a Productivity (Re-) Slowdown Historically Unprecedented?  No.</a:t>
            </a:r>
            <a:endParaRPr lang="en-US" sz="3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1. LP Decomposition: Is a Productivity (Re-) Slowdown Historically Unprecedented?  No.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0772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Annual Avg. LP Growth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Annual Avg.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LP Growth (%)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1896-1915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1976-1995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1915-1924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1995-2004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1924-1932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2004-2012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1932-1940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 Predicted Steady-State Future LP Growth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Forecasting is hard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Average future growth rates are hugely important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But recent patterns have convinced me median growth matters a lot </a:t>
            </a:r>
            <a:r>
              <a:rPr lang="en-US" sz="2400" dirty="0" smtClean="0"/>
              <a:t>too</a:t>
            </a:r>
          </a:p>
          <a:p>
            <a:pPr marL="400050" lvl="1" indent="0">
              <a:buNone/>
            </a:pPr>
            <a:r>
              <a:rPr lang="en-US" sz="2400" dirty="0" smtClean="0"/>
              <a:t>F</a:t>
            </a:r>
            <a:r>
              <a:rPr lang="en-US" sz="2400" dirty="0" smtClean="0"/>
              <a:t>orget normative issues—even positive </a:t>
            </a:r>
            <a:r>
              <a:rPr lang="en-US" sz="2400" dirty="0" smtClean="0"/>
              <a:t>implications will be inescapable if pattern of past 3 decades </a:t>
            </a:r>
            <a:r>
              <a:rPr lang="en-US" sz="2400" dirty="0" smtClean="0"/>
              <a:t>continues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2. Predicted Steady-State Future LP Growth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4" name="Chart 3"/>
          <p:cNvGraphicFramePr>
            <a:graphicFrameLocks noGrp="1"/>
          </p:cNvGraphicFramePr>
          <p:nvPr/>
        </p:nvGraphicFramePr>
        <p:xfrm>
          <a:off x="254000" y="1371600"/>
          <a:ext cx="8636000" cy="52006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3. Intel and Semiconductor Innovation: A More Pessimistic View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Authors: semiconductor mfg. technology cycle hasn’t slowed </a:t>
            </a:r>
          </a:p>
          <a:p>
            <a:pPr marL="0" indent="0"/>
            <a:r>
              <a:rPr lang="en-US" sz="2400" dirty="0" smtClean="0"/>
              <a:t>Lithography process generation has held at ~2 years since 1993</a:t>
            </a:r>
          </a:p>
          <a:p>
            <a:pPr marL="0" indent="0"/>
            <a:r>
              <a:rPr lang="en-US" sz="2400" dirty="0" smtClean="0"/>
              <a:t>Intel’s CPU cycle has held up similarly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However, </a:t>
            </a:r>
            <a:r>
              <a:rPr lang="en-US" sz="2400" dirty="0" err="1" smtClean="0"/>
              <a:t>Pillai</a:t>
            </a:r>
            <a:r>
              <a:rPr lang="en-US" sz="2400" dirty="0" smtClean="0"/>
              <a:t> (forthcoming): while transistors per unit area have continued to increase, chip designers have not been able to fully harness these improvements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i="1" dirty="0" smtClean="0"/>
              <a:t>NYT</a:t>
            </a:r>
            <a:r>
              <a:rPr lang="en-US" sz="2400" dirty="0" smtClean="0"/>
              <a:t>, 9/1/09: “The computer industry has a secret. Yes, the number of transistors on modern microprocessors continues to multiply geometrically, but no one really knows how to get the most out of all these new transistors.”</a:t>
            </a:r>
          </a:p>
          <a:p>
            <a:pPr marL="0" indent="0"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416</Words>
  <Application>Microsoft Office PowerPoint</Application>
  <PresentationFormat>On-screen Show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Is the Information Technology Revolution Over?</vt:lpstr>
      <vt:lpstr>Overview</vt:lpstr>
      <vt:lpstr>1. LP Decomposition: Is a Productivity (Re-) Slowdown Historically Unprecedented?</vt:lpstr>
      <vt:lpstr>1. LP Decomposition: Is a Productivity (Re-) Slowdown Historically Unprecedented?  No.</vt:lpstr>
      <vt:lpstr>1. LP Decomposition: Is a Productivity (Re-) Slowdown Historically Unprecedented?  No.</vt:lpstr>
      <vt:lpstr>1. LP Decomposition: Is a Productivity (Re-) Slowdown Historically Unprecedented?  No.</vt:lpstr>
      <vt:lpstr>2. Predicted Steady-State Future LP Growth</vt:lpstr>
      <vt:lpstr>2. Predicted Steady-State Future LP Growth</vt:lpstr>
      <vt:lpstr>3. Intel and Semiconductor Innovation: A More Pessimistic View</vt:lpstr>
      <vt:lpstr>3. Intel and Semiconductor Innovation: A More Pessimistic View</vt:lpstr>
      <vt:lpstr>Wrap-Up</vt:lpstr>
    </vt:vector>
  </TitlesOfParts>
  <Company>The University of Chicago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Syverson, Chad</dc:creator>
  <cp:lastModifiedBy>Syverson, Chad</cp:lastModifiedBy>
  <cp:revision>183</cp:revision>
  <dcterms:created xsi:type="dcterms:W3CDTF">2011-04-05T20:09:20Z</dcterms:created>
  <dcterms:modified xsi:type="dcterms:W3CDTF">2013-01-04T02:55:38Z</dcterms:modified>
</cp:coreProperties>
</file>