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9" r:id="rId1"/>
  </p:sldMasterIdLst>
  <p:notesMasterIdLst>
    <p:notesMasterId r:id="rId33"/>
  </p:notesMasterIdLst>
  <p:handoutMasterIdLst>
    <p:handoutMasterId r:id="rId34"/>
  </p:handoutMasterIdLst>
  <p:sldIdLst>
    <p:sldId id="306" r:id="rId2"/>
    <p:sldId id="320" r:id="rId3"/>
    <p:sldId id="321" r:id="rId4"/>
    <p:sldId id="312" r:id="rId5"/>
    <p:sldId id="309" r:id="rId6"/>
    <p:sldId id="310" r:id="rId7"/>
    <p:sldId id="307" r:id="rId8"/>
    <p:sldId id="362" r:id="rId9"/>
    <p:sldId id="337" r:id="rId10"/>
    <p:sldId id="338" r:id="rId11"/>
    <p:sldId id="351" r:id="rId12"/>
    <p:sldId id="325" r:id="rId13"/>
    <p:sldId id="389" r:id="rId14"/>
    <p:sldId id="390" r:id="rId15"/>
    <p:sldId id="391" r:id="rId16"/>
    <p:sldId id="367" r:id="rId17"/>
    <p:sldId id="360" r:id="rId18"/>
    <p:sldId id="326" r:id="rId19"/>
    <p:sldId id="327" r:id="rId20"/>
    <p:sldId id="328" r:id="rId21"/>
    <p:sldId id="363" r:id="rId22"/>
    <p:sldId id="364" r:id="rId23"/>
    <p:sldId id="397" r:id="rId24"/>
    <p:sldId id="343" r:id="rId25"/>
    <p:sldId id="336" r:id="rId26"/>
    <p:sldId id="313" r:id="rId27"/>
    <p:sldId id="383" r:id="rId28"/>
    <p:sldId id="372" r:id="rId29"/>
    <p:sldId id="373" r:id="rId30"/>
    <p:sldId id="374" r:id="rId31"/>
    <p:sldId id="375" r:id="rId32"/>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Garamond" pitchFamily="18" charset="0"/>
        <a:ea typeface="+mn-ea"/>
        <a:cs typeface="Arial" charset="0"/>
      </a:defRPr>
    </a:lvl1pPr>
    <a:lvl2pPr marL="457200" algn="l" rtl="0" fontAlgn="base">
      <a:spcBef>
        <a:spcPct val="0"/>
      </a:spcBef>
      <a:spcAft>
        <a:spcPct val="0"/>
      </a:spcAft>
      <a:defRPr b="1" kern="1200">
        <a:solidFill>
          <a:schemeClr val="tx1"/>
        </a:solidFill>
        <a:latin typeface="Garamond" pitchFamily="18" charset="0"/>
        <a:ea typeface="+mn-ea"/>
        <a:cs typeface="Arial" charset="0"/>
      </a:defRPr>
    </a:lvl2pPr>
    <a:lvl3pPr marL="914400" algn="l" rtl="0" fontAlgn="base">
      <a:spcBef>
        <a:spcPct val="0"/>
      </a:spcBef>
      <a:spcAft>
        <a:spcPct val="0"/>
      </a:spcAft>
      <a:defRPr b="1" kern="1200">
        <a:solidFill>
          <a:schemeClr val="tx1"/>
        </a:solidFill>
        <a:latin typeface="Garamond" pitchFamily="18" charset="0"/>
        <a:ea typeface="+mn-ea"/>
        <a:cs typeface="Arial" charset="0"/>
      </a:defRPr>
    </a:lvl3pPr>
    <a:lvl4pPr marL="1371600" algn="l" rtl="0" fontAlgn="base">
      <a:spcBef>
        <a:spcPct val="0"/>
      </a:spcBef>
      <a:spcAft>
        <a:spcPct val="0"/>
      </a:spcAft>
      <a:defRPr b="1" kern="1200">
        <a:solidFill>
          <a:schemeClr val="tx1"/>
        </a:solidFill>
        <a:latin typeface="Garamond" pitchFamily="18" charset="0"/>
        <a:ea typeface="+mn-ea"/>
        <a:cs typeface="Arial" charset="0"/>
      </a:defRPr>
    </a:lvl4pPr>
    <a:lvl5pPr marL="1828800" algn="l" rtl="0" fontAlgn="base">
      <a:spcBef>
        <a:spcPct val="0"/>
      </a:spcBef>
      <a:spcAft>
        <a:spcPct val="0"/>
      </a:spcAft>
      <a:defRPr b="1" kern="1200">
        <a:solidFill>
          <a:schemeClr val="tx1"/>
        </a:solidFill>
        <a:latin typeface="Garamond" pitchFamily="18" charset="0"/>
        <a:ea typeface="+mn-ea"/>
        <a:cs typeface="Arial" charset="0"/>
      </a:defRPr>
    </a:lvl5pPr>
    <a:lvl6pPr marL="2286000" algn="l" defTabSz="914400" rtl="0" eaLnBrk="1" latinLnBrk="0" hangingPunct="1">
      <a:defRPr b="1" kern="1200">
        <a:solidFill>
          <a:schemeClr val="tx1"/>
        </a:solidFill>
        <a:latin typeface="Garamond" pitchFamily="18" charset="0"/>
        <a:ea typeface="+mn-ea"/>
        <a:cs typeface="Arial" charset="0"/>
      </a:defRPr>
    </a:lvl6pPr>
    <a:lvl7pPr marL="2743200" algn="l" defTabSz="914400" rtl="0" eaLnBrk="1" latinLnBrk="0" hangingPunct="1">
      <a:defRPr b="1" kern="1200">
        <a:solidFill>
          <a:schemeClr val="tx1"/>
        </a:solidFill>
        <a:latin typeface="Garamond" pitchFamily="18" charset="0"/>
        <a:ea typeface="+mn-ea"/>
        <a:cs typeface="Arial" charset="0"/>
      </a:defRPr>
    </a:lvl7pPr>
    <a:lvl8pPr marL="3200400" algn="l" defTabSz="914400" rtl="0" eaLnBrk="1" latinLnBrk="0" hangingPunct="1">
      <a:defRPr b="1" kern="1200">
        <a:solidFill>
          <a:schemeClr val="tx1"/>
        </a:solidFill>
        <a:latin typeface="Garamond" pitchFamily="18" charset="0"/>
        <a:ea typeface="+mn-ea"/>
        <a:cs typeface="Arial" charset="0"/>
      </a:defRPr>
    </a:lvl8pPr>
    <a:lvl9pPr marL="3657600" algn="l" defTabSz="914400" rtl="0" eaLnBrk="1" latinLnBrk="0" hangingPunct="1">
      <a:defRPr b="1" kern="1200">
        <a:solidFill>
          <a:schemeClr val="tx1"/>
        </a:solidFill>
        <a:latin typeface="Garamond"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a De Michelis" initials="AD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CC"/>
    <a:srgbClr val="33CCFF"/>
    <a:srgbClr val="FFFF99"/>
    <a:srgbClr val="FFFFFF"/>
    <a:srgbClr val="FF9900"/>
    <a:srgbClr val="E9F8FB"/>
    <a:srgbClr val="F6505C"/>
    <a:srgbClr val="FBE9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21" autoAdjust="0"/>
    <p:restoredTop sz="83835" autoAdjust="0"/>
  </p:normalViewPr>
  <p:slideViewPr>
    <p:cSldViewPr snapToGrid="0">
      <p:cViewPr varScale="1">
        <p:scale>
          <a:sx n="61" d="100"/>
          <a:sy n="61" d="100"/>
        </p:scale>
        <p:origin x="-1456" y="-79"/>
      </p:cViewPr>
      <p:guideLst>
        <p:guide orient="horz" pos="2160"/>
        <p:guide pos="2880"/>
      </p:guideLst>
    </p:cSldViewPr>
  </p:slideViewPr>
  <p:outlineViewPr>
    <p:cViewPr>
      <p:scale>
        <a:sx n="33" d="100"/>
        <a:sy n="33" d="100"/>
      </p:scale>
      <p:origin x="42" y="6534"/>
    </p:cViewPr>
  </p:outlineViewPr>
  <p:notesTextViewPr>
    <p:cViewPr>
      <p:scale>
        <a:sx n="100" d="100"/>
        <a:sy n="100" d="100"/>
      </p:scale>
      <p:origin x="0" y="0"/>
    </p:cViewPr>
  </p:notesTextViewPr>
  <p:sorterViewPr>
    <p:cViewPr>
      <p:scale>
        <a:sx n="66" d="100"/>
        <a:sy n="66" d="100"/>
      </p:scale>
      <p:origin x="0" y="0"/>
    </p:cViewPr>
  </p:sorter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m-iffile01.frb.gov\SECTIONS\AFE\de%20michelis\paper%20with%20BAW\becky\Copy%20of%20Charts_122112.xlsm"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m-iffile01.frb.gov\SECTIONS\AFE\de%20michelis\paper%20with%20BAW\becky\Copy%20of%20Charts_122112.xlsm"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m-iffile01.frb.gov\SECTIONS\AFE\de%20michelis\paper%20with%20BAW\becky\Copy%20of%20Charts_122112.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m-iffile01.frb.gov\SECTIONS\AFE\de%20michelis\paper%20with%20BAW\becky\Copy%20of%20Charts_122112.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a:latin typeface="Times New Roman" pitchFamily="18" charset="0"/>
                <a:cs typeface="Times New Roman" pitchFamily="18" charset="0"/>
              </a:defRPr>
            </a:pPr>
            <a:r>
              <a:rPr lang="en-US" sz="1600" b="1" dirty="0" smtClean="0">
                <a:latin typeface="Times New Roman" pitchFamily="18" charset="0"/>
                <a:cs typeface="Times New Roman" pitchFamily="18" charset="0"/>
              </a:rPr>
              <a:t>TFP </a:t>
            </a:r>
            <a:r>
              <a:rPr lang="en-US" sz="1600" b="1" dirty="0">
                <a:latin typeface="Times New Roman" pitchFamily="18" charset="0"/>
                <a:cs typeface="Times New Roman" pitchFamily="18" charset="0"/>
              </a:rPr>
              <a:t>Growth and Hours Growth</a:t>
            </a:r>
          </a:p>
        </c:rich>
      </c:tx>
      <c:layout/>
      <c:overlay val="0"/>
    </c:title>
    <c:autoTitleDeleted val="0"/>
    <c:plotArea>
      <c:layout>
        <c:manualLayout>
          <c:layoutTarget val="inner"/>
          <c:xMode val="edge"/>
          <c:yMode val="edge"/>
          <c:x val="8.5403726708074529E-2"/>
          <c:y val="9.3875439024608376E-2"/>
          <c:w val="0.88457195956095547"/>
          <c:h val="0.7969620583083451"/>
        </c:manualLayout>
      </c:layout>
      <c:scatterChart>
        <c:scatterStyle val="lineMarker"/>
        <c:varyColors val="0"/>
        <c:ser>
          <c:idx val="0"/>
          <c:order val="0"/>
          <c:spPr>
            <a:ln w="25400">
              <a:noFill/>
            </a:ln>
            <a:effectLst/>
          </c:spPr>
          <c:marker>
            <c:symbol val="circle"/>
            <c:size val="6"/>
            <c:spPr>
              <a:solidFill>
                <a:srgbClr val="333333"/>
              </a:solidFill>
              <a:ln>
                <a:noFill/>
                <a:prstDash val="solid"/>
              </a:ln>
            </c:spPr>
          </c:marker>
          <c:dPt>
            <c:idx val="0"/>
            <c:marker>
              <c:spPr>
                <a:solidFill>
                  <a:schemeClr val="tx1"/>
                </a:solidFill>
                <a:ln>
                  <a:noFill/>
                  <a:prstDash val="solid"/>
                </a:ln>
              </c:spPr>
            </c:marker>
            <c:bubble3D val="0"/>
          </c:dPt>
          <c:dPt>
            <c:idx val="1"/>
            <c:marker>
              <c:spPr>
                <a:solidFill>
                  <a:schemeClr val="tx1"/>
                </a:solidFill>
                <a:ln>
                  <a:noFill/>
                  <a:prstDash val="solid"/>
                </a:ln>
              </c:spPr>
            </c:marker>
            <c:bubble3D val="0"/>
          </c:dPt>
          <c:dPt>
            <c:idx val="2"/>
            <c:marker>
              <c:spPr>
                <a:solidFill>
                  <a:schemeClr val="tx1"/>
                </a:solidFill>
                <a:ln>
                  <a:noFill/>
                  <a:prstDash val="solid"/>
                </a:ln>
              </c:spPr>
            </c:marker>
            <c:bubble3D val="0"/>
          </c:dPt>
          <c:dPt>
            <c:idx val="3"/>
            <c:marker>
              <c:spPr>
                <a:solidFill>
                  <a:srgbClr val="FF0000"/>
                </a:solidFill>
                <a:ln>
                  <a:noFill/>
                  <a:prstDash val="solid"/>
                </a:ln>
              </c:spPr>
            </c:marker>
            <c:bubble3D val="0"/>
          </c:dPt>
          <c:dPt>
            <c:idx val="4"/>
            <c:marker>
              <c:spPr>
                <a:solidFill>
                  <a:schemeClr val="tx1"/>
                </a:solidFill>
                <a:ln>
                  <a:noFill/>
                  <a:prstDash val="solid"/>
                </a:ln>
              </c:spPr>
            </c:marker>
            <c:bubble3D val="0"/>
          </c:dPt>
          <c:dPt>
            <c:idx val="5"/>
            <c:marker>
              <c:spPr>
                <a:solidFill>
                  <a:schemeClr val="tx1"/>
                </a:solidFill>
                <a:ln>
                  <a:noFill/>
                  <a:prstDash val="solid"/>
                </a:ln>
              </c:spPr>
            </c:marker>
            <c:bubble3D val="0"/>
          </c:dPt>
          <c:dPt>
            <c:idx val="6"/>
            <c:marker>
              <c:spPr>
                <a:solidFill>
                  <a:srgbClr val="FF0000"/>
                </a:solidFill>
                <a:ln>
                  <a:noFill/>
                  <a:prstDash val="solid"/>
                </a:ln>
              </c:spPr>
            </c:marker>
            <c:bubble3D val="0"/>
          </c:dPt>
          <c:dPt>
            <c:idx val="7"/>
            <c:marker>
              <c:spPr>
                <a:solidFill>
                  <a:srgbClr val="FF0000"/>
                </a:solidFill>
                <a:ln>
                  <a:noFill/>
                  <a:prstDash val="solid"/>
                </a:ln>
              </c:spPr>
            </c:marker>
            <c:bubble3D val="0"/>
          </c:dPt>
          <c:dPt>
            <c:idx val="8"/>
            <c:marker>
              <c:spPr>
                <a:solidFill>
                  <a:schemeClr val="tx1"/>
                </a:solidFill>
                <a:ln>
                  <a:noFill/>
                  <a:prstDash val="solid"/>
                </a:ln>
              </c:spPr>
            </c:marker>
            <c:bubble3D val="0"/>
          </c:dPt>
          <c:dPt>
            <c:idx val="9"/>
            <c:marker>
              <c:spPr>
                <a:solidFill>
                  <a:srgbClr val="FF0000"/>
                </a:solidFill>
                <a:ln>
                  <a:noFill/>
                  <a:prstDash val="solid"/>
                </a:ln>
              </c:spPr>
            </c:marker>
            <c:bubble3D val="0"/>
          </c:dPt>
          <c:dPt>
            <c:idx val="10"/>
            <c:marker>
              <c:spPr>
                <a:solidFill>
                  <a:srgbClr val="FF0000"/>
                </a:solidFill>
                <a:ln>
                  <a:noFill/>
                  <a:prstDash val="solid"/>
                </a:ln>
              </c:spPr>
            </c:marker>
            <c:bubble3D val="0"/>
          </c:dPt>
          <c:dPt>
            <c:idx val="11"/>
            <c:marker>
              <c:spPr>
                <a:solidFill>
                  <a:schemeClr val="tx1"/>
                </a:solidFill>
                <a:ln>
                  <a:noFill/>
                  <a:prstDash val="solid"/>
                </a:ln>
              </c:spPr>
            </c:marker>
            <c:bubble3D val="0"/>
          </c:dPt>
          <c:dPt>
            <c:idx val="12"/>
            <c:marker>
              <c:spPr>
                <a:solidFill>
                  <a:schemeClr val="tx1"/>
                </a:solidFill>
                <a:ln>
                  <a:noFill/>
                  <a:prstDash val="solid"/>
                </a:ln>
              </c:spPr>
            </c:marker>
            <c:bubble3D val="0"/>
          </c:dPt>
          <c:dPt>
            <c:idx val="13"/>
            <c:marker>
              <c:spPr>
                <a:solidFill>
                  <a:schemeClr val="tx1"/>
                </a:solidFill>
                <a:ln>
                  <a:noFill/>
                  <a:prstDash val="solid"/>
                </a:ln>
              </c:spPr>
            </c:marker>
            <c:bubble3D val="0"/>
          </c:dPt>
          <c:dPt>
            <c:idx val="14"/>
            <c:marker>
              <c:spPr>
                <a:solidFill>
                  <a:schemeClr val="tx1"/>
                </a:solidFill>
                <a:ln>
                  <a:noFill/>
                  <a:prstDash val="solid"/>
                </a:ln>
              </c:spPr>
            </c:marker>
            <c:bubble3D val="0"/>
          </c:dPt>
          <c:dPt>
            <c:idx val="15"/>
            <c:marker>
              <c:spPr>
                <a:solidFill>
                  <a:schemeClr val="tx1"/>
                </a:solidFill>
                <a:ln>
                  <a:noFill/>
                  <a:prstDash val="solid"/>
                </a:ln>
              </c:spPr>
            </c:marker>
            <c:bubble3D val="0"/>
          </c:dPt>
          <c:dPt>
            <c:idx val="16"/>
            <c:marker>
              <c:spPr>
                <a:solidFill>
                  <a:schemeClr val="tx1"/>
                </a:solidFill>
                <a:ln>
                  <a:noFill/>
                  <a:prstDash val="solid"/>
                </a:ln>
              </c:spPr>
            </c:marker>
            <c:bubble3D val="0"/>
          </c:dPt>
          <c:dPt>
            <c:idx val="17"/>
            <c:marker>
              <c:spPr>
                <a:solidFill>
                  <a:schemeClr val="tx1"/>
                </a:solidFill>
                <a:ln>
                  <a:noFill/>
                  <a:prstDash val="solid"/>
                </a:ln>
              </c:spPr>
            </c:marker>
            <c:bubble3D val="0"/>
          </c:dPt>
          <c:dPt>
            <c:idx val="18"/>
            <c:marker>
              <c:spPr>
                <a:solidFill>
                  <a:srgbClr val="FF0000"/>
                </a:solidFill>
                <a:ln>
                  <a:noFill/>
                  <a:prstDash val="solid"/>
                </a:ln>
              </c:spPr>
            </c:marker>
            <c:bubble3D val="0"/>
          </c:dPt>
          <c:dPt>
            <c:idx val="19"/>
            <c:marker>
              <c:spPr>
                <a:solidFill>
                  <a:srgbClr val="FF0000"/>
                </a:solidFill>
                <a:ln>
                  <a:noFill/>
                  <a:prstDash val="solid"/>
                </a:ln>
              </c:spPr>
            </c:marker>
            <c:bubble3D val="0"/>
          </c:dPt>
          <c:dLbls>
            <c:dLbl>
              <c:idx val="0"/>
              <c:layout>
                <c:manualLayout>
                  <c:x val="-6.8965517241379309E-2"/>
                  <c:y val="-3.5617910837431391E-2"/>
                </c:manualLayout>
              </c:layout>
              <c:tx>
                <c:rich>
                  <a:bodyPr/>
                  <a:lstStyle/>
                  <a:p>
                    <a:r>
                      <a:rPr lang="en-US"/>
                      <a:t>Australia</a:t>
                    </a:r>
                  </a:p>
                </c:rich>
              </c:tx>
              <c:showLegendKey val="0"/>
              <c:showVal val="1"/>
              <c:showCatName val="0"/>
              <c:showSerName val="0"/>
              <c:showPercent val="0"/>
              <c:showBubbleSize val="0"/>
            </c:dLbl>
            <c:dLbl>
              <c:idx val="1"/>
              <c:layout>
                <c:manualLayout>
                  <c:x val="-2.2988505747126436E-3"/>
                  <c:y val="-1.6189959471559722E-2"/>
                </c:manualLayout>
              </c:layout>
              <c:tx>
                <c:rich>
                  <a:bodyPr/>
                  <a:lstStyle/>
                  <a:p>
                    <a:r>
                      <a:rPr lang="en-US"/>
                      <a:t>Austria</a:t>
                    </a:r>
                  </a:p>
                </c:rich>
              </c:tx>
              <c:showLegendKey val="0"/>
              <c:showVal val="1"/>
              <c:showCatName val="0"/>
              <c:showSerName val="0"/>
              <c:showPercent val="0"/>
              <c:showBubbleSize val="0"/>
            </c:dLbl>
            <c:dLbl>
              <c:idx val="2"/>
              <c:layout>
                <c:manualLayout>
                  <c:x val="-3.4876220124902192E-2"/>
                  <c:y val="3.5625811922517514E-2"/>
                </c:manualLayout>
              </c:layout>
              <c:tx>
                <c:rich>
                  <a:bodyPr/>
                  <a:lstStyle/>
                  <a:p>
                    <a:r>
                      <a:rPr lang="en-US"/>
                      <a:t>Belgium</a:t>
                    </a:r>
                  </a:p>
                </c:rich>
              </c:tx>
              <c:showLegendKey val="0"/>
              <c:showVal val="1"/>
              <c:showCatName val="0"/>
              <c:showSerName val="0"/>
              <c:showPercent val="0"/>
              <c:showBubbleSize val="0"/>
            </c:dLbl>
            <c:dLbl>
              <c:idx val="3"/>
              <c:layout>
                <c:manualLayout>
                  <c:x val="-9.8996628857566604E-2"/>
                  <c:y val="-6.8429590104838473E-3"/>
                </c:manualLayout>
              </c:layout>
              <c:tx>
                <c:rich>
                  <a:bodyPr/>
                  <a:lstStyle/>
                  <a:p>
                    <a:r>
                      <a:rPr lang="en-US"/>
                      <a:t>Canada</a:t>
                    </a:r>
                  </a:p>
                </c:rich>
              </c:tx>
              <c:showLegendKey val="0"/>
              <c:showVal val="1"/>
              <c:showCatName val="0"/>
              <c:showSerName val="0"/>
              <c:showPercent val="0"/>
              <c:showBubbleSize val="0"/>
            </c:dLbl>
            <c:dLbl>
              <c:idx val="4"/>
              <c:layout>
                <c:manualLayout>
                  <c:x val="-8.7781823361947758E-2"/>
                  <c:y val="1.2951871170291875E-2"/>
                </c:manualLayout>
              </c:layout>
              <c:tx>
                <c:rich>
                  <a:bodyPr/>
                  <a:lstStyle/>
                  <a:p>
                    <a:r>
                      <a:rPr lang="en-US" dirty="0"/>
                      <a:t>Denmark</a:t>
                    </a:r>
                  </a:p>
                </c:rich>
              </c:tx>
              <c:showLegendKey val="0"/>
              <c:showVal val="1"/>
              <c:showCatName val="0"/>
              <c:showSerName val="0"/>
              <c:showPercent val="0"/>
              <c:showBubbleSize val="0"/>
            </c:dLbl>
            <c:dLbl>
              <c:idx val="5"/>
              <c:layout/>
              <c:tx>
                <c:rich>
                  <a:bodyPr/>
                  <a:lstStyle/>
                  <a:p>
                    <a:r>
                      <a:rPr lang="en-US"/>
                      <a:t>Finland</a:t>
                    </a:r>
                  </a:p>
                </c:rich>
              </c:tx>
              <c:showLegendKey val="0"/>
              <c:showVal val="1"/>
              <c:showCatName val="0"/>
              <c:showSerName val="0"/>
              <c:showPercent val="0"/>
              <c:showBubbleSize val="0"/>
            </c:dLbl>
            <c:dLbl>
              <c:idx val="6"/>
              <c:layout>
                <c:manualLayout>
                  <c:x val="-8.8775864829845064E-2"/>
                  <c:y val="-1.6884921491900517E-2"/>
                </c:manualLayout>
              </c:layout>
              <c:tx>
                <c:rich>
                  <a:bodyPr/>
                  <a:lstStyle/>
                  <a:p>
                    <a:r>
                      <a:rPr lang="en-US"/>
                      <a:t>France</a:t>
                    </a:r>
                  </a:p>
                </c:rich>
              </c:tx>
              <c:showLegendKey val="0"/>
              <c:showVal val="1"/>
              <c:showCatName val="0"/>
              <c:showSerName val="0"/>
              <c:showPercent val="0"/>
              <c:showBubbleSize val="0"/>
            </c:dLbl>
            <c:dLbl>
              <c:idx val="7"/>
              <c:layout/>
              <c:tx>
                <c:rich>
                  <a:bodyPr/>
                  <a:lstStyle/>
                  <a:p>
                    <a:r>
                      <a:rPr lang="en-US"/>
                      <a:t>Germany </a:t>
                    </a:r>
                  </a:p>
                </c:rich>
              </c:tx>
              <c:showLegendKey val="0"/>
              <c:showVal val="1"/>
              <c:showCatName val="0"/>
              <c:showSerName val="0"/>
              <c:showPercent val="0"/>
              <c:showBubbleSize val="0"/>
            </c:dLbl>
            <c:dLbl>
              <c:idx val="8"/>
              <c:layout>
                <c:manualLayout>
                  <c:x val="-1.1494252873563218E-2"/>
                  <c:y val="2.5903935154495558E-2"/>
                </c:manualLayout>
              </c:layout>
              <c:tx>
                <c:rich>
                  <a:bodyPr/>
                  <a:lstStyle/>
                  <a:p>
                    <a:r>
                      <a:rPr lang="en-US"/>
                      <a:t>Greece</a:t>
                    </a:r>
                  </a:p>
                </c:rich>
              </c:tx>
              <c:showLegendKey val="0"/>
              <c:showVal val="1"/>
              <c:showCatName val="0"/>
              <c:showSerName val="0"/>
              <c:showPercent val="0"/>
              <c:showBubbleSize val="0"/>
            </c:dLbl>
            <c:dLbl>
              <c:idx val="9"/>
              <c:layout>
                <c:manualLayout>
                  <c:x val="-1.1494252873563218E-2"/>
                  <c:y val="-1.2951967577247838E-2"/>
                </c:manualLayout>
              </c:layout>
              <c:tx>
                <c:rich>
                  <a:bodyPr/>
                  <a:lstStyle/>
                  <a:p>
                    <a:r>
                      <a:rPr lang="en-US"/>
                      <a:t>Italy</a:t>
                    </a:r>
                  </a:p>
                </c:rich>
              </c:tx>
              <c:showLegendKey val="0"/>
              <c:showVal val="1"/>
              <c:showCatName val="0"/>
              <c:showSerName val="0"/>
              <c:showPercent val="0"/>
              <c:showBubbleSize val="0"/>
            </c:dLbl>
            <c:dLbl>
              <c:idx val="10"/>
              <c:layout/>
              <c:tx>
                <c:rich>
                  <a:bodyPr/>
                  <a:lstStyle/>
                  <a:p>
                    <a:r>
                      <a:rPr lang="en-US"/>
                      <a:t>Japan</a:t>
                    </a:r>
                  </a:p>
                </c:rich>
              </c:tx>
              <c:showLegendKey val="0"/>
              <c:showVal val="1"/>
              <c:showCatName val="0"/>
              <c:showSerName val="0"/>
              <c:showPercent val="0"/>
              <c:showBubbleSize val="0"/>
            </c:dLbl>
            <c:dLbl>
              <c:idx val="11"/>
              <c:layout>
                <c:manualLayout>
                  <c:x val="-1.8390804597701149E-2"/>
                  <c:y val="2.5903935154495558E-2"/>
                </c:manualLayout>
              </c:layout>
              <c:tx>
                <c:rich>
                  <a:bodyPr/>
                  <a:lstStyle/>
                  <a:p>
                    <a:r>
                      <a:rPr lang="en-US"/>
                      <a:t>Netherlands</a:t>
                    </a:r>
                  </a:p>
                </c:rich>
              </c:tx>
              <c:showLegendKey val="0"/>
              <c:showVal val="1"/>
              <c:showCatName val="0"/>
              <c:showSerName val="0"/>
              <c:showPercent val="0"/>
              <c:showBubbleSize val="0"/>
            </c:dLbl>
            <c:dLbl>
              <c:idx val="12"/>
              <c:layout>
                <c:manualLayout>
                  <c:x val="-3.2183908045977011E-2"/>
                  <c:y val="3.2379918943119444E-2"/>
                </c:manualLayout>
              </c:layout>
              <c:tx>
                <c:rich>
                  <a:bodyPr/>
                  <a:lstStyle/>
                  <a:p>
                    <a:r>
                      <a:rPr lang="en-US"/>
                      <a:t>New Zealand</a:t>
                    </a:r>
                  </a:p>
                </c:rich>
              </c:tx>
              <c:showLegendKey val="0"/>
              <c:showVal val="1"/>
              <c:showCatName val="0"/>
              <c:showSerName val="0"/>
              <c:showPercent val="0"/>
              <c:showBubbleSize val="0"/>
            </c:dLbl>
            <c:dLbl>
              <c:idx val="13"/>
              <c:layout/>
              <c:tx>
                <c:rich>
                  <a:bodyPr/>
                  <a:lstStyle/>
                  <a:p>
                    <a:r>
                      <a:rPr lang="en-US"/>
                      <a:t>Norway</a:t>
                    </a:r>
                  </a:p>
                </c:rich>
              </c:tx>
              <c:showLegendKey val="0"/>
              <c:showVal val="1"/>
              <c:showCatName val="0"/>
              <c:showSerName val="0"/>
              <c:showPercent val="0"/>
              <c:showBubbleSize val="0"/>
            </c:dLbl>
            <c:dLbl>
              <c:idx val="14"/>
              <c:layout>
                <c:manualLayout>
                  <c:x val="-6.8965517241379309E-2"/>
                  <c:y val="3.2379918943119444E-2"/>
                </c:manualLayout>
              </c:layout>
              <c:tx>
                <c:rich>
                  <a:bodyPr/>
                  <a:lstStyle/>
                  <a:p>
                    <a:r>
                      <a:rPr lang="en-US"/>
                      <a:t>Portugal</a:t>
                    </a:r>
                  </a:p>
                </c:rich>
              </c:tx>
              <c:showLegendKey val="0"/>
              <c:showVal val="1"/>
              <c:showCatName val="0"/>
              <c:showSerName val="0"/>
              <c:showPercent val="0"/>
              <c:showBubbleSize val="0"/>
            </c:dLbl>
            <c:dLbl>
              <c:idx val="15"/>
              <c:layout/>
              <c:tx>
                <c:rich>
                  <a:bodyPr/>
                  <a:lstStyle/>
                  <a:p>
                    <a:r>
                      <a:rPr lang="en-US"/>
                      <a:t>Spain</a:t>
                    </a:r>
                  </a:p>
                </c:rich>
              </c:tx>
              <c:showLegendKey val="0"/>
              <c:showVal val="1"/>
              <c:showCatName val="0"/>
              <c:showSerName val="0"/>
              <c:showPercent val="0"/>
              <c:showBubbleSize val="0"/>
            </c:dLbl>
            <c:dLbl>
              <c:idx val="16"/>
              <c:layout>
                <c:manualLayout>
                  <c:x val="-1.3793103448275862E-2"/>
                  <c:y val="-2.5903935154495558E-2"/>
                </c:manualLayout>
              </c:layout>
              <c:tx>
                <c:rich>
                  <a:bodyPr/>
                  <a:lstStyle/>
                  <a:p>
                    <a:r>
                      <a:rPr lang="en-US"/>
                      <a:t>Sweden</a:t>
                    </a:r>
                  </a:p>
                </c:rich>
              </c:tx>
              <c:showLegendKey val="0"/>
              <c:showVal val="1"/>
              <c:showCatName val="0"/>
              <c:showSerName val="0"/>
              <c:showPercent val="0"/>
              <c:showBubbleSize val="0"/>
            </c:dLbl>
            <c:dLbl>
              <c:idx val="17"/>
              <c:layout>
                <c:manualLayout>
                  <c:x val="-2.0689655172413793E-2"/>
                  <c:y val="-3.2379918943119444E-2"/>
                </c:manualLayout>
              </c:layout>
              <c:tx>
                <c:rich>
                  <a:bodyPr/>
                  <a:lstStyle/>
                  <a:p>
                    <a:r>
                      <a:rPr lang="en-US"/>
                      <a:t>Switzerland</a:t>
                    </a:r>
                  </a:p>
                </c:rich>
              </c:tx>
              <c:showLegendKey val="0"/>
              <c:showVal val="1"/>
              <c:showCatName val="0"/>
              <c:showSerName val="0"/>
              <c:showPercent val="0"/>
              <c:showBubbleSize val="0"/>
            </c:dLbl>
            <c:dLbl>
              <c:idx val="18"/>
              <c:layout>
                <c:manualLayout>
                  <c:x val="-7.7735435896988059E-2"/>
                  <c:y val="-2.9142018090655298E-2"/>
                </c:manualLayout>
              </c:layout>
              <c:tx>
                <c:rich>
                  <a:bodyPr/>
                  <a:lstStyle/>
                  <a:p>
                    <a:r>
                      <a:rPr lang="en-US"/>
                      <a:t>United Kingdom</a:t>
                    </a:r>
                  </a:p>
                </c:rich>
              </c:tx>
              <c:showLegendKey val="0"/>
              <c:showVal val="1"/>
              <c:showCatName val="0"/>
              <c:showSerName val="0"/>
              <c:showPercent val="0"/>
              <c:showBubbleSize val="0"/>
            </c:dLbl>
            <c:dLbl>
              <c:idx val="19"/>
              <c:layout/>
              <c:tx>
                <c:rich>
                  <a:bodyPr/>
                  <a:lstStyle/>
                  <a:p>
                    <a:r>
                      <a:rPr lang="en-US"/>
                      <a:t>United States</a:t>
                    </a:r>
                  </a:p>
                </c:rich>
              </c:tx>
              <c:showLegendKey val="0"/>
              <c:showVal val="1"/>
              <c:showCatName val="0"/>
              <c:showSerName val="0"/>
              <c:showPercent val="0"/>
              <c:showBubbleSize val="0"/>
            </c:dLbl>
            <c:showLegendKey val="0"/>
            <c:showVal val="0"/>
            <c:showCatName val="0"/>
            <c:showSerName val="0"/>
            <c:showPercent val="0"/>
            <c:showBubbleSize val="0"/>
          </c:dLbls>
          <c:trendline>
            <c:trendlineType val="linear"/>
            <c:dispRSqr val="1"/>
            <c:dispEq val="1"/>
            <c:trendlineLbl>
              <c:layout>
                <c:manualLayout>
                  <c:x val="2.4892931487012399E-2"/>
                  <c:y val="-0.44778266394437383"/>
                </c:manualLayout>
              </c:layout>
              <c:tx>
                <c:rich>
                  <a:bodyPr/>
                  <a:lstStyle/>
                  <a:p>
                    <a:pPr>
                      <a:defRPr sz="1200"/>
                    </a:pPr>
                    <a:r>
                      <a:rPr lang="en-US" sz="1800" baseline="0" dirty="0" smtClean="0"/>
                      <a:t>TFP </a:t>
                    </a:r>
                    <a:r>
                      <a:rPr lang="en-US" sz="1800" baseline="0" dirty="0"/>
                      <a:t>= -</a:t>
                    </a:r>
                    <a:r>
                      <a:rPr lang="en-US" sz="1800" baseline="0" dirty="0" smtClean="0"/>
                      <a:t>0.49H + 1.07</a:t>
                    </a:r>
                    <a:r>
                      <a:rPr lang="en-US" sz="1800" baseline="0" dirty="0"/>
                      <a:t>
R² = </a:t>
                    </a:r>
                    <a:r>
                      <a:rPr lang="en-US" sz="1800" baseline="0" dirty="0" smtClean="0"/>
                      <a:t>0.48</a:t>
                    </a:r>
                    <a:endParaRPr lang="en-US" sz="1800" dirty="0"/>
                  </a:p>
                </c:rich>
              </c:tx>
              <c:numFmt formatCode="General" sourceLinked="0"/>
            </c:trendlineLbl>
          </c:trendline>
          <c:xVal>
            <c:numRef>
              <c:f>'By Decade'!$AA$18:$AA$37</c:f>
              <c:numCache>
                <c:formatCode>General</c:formatCode>
                <c:ptCount val="20"/>
                <c:pt idx="0">
                  <c:v>1.675</c:v>
                </c:pt>
                <c:pt idx="1">
                  <c:v>1.7000000000000001E-2</c:v>
                </c:pt>
                <c:pt idx="2">
                  <c:v>-0.13100000000000001</c:v>
                </c:pt>
                <c:pt idx="3">
                  <c:v>1.706</c:v>
                </c:pt>
                <c:pt idx="4">
                  <c:v>-4.1000000000000002E-2</c:v>
                </c:pt>
                <c:pt idx="5">
                  <c:v>-0.123</c:v>
                </c:pt>
                <c:pt idx="6">
                  <c:v>-0.189</c:v>
                </c:pt>
                <c:pt idx="7">
                  <c:v>-0.56799999999999995</c:v>
                </c:pt>
                <c:pt idx="8">
                  <c:v>0.39700000000000002</c:v>
                </c:pt>
                <c:pt idx="9">
                  <c:v>0.154</c:v>
                </c:pt>
                <c:pt idx="10">
                  <c:v>-1.9E-2</c:v>
                </c:pt>
                <c:pt idx="11">
                  <c:v>0.38200000000000001</c:v>
                </c:pt>
                <c:pt idx="12">
                  <c:v>1.7669999999999999</c:v>
                </c:pt>
                <c:pt idx="13">
                  <c:v>0.498</c:v>
                </c:pt>
                <c:pt idx="14">
                  <c:v>1.1180000000000001</c:v>
                </c:pt>
                <c:pt idx="15">
                  <c:v>0.79</c:v>
                </c:pt>
                <c:pt idx="16">
                  <c:v>0.42899999999999999</c:v>
                </c:pt>
                <c:pt idx="17">
                  <c:v>0.35099999999999998</c:v>
                </c:pt>
                <c:pt idx="18">
                  <c:v>-0.13700000000000001</c:v>
                </c:pt>
                <c:pt idx="19">
                  <c:v>1.3919999999999999</c:v>
                </c:pt>
              </c:numCache>
            </c:numRef>
          </c:xVal>
          <c:yVal>
            <c:numRef>
              <c:f>'By Decade'!$AB$18:$AB$37</c:f>
              <c:numCache>
                <c:formatCode>General</c:formatCode>
                <c:ptCount val="20"/>
                <c:pt idx="0">
                  <c:v>0.4</c:v>
                </c:pt>
                <c:pt idx="1">
                  <c:v>1.42</c:v>
                </c:pt>
                <c:pt idx="2">
                  <c:v>1.06</c:v>
                </c:pt>
                <c:pt idx="3">
                  <c:v>0.14000000000000001</c:v>
                </c:pt>
                <c:pt idx="4">
                  <c:v>0.42</c:v>
                </c:pt>
                <c:pt idx="5">
                  <c:v>1.73</c:v>
                </c:pt>
                <c:pt idx="6">
                  <c:v>1.06</c:v>
                </c:pt>
                <c:pt idx="7">
                  <c:v>1.45</c:v>
                </c:pt>
                <c:pt idx="8">
                  <c:v>0.46</c:v>
                </c:pt>
                <c:pt idx="9">
                  <c:v>0.98</c:v>
                </c:pt>
                <c:pt idx="10">
                  <c:v>0.69</c:v>
                </c:pt>
                <c:pt idx="11">
                  <c:v>1.17</c:v>
                </c:pt>
                <c:pt idx="12">
                  <c:v>-0.11</c:v>
                </c:pt>
                <c:pt idx="13">
                  <c:v>1.43</c:v>
                </c:pt>
                <c:pt idx="14">
                  <c:v>0.43</c:v>
                </c:pt>
                <c:pt idx="15">
                  <c:v>0.92</c:v>
                </c:pt>
                <c:pt idx="16">
                  <c:v>0.8</c:v>
                </c:pt>
                <c:pt idx="17">
                  <c:v>0.49</c:v>
                </c:pt>
                <c:pt idx="18">
                  <c:v>1.19</c:v>
                </c:pt>
                <c:pt idx="19">
                  <c:v>0.71</c:v>
                </c:pt>
              </c:numCache>
            </c:numRef>
          </c:yVal>
          <c:smooth val="0"/>
        </c:ser>
        <c:dLbls>
          <c:showLegendKey val="0"/>
          <c:showVal val="0"/>
          <c:showCatName val="0"/>
          <c:showSerName val="0"/>
          <c:showPercent val="0"/>
          <c:showBubbleSize val="0"/>
        </c:dLbls>
        <c:axId val="26866432"/>
        <c:axId val="26868352"/>
      </c:scatterChart>
      <c:valAx>
        <c:axId val="26866432"/>
        <c:scaling>
          <c:orientation val="minMax"/>
        </c:scaling>
        <c:delete val="0"/>
        <c:axPos val="b"/>
        <c:title>
          <c:tx>
            <c:rich>
              <a:bodyPr/>
              <a:lstStyle/>
              <a:p>
                <a:pPr>
                  <a:defRPr sz="1200" b="0">
                    <a:latin typeface="Times New Roman" pitchFamily="18" charset="0"/>
                    <a:cs typeface="Times New Roman" pitchFamily="18" charset="0"/>
                  </a:defRPr>
                </a:pPr>
                <a:r>
                  <a:rPr lang="en-US" sz="1200" b="0">
                    <a:latin typeface="Times New Roman" pitchFamily="18" charset="0"/>
                    <a:cs typeface="Times New Roman" pitchFamily="18" charset="0"/>
                  </a:rPr>
                  <a:t>Hours Growth (percent; average over 1970-2007)</a:t>
                </a:r>
              </a:p>
            </c:rich>
          </c:tx>
          <c:layout>
            <c:manualLayout>
              <c:xMode val="edge"/>
              <c:yMode val="edge"/>
              <c:x val="0.29649088503022031"/>
              <c:y val="0.91084494896262524"/>
            </c:manualLayout>
          </c:layout>
          <c:overlay val="0"/>
        </c:title>
        <c:numFmt formatCode="General" sourceLinked="1"/>
        <c:majorTickMark val="out"/>
        <c:minorTickMark val="none"/>
        <c:tickLblPos val="nextTo"/>
        <c:crossAx val="26868352"/>
        <c:crosses val="autoZero"/>
        <c:crossBetween val="midCat"/>
      </c:valAx>
      <c:valAx>
        <c:axId val="26868352"/>
        <c:scaling>
          <c:orientation val="minMax"/>
        </c:scaling>
        <c:delete val="0"/>
        <c:axPos val="l"/>
        <c:title>
          <c:tx>
            <c:rich>
              <a:bodyPr/>
              <a:lstStyle/>
              <a:p>
                <a:pPr>
                  <a:defRPr sz="1200" b="0">
                    <a:latin typeface="Times New Roman" pitchFamily="18" charset="0"/>
                    <a:cs typeface="Times New Roman" pitchFamily="18" charset="0"/>
                  </a:defRPr>
                </a:pPr>
                <a:r>
                  <a:rPr lang="en-US" sz="1200" b="0">
                    <a:latin typeface="Times New Roman" pitchFamily="18" charset="0"/>
                    <a:cs typeface="Times New Roman" pitchFamily="18" charset="0"/>
                  </a:rPr>
                  <a:t>TFP Growth (percent; average over 1970-2007)</a:t>
                </a:r>
              </a:p>
            </c:rich>
          </c:tx>
          <c:layout>
            <c:manualLayout>
              <c:xMode val="edge"/>
              <c:yMode val="edge"/>
              <c:x val="3.108220407336669E-2"/>
              <c:y val="0.15663485872426292"/>
            </c:manualLayout>
          </c:layout>
          <c:overlay val="0"/>
        </c:title>
        <c:numFmt formatCode="General" sourceLinked="1"/>
        <c:majorTickMark val="out"/>
        <c:minorTickMark val="none"/>
        <c:tickLblPos val="nextTo"/>
        <c:crossAx val="26866432"/>
        <c:crosses val="autoZero"/>
        <c:crossBetween val="midCat"/>
      </c:valAx>
      <c:spPr>
        <a:noFill/>
        <a:ln w="25400">
          <a:noFill/>
        </a:ln>
      </c:spPr>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1970-2007</a:t>
            </a:r>
          </a:p>
        </c:rich>
      </c:tx>
      <c:layout/>
      <c:overlay val="0"/>
    </c:title>
    <c:autoTitleDeleted val="0"/>
    <c:plotArea>
      <c:layout>
        <c:manualLayout>
          <c:layoutTarget val="inner"/>
          <c:xMode val="edge"/>
          <c:yMode val="edge"/>
          <c:x val="3.7874464805225695E-2"/>
          <c:y val="0.11473090403576854"/>
          <c:w val="0.9085687485133479"/>
          <c:h val="0.81696192883864982"/>
        </c:manualLayout>
      </c:layout>
      <c:scatterChart>
        <c:scatterStyle val="lineMarker"/>
        <c:varyColors val="0"/>
        <c:ser>
          <c:idx val="0"/>
          <c:order val="0"/>
          <c:tx>
            <c:strRef>
              <c:f>'By Decade'!$AB$17</c:f>
              <c:strCache>
                <c:ptCount val="1"/>
                <c:pt idx="0">
                  <c:v>tfp_70_07</c:v>
                </c:pt>
              </c:strCache>
            </c:strRef>
          </c:tx>
          <c:spPr>
            <a:ln w="25400">
              <a:noFill/>
            </a:ln>
            <a:effectLst/>
          </c:spPr>
          <c:marker>
            <c:symbol val="circle"/>
            <c:size val="6"/>
            <c:spPr>
              <a:solidFill>
                <a:schemeClr val="tx1"/>
              </a:solidFill>
              <a:ln>
                <a:noFill/>
                <a:prstDash val="solid"/>
              </a:ln>
            </c:spPr>
          </c:marker>
          <c:dLbls>
            <c:dLbl>
              <c:idx val="0"/>
              <c:layout/>
              <c:tx>
                <c:rich>
                  <a:bodyPr/>
                  <a:lstStyle/>
                  <a:p>
                    <a:r>
                      <a:rPr lang="en-US" sz="1100">
                        <a:latin typeface="Times New Roman" pitchFamily="18" charset="0"/>
                        <a:cs typeface="Times New Roman" pitchFamily="18" charset="0"/>
                      </a:rPr>
                      <a:t>AUS</a:t>
                    </a:r>
                    <a:endParaRPr lang="en-US"/>
                  </a:p>
                </c:rich>
              </c:tx>
              <c:showLegendKey val="0"/>
              <c:showVal val="1"/>
              <c:showCatName val="0"/>
              <c:showSerName val="0"/>
              <c:showPercent val="0"/>
              <c:showBubbleSize val="0"/>
            </c:dLbl>
            <c:dLbl>
              <c:idx val="1"/>
              <c:layout>
                <c:manualLayout>
                  <c:x val="-7.2617239675772599E-3"/>
                  <c:y val="-2.4539877300613498E-2"/>
                </c:manualLayout>
              </c:layout>
              <c:tx>
                <c:rich>
                  <a:bodyPr/>
                  <a:lstStyle/>
                  <a:p>
                    <a:r>
                      <a:rPr lang="en-US" sz="1100">
                        <a:latin typeface="Times New Roman" pitchFamily="18" charset="0"/>
                        <a:cs typeface="Times New Roman" pitchFamily="18" charset="0"/>
                      </a:rPr>
                      <a:t>AUT</a:t>
                    </a:r>
                    <a:endParaRPr lang="en-US"/>
                  </a:p>
                </c:rich>
              </c:tx>
              <c:showLegendKey val="0"/>
              <c:showVal val="1"/>
              <c:showCatName val="0"/>
              <c:showSerName val="0"/>
              <c:showPercent val="0"/>
              <c:showBubbleSize val="0"/>
            </c:dLbl>
            <c:dLbl>
              <c:idx val="2"/>
              <c:layout>
                <c:manualLayout>
                  <c:x val="-2.7231464878414727E-2"/>
                  <c:y val="2.1813224267212047E-2"/>
                </c:manualLayout>
              </c:layout>
              <c:tx>
                <c:rich>
                  <a:bodyPr/>
                  <a:lstStyle/>
                  <a:p>
                    <a:r>
                      <a:rPr lang="en-US" sz="1100">
                        <a:latin typeface="Times New Roman" pitchFamily="18" charset="0"/>
                        <a:cs typeface="Times New Roman" pitchFamily="18" charset="0"/>
                      </a:rPr>
                      <a:t>BEL</a:t>
                    </a:r>
                    <a:endParaRPr lang="en-US"/>
                  </a:p>
                </c:rich>
              </c:tx>
              <c:showLegendKey val="0"/>
              <c:showVal val="1"/>
              <c:showCatName val="0"/>
              <c:showSerName val="0"/>
              <c:showPercent val="0"/>
              <c:showBubbleSize val="0"/>
            </c:dLbl>
            <c:dLbl>
              <c:idx val="3"/>
              <c:layout/>
              <c:tx>
                <c:rich>
                  <a:bodyPr/>
                  <a:lstStyle/>
                  <a:p>
                    <a:r>
                      <a:rPr lang="en-US" sz="1100">
                        <a:latin typeface="Times New Roman" pitchFamily="18" charset="0"/>
                        <a:cs typeface="Times New Roman" pitchFamily="18" charset="0"/>
                      </a:rPr>
                      <a:t>CAN</a:t>
                    </a:r>
                    <a:endParaRPr lang="en-US"/>
                  </a:p>
                </c:rich>
              </c:tx>
              <c:showLegendKey val="0"/>
              <c:showVal val="1"/>
              <c:showCatName val="0"/>
              <c:showSerName val="0"/>
              <c:showPercent val="0"/>
              <c:showBubbleSize val="0"/>
            </c:dLbl>
            <c:dLbl>
              <c:idx val="4"/>
              <c:layout>
                <c:manualLayout>
                  <c:x val="-7.4432670667666914E-2"/>
                  <c:y val="-2.7266530334014998E-3"/>
                </c:manualLayout>
              </c:layout>
              <c:tx>
                <c:rich>
                  <a:bodyPr/>
                  <a:lstStyle/>
                  <a:p>
                    <a:r>
                      <a:rPr lang="en-US" sz="1100">
                        <a:latin typeface="Times New Roman" pitchFamily="18" charset="0"/>
                        <a:cs typeface="Times New Roman" pitchFamily="18" charset="0"/>
                      </a:rPr>
                      <a:t>DNK</a:t>
                    </a:r>
                    <a:endParaRPr lang="en-US"/>
                  </a:p>
                </c:rich>
              </c:tx>
              <c:showLegendKey val="0"/>
              <c:showVal val="1"/>
              <c:showCatName val="0"/>
              <c:showSerName val="0"/>
              <c:showPercent val="0"/>
              <c:showBubbleSize val="0"/>
            </c:dLbl>
            <c:dLbl>
              <c:idx val="5"/>
              <c:layout>
                <c:manualLayout>
                  <c:x val="-5.6278360748723763E-2"/>
                  <c:y val="-1.6359918200408999E-2"/>
                </c:manualLayout>
              </c:layout>
              <c:tx>
                <c:rich>
                  <a:bodyPr/>
                  <a:lstStyle/>
                  <a:p>
                    <a:r>
                      <a:rPr lang="en-US" sz="1100">
                        <a:latin typeface="Times New Roman" pitchFamily="18" charset="0"/>
                        <a:cs typeface="Times New Roman" pitchFamily="18" charset="0"/>
                      </a:rPr>
                      <a:t>FIN</a:t>
                    </a:r>
                    <a:endParaRPr lang="en-US"/>
                  </a:p>
                </c:rich>
              </c:tx>
              <c:showLegendKey val="0"/>
              <c:showVal val="1"/>
              <c:showCatName val="0"/>
              <c:showSerName val="0"/>
              <c:showPercent val="0"/>
              <c:showBubbleSize val="0"/>
            </c:dLbl>
            <c:dLbl>
              <c:idx val="6"/>
              <c:layout>
                <c:manualLayout>
                  <c:x val="-6.5355515708195339E-2"/>
                  <c:y val="-5.4533060668029492E-3"/>
                </c:manualLayout>
              </c:layout>
              <c:tx>
                <c:rich>
                  <a:bodyPr/>
                  <a:lstStyle/>
                  <a:p>
                    <a:r>
                      <a:rPr lang="en-US" sz="1100" dirty="0">
                        <a:latin typeface="Times New Roman" pitchFamily="18" charset="0"/>
                        <a:cs typeface="Times New Roman" pitchFamily="18" charset="0"/>
                      </a:rPr>
                      <a:t>FRA</a:t>
                    </a:r>
                    <a:endParaRPr lang="en-US" dirty="0"/>
                  </a:p>
                </c:rich>
              </c:tx>
              <c:showLegendKey val="0"/>
              <c:showVal val="1"/>
              <c:showCatName val="0"/>
              <c:showSerName val="0"/>
              <c:showPercent val="0"/>
              <c:showBubbleSize val="0"/>
            </c:dLbl>
            <c:dLbl>
              <c:idx val="7"/>
              <c:layout/>
              <c:tx>
                <c:rich>
                  <a:bodyPr/>
                  <a:lstStyle/>
                  <a:p>
                    <a:r>
                      <a:rPr lang="en-US" sz="1100">
                        <a:latin typeface="Times New Roman" pitchFamily="18" charset="0"/>
                        <a:cs typeface="Times New Roman" pitchFamily="18" charset="0"/>
                      </a:rPr>
                      <a:t>DEU</a:t>
                    </a:r>
                    <a:endParaRPr lang="en-US"/>
                  </a:p>
                </c:rich>
              </c:tx>
              <c:showLegendKey val="0"/>
              <c:showVal val="1"/>
              <c:showCatName val="0"/>
              <c:showSerName val="0"/>
              <c:showPercent val="0"/>
              <c:showBubbleSize val="0"/>
            </c:dLbl>
            <c:dLbl>
              <c:idx val="8"/>
              <c:layout>
                <c:manualLayout>
                  <c:x val="-1.8154309918943151E-2"/>
                  <c:y val="2.7266530334014997E-2"/>
                </c:manualLayout>
              </c:layout>
              <c:tx>
                <c:rich>
                  <a:bodyPr/>
                  <a:lstStyle/>
                  <a:p>
                    <a:r>
                      <a:rPr lang="en-US" sz="1100">
                        <a:latin typeface="Times New Roman" pitchFamily="18" charset="0"/>
                        <a:cs typeface="Times New Roman" pitchFamily="18" charset="0"/>
                      </a:rPr>
                      <a:t>GRC</a:t>
                    </a:r>
                    <a:endParaRPr lang="en-US"/>
                  </a:p>
                </c:rich>
              </c:tx>
              <c:showLegendKey val="0"/>
              <c:showVal val="1"/>
              <c:showCatName val="0"/>
              <c:showSerName val="0"/>
              <c:showPercent val="0"/>
              <c:showBubbleSize val="0"/>
            </c:dLbl>
            <c:dLbl>
              <c:idx val="9"/>
              <c:layout>
                <c:manualLayout>
                  <c:x val="-1.2708016943260205E-2"/>
                  <c:y val="-2.1813224267211998E-2"/>
                </c:manualLayout>
              </c:layout>
              <c:tx>
                <c:rich>
                  <a:bodyPr/>
                  <a:lstStyle/>
                  <a:p>
                    <a:r>
                      <a:rPr lang="en-US" sz="1100">
                        <a:latin typeface="Times New Roman" pitchFamily="18" charset="0"/>
                        <a:cs typeface="Times New Roman" pitchFamily="18" charset="0"/>
                      </a:rPr>
                      <a:t>ITA</a:t>
                    </a:r>
                    <a:endParaRPr lang="en-US"/>
                  </a:p>
                </c:rich>
              </c:tx>
              <c:showLegendKey val="0"/>
              <c:showVal val="1"/>
              <c:showCatName val="0"/>
              <c:showSerName val="0"/>
              <c:showPercent val="0"/>
              <c:showBubbleSize val="0"/>
            </c:dLbl>
            <c:dLbl>
              <c:idx val="10"/>
              <c:layout>
                <c:manualLayout>
                  <c:x val="-6.3540084716301029E-2"/>
                  <c:y val="-2.7266530334014998E-3"/>
                </c:manualLayout>
              </c:layout>
              <c:tx>
                <c:rich>
                  <a:bodyPr/>
                  <a:lstStyle/>
                  <a:p>
                    <a:r>
                      <a:rPr lang="en-US" sz="1100">
                        <a:latin typeface="Times New Roman" pitchFamily="18" charset="0"/>
                        <a:cs typeface="Times New Roman" pitchFamily="18" charset="0"/>
                      </a:rPr>
                      <a:t>JPN</a:t>
                    </a:r>
                    <a:endParaRPr lang="en-US"/>
                  </a:p>
                </c:rich>
              </c:tx>
              <c:showLegendKey val="0"/>
              <c:showVal val="1"/>
              <c:showCatName val="0"/>
              <c:showSerName val="0"/>
              <c:showPercent val="0"/>
              <c:showBubbleSize val="0"/>
            </c:dLbl>
            <c:dLbl>
              <c:idx val="11"/>
              <c:layout>
                <c:manualLayout>
                  <c:x val="-4.5385774797357878E-2"/>
                  <c:y val="-2.9993183367416448E-2"/>
                </c:manualLayout>
              </c:layout>
              <c:tx>
                <c:rich>
                  <a:bodyPr/>
                  <a:lstStyle/>
                  <a:p>
                    <a:r>
                      <a:rPr lang="en-US" sz="1100">
                        <a:latin typeface="Times New Roman" pitchFamily="18" charset="0"/>
                        <a:cs typeface="Times New Roman" pitchFamily="18" charset="0"/>
                      </a:rPr>
                      <a:t>NLD</a:t>
                    </a:r>
                    <a:endParaRPr lang="en-US"/>
                  </a:p>
                </c:rich>
              </c:tx>
              <c:showLegendKey val="0"/>
              <c:showVal val="1"/>
              <c:showCatName val="0"/>
              <c:showSerName val="0"/>
              <c:showPercent val="0"/>
              <c:showBubbleSize val="0"/>
            </c:dLbl>
            <c:dLbl>
              <c:idx val="12"/>
              <c:layout/>
              <c:tx>
                <c:rich>
                  <a:bodyPr/>
                  <a:lstStyle/>
                  <a:p>
                    <a:r>
                      <a:rPr lang="en-US" sz="1100">
                        <a:latin typeface="Times New Roman" pitchFamily="18" charset="0"/>
                        <a:cs typeface="Times New Roman" pitchFamily="18" charset="0"/>
                      </a:rPr>
                      <a:t>NZL</a:t>
                    </a:r>
                    <a:endParaRPr lang="en-US"/>
                  </a:p>
                </c:rich>
              </c:tx>
              <c:showLegendKey val="0"/>
              <c:showVal val="1"/>
              <c:showCatName val="0"/>
              <c:showSerName val="0"/>
              <c:showPercent val="0"/>
              <c:showBubbleSize val="0"/>
            </c:dLbl>
            <c:dLbl>
              <c:idx val="13"/>
              <c:layout/>
              <c:tx>
                <c:rich>
                  <a:bodyPr/>
                  <a:lstStyle/>
                  <a:p>
                    <a:r>
                      <a:rPr lang="en-US" sz="1100">
                        <a:latin typeface="Times New Roman" pitchFamily="18" charset="0"/>
                        <a:cs typeface="Times New Roman" pitchFamily="18" charset="0"/>
                      </a:rPr>
                      <a:t>NOR</a:t>
                    </a:r>
                    <a:endParaRPr lang="en-US"/>
                  </a:p>
                </c:rich>
              </c:tx>
              <c:showLegendKey val="0"/>
              <c:showVal val="1"/>
              <c:showCatName val="0"/>
              <c:showSerName val="0"/>
              <c:showPercent val="0"/>
              <c:showBubbleSize val="0"/>
            </c:dLbl>
            <c:dLbl>
              <c:idx val="14"/>
              <c:layout>
                <c:manualLayout>
                  <c:x val="-9.0771549594715756E-3"/>
                  <c:y val="1.6359918200408999E-2"/>
                </c:manualLayout>
              </c:layout>
              <c:tx>
                <c:rich>
                  <a:bodyPr/>
                  <a:lstStyle/>
                  <a:p>
                    <a:r>
                      <a:rPr lang="en-US" sz="1100" dirty="0">
                        <a:latin typeface="Times New Roman" pitchFamily="18" charset="0"/>
                        <a:cs typeface="Times New Roman" pitchFamily="18" charset="0"/>
                      </a:rPr>
                      <a:t>PRT</a:t>
                    </a:r>
                    <a:endParaRPr lang="en-US" dirty="0"/>
                  </a:p>
                </c:rich>
              </c:tx>
              <c:showLegendKey val="0"/>
              <c:showVal val="1"/>
              <c:showCatName val="0"/>
              <c:showSerName val="0"/>
              <c:showPercent val="0"/>
              <c:showBubbleSize val="0"/>
            </c:dLbl>
            <c:dLbl>
              <c:idx val="15"/>
              <c:layout>
                <c:manualLayout>
                  <c:x val="-1.2708016943260205E-2"/>
                  <c:y val="-2.4539877300613498E-2"/>
                </c:manualLayout>
              </c:layout>
              <c:tx>
                <c:rich>
                  <a:bodyPr/>
                  <a:lstStyle/>
                  <a:p>
                    <a:r>
                      <a:rPr lang="en-US" sz="1100">
                        <a:latin typeface="Times New Roman" pitchFamily="18" charset="0"/>
                        <a:cs typeface="Times New Roman" pitchFamily="18" charset="0"/>
                      </a:rPr>
                      <a:t>ESP</a:t>
                    </a:r>
                    <a:endParaRPr lang="en-US"/>
                  </a:p>
                </c:rich>
              </c:tx>
              <c:showLegendKey val="0"/>
              <c:showVal val="1"/>
              <c:showCatName val="0"/>
              <c:showSerName val="0"/>
              <c:showPercent val="0"/>
              <c:showBubbleSize val="0"/>
            </c:dLbl>
            <c:dLbl>
              <c:idx val="16"/>
              <c:layout>
                <c:manualLayout>
                  <c:x val="-1.6338878927048835E-2"/>
                  <c:y val="2.1813224267211998E-2"/>
                </c:manualLayout>
              </c:layout>
              <c:tx>
                <c:rich>
                  <a:bodyPr/>
                  <a:lstStyle/>
                  <a:p>
                    <a:r>
                      <a:rPr lang="en-US" sz="1100">
                        <a:latin typeface="Times New Roman" pitchFamily="18" charset="0"/>
                        <a:cs typeface="Times New Roman" pitchFamily="18" charset="0"/>
                      </a:rPr>
                      <a:t>SWE</a:t>
                    </a:r>
                    <a:endParaRPr lang="en-US"/>
                  </a:p>
                </c:rich>
              </c:tx>
              <c:showLegendKey val="0"/>
              <c:showVal val="1"/>
              <c:showCatName val="0"/>
              <c:showSerName val="0"/>
              <c:showPercent val="0"/>
              <c:showBubbleSize val="0"/>
            </c:dLbl>
            <c:dLbl>
              <c:idx val="17"/>
              <c:layout>
                <c:manualLayout>
                  <c:x val="-5.9909222732512396E-2"/>
                  <c:y val="-2.7266530334014997E-2"/>
                </c:manualLayout>
              </c:layout>
              <c:tx>
                <c:rich>
                  <a:bodyPr/>
                  <a:lstStyle/>
                  <a:p>
                    <a:r>
                      <a:rPr lang="en-US" sz="1100">
                        <a:latin typeface="Times New Roman" pitchFamily="18" charset="0"/>
                        <a:cs typeface="Times New Roman" pitchFamily="18" charset="0"/>
                      </a:rPr>
                      <a:t>SWZ</a:t>
                    </a:r>
                    <a:endParaRPr lang="en-US"/>
                  </a:p>
                </c:rich>
              </c:tx>
              <c:showLegendKey val="0"/>
              <c:showVal val="1"/>
              <c:showCatName val="0"/>
              <c:showSerName val="0"/>
              <c:showPercent val="0"/>
              <c:showBubbleSize val="0"/>
            </c:dLbl>
            <c:dLbl>
              <c:idx val="18"/>
              <c:layout>
                <c:manualLayout>
                  <c:x val="-4.1754912813569245E-2"/>
                  <c:y val="-2.7266530334015045E-2"/>
                </c:manualLayout>
              </c:layout>
              <c:tx>
                <c:rich>
                  <a:bodyPr/>
                  <a:lstStyle/>
                  <a:p>
                    <a:r>
                      <a:rPr lang="en-US" sz="1100" dirty="0" smtClean="0">
                        <a:latin typeface="Times New Roman" pitchFamily="18" charset="0"/>
                        <a:cs typeface="Times New Roman" pitchFamily="18" charset="0"/>
                      </a:rPr>
                      <a:t>GBR</a:t>
                    </a:r>
                    <a:endParaRPr lang="en-US" dirty="0"/>
                  </a:p>
                </c:rich>
              </c:tx>
              <c:showLegendKey val="0"/>
              <c:showVal val="1"/>
              <c:showCatName val="0"/>
              <c:showSerName val="0"/>
              <c:showPercent val="0"/>
              <c:showBubbleSize val="0"/>
            </c:dLbl>
            <c:dLbl>
              <c:idx val="19"/>
              <c:layout/>
              <c:tx>
                <c:rich>
                  <a:bodyPr/>
                  <a:lstStyle/>
                  <a:p>
                    <a:r>
                      <a:rPr lang="en-US" sz="1100">
                        <a:latin typeface="Times New Roman" pitchFamily="18" charset="0"/>
                        <a:cs typeface="Times New Roman" pitchFamily="18" charset="0"/>
                      </a:rPr>
                      <a:t>USA</a:t>
                    </a:r>
                    <a:endParaRPr lang="en-US"/>
                  </a:p>
                </c:rich>
              </c:tx>
              <c:showLegendKey val="0"/>
              <c:showVal val="1"/>
              <c:showCatName val="0"/>
              <c:showSerName val="0"/>
              <c:showPercent val="0"/>
              <c:showBubbleSize val="0"/>
            </c:dLbl>
            <c:txPr>
              <a:bodyPr/>
              <a:lstStyle/>
              <a:p>
                <a:pPr>
                  <a:defRPr sz="1100">
                    <a:latin typeface="Times New Roman" pitchFamily="18" charset="0"/>
                    <a:cs typeface="Times New Roman" pitchFamily="18" charset="0"/>
                  </a:defRPr>
                </a:pPr>
                <a:endParaRPr lang="en-US"/>
              </a:p>
            </c:txPr>
            <c:showLegendKey val="0"/>
            <c:showVal val="0"/>
            <c:showCatName val="0"/>
            <c:showSerName val="0"/>
            <c:showPercent val="0"/>
            <c:showBubbleSize val="0"/>
          </c:dLbls>
          <c:trendline>
            <c:trendlineType val="linear"/>
            <c:dispRSqr val="0"/>
            <c:dispEq val="0"/>
          </c:trendline>
          <c:xVal>
            <c:numRef>
              <c:f>'By Decade'!$AA$18:$AA$37</c:f>
              <c:numCache>
                <c:formatCode>General</c:formatCode>
                <c:ptCount val="20"/>
                <c:pt idx="0">
                  <c:v>1.675</c:v>
                </c:pt>
                <c:pt idx="1">
                  <c:v>1.7000000000000001E-2</c:v>
                </c:pt>
                <c:pt idx="2">
                  <c:v>-0.13100000000000001</c:v>
                </c:pt>
                <c:pt idx="3">
                  <c:v>1.706</c:v>
                </c:pt>
                <c:pt idx="4">
                  <c:v>-4.1000000000000002E-2</c:v>
                </c:pt>
                <c:pt idx="5">
                  <c:v>-0.123</c:v>
                </c:pt>
                <c:pt idx="6">
                  <c:v>-0.189</c:v>
                </c:pt>
                <c:pt idx="7">
                  <c:v>-0.56799999999999995</c:v>
                </c:pt>
                <c:pt idx="8">
                  <c:v>0.39700000000000002</c:v>
                </c:pt>
                <c:pt idx="9">
                  <c:v>0.154</c:v>
                </c:pt>
                <c:pt idx="10">
                  <c:v>-1.9E-2</c:v>
                </c:pt>
                <c:pt idx="11">
                  <c:v>0.38200000000000001</c:v>
                </c:pt>
                <c:pt idx="12">
                  <c:v>1.7669999999999999</c:v>
                </c:pt>
                <c:pt idx="13">
                  <c:v>0.498</c:v>
                </c:pt>
                <c:pt idx="14">
                  <c:v>1.1180000000000001</c:v>
                </c:pt>
                <c:pt idx="15">
                  <c:v>0.79</c:v>
                </c:pt>
                <c:pt idx="16">
                  <c:v>0.42899999999999999</c:v>
                </c:pt>
                <c:pt idx="17">
                  <c:v>0.35099999999999998</c:v>
                </c:pt>
                <c:pt idx="18">
                  <c:v>-0.13700000000000001</c:v>
                </c:pt>
                <c:pt idx="19">
                  <c:v>1.3919999999999999</c:v>
                </c:pt>
              </c:numCache>
            </c:numRef>
          </c:xVal>
          <c:yVal>
            <c:numRef>
              <c:f>'By Decade'!$AB$18:$AB$37</c:f>
              <c:numCache>
                <c:formatCode>General</c:formatCode>
                <c:ptCount val="20"/>
                <c:pt idx="0">
                  <c:v>0.4</c:v>
                </c:pt>
                <c:pt idx="1">
                  <c:v>1.42</c:v>
                </c:pt>
                <c:pt idx="2">
                  <c:v>1.06</c:v>
                </c:pt>
                <c:pt idx="3">
                  <c:v>0.14000000000000001</c:v>
                </c:pt>
                <c:pt idx="4">
                  <c:v>0.42</c:v>
                </c:pt>
                <c:pt idx="5">
                  <c:v>1.73</c:v>
                </c:pt>
                <c:pt idx="6">
                  <c:v>1.06</c:v>
                </c:pt>
                <c:pt idx="7">
                  <c:v>1.45</c:v>
                </c:pt>
                <c:pt idx="8">
                  <c:v>0.46</c:v>
                </c:pt>
                <c:pt idx="9">
                  <c:v>0.98</c:v>
                </c:pt>
                <c:pt idx="10">
                  <c:v>0.69</c:v>
                </c:pt>
                <c:pt idx="11">
                  <c:v>1.17</c:v>
                </c:pt>
                <c:pt idx="12">
                  <c:v>-0.11</c:v>
                </c:pt>
                <c:pt idx="13">
                  <c:v>1.43</c:v>
                </c:pt>
                <c:pt idx="14">
                  <c:v>0.43</c:v>
                </c:pt>
                <c:pt idx="15">
                  <c:v>0.92</c:v>
                </c:pt>
                <c:pt idx="16">
                  <c:v>0.8</c:v>
                </c:pt>
                <c:pt idx="17">
                  <c:v>0.49</c:v>
                </c:pt>
                <c:pt idx="18">
                  <c:v>1.19</c:v>
                </c:pt>
                <c:pt idx="19">
                  <c:v>0.71</c:v>
                </c:pt>
              </c:numCache>
            </c:numRef>
          </c:yVal>
          <c:smooth val="0"/>
        </c:ser>
        <c:ser>
          <c:idx val="1"/>
          <c:order val="1"/>
          <c:tx>
            <c:v>Hours Growth</c:v>
          </c:tx>
          <c:spPr>
            <a:ln w="28575">
              <a:noFill/>
            </a:ln>
          </c:spPr>
          <c:marker>
            <c:symbol val="none"/>
          </c:marker>
          <c:errBars>
            <c:errDir val="y"/>
            <c:errBarType val="both"/>
            <c:errValType val="fixedVal"/>
            <c:noEndCap val="1"/>
            <c:val val="2"/>
            <c:spPr>
              <a:ln>
                <a:solidFill>
                  <a:srgbClr val="FF0000"/>
                </a:solidFill>
                <a:prstDash val="lgDash"/>
              </a:ln>
            </c:spPr>
          </c:errBars>
          <c:xVal>
            <c:numLit>
              <c:formatCode>General</c:formatCode>
              <c:ptCount val="1"/>
              <c:pt idx="0">
                <c:v>0.47</c:v>
              </c:pt>
            </c:numLit>
          </c:xVal>
          <c:yVal>
            <c:numLit>
              <c:formatCode>General</c:formatCode>
              <c:ptCount val="1"/>
              <c:pt idx="0">
                <c:v>0.5</c:v>
              </c:pt>
            </c:numLit>
          </c:yVal>
          <c:smooth val="0"/>
        </c:ser>
        <c:ser>
          <c:idx val="2"/>
          <c:order val="2"/>
          <c:tx>
            <c:v>TFP Growth</c:v>
          </c:tx>
          <c:spPr>
            <a:ln w="28575">
              <a:noFill/>
            </a:ln>
          </c:spPr>
          <c:marker>
            <c:symbol val="none"/>
          </c:marker>
          <c:errBars>
            <c:errDir val="x"/>
            <c:errBarType val="both"/>
            <c:errValType val="fixedVal"/>
            <c:noEndCap val="0"/>
            <c:val val="3"/>
            <c:spPr>
              <a:ln>
                <a:solidFill>
                  <a:srgbClr val="FF0000"/>
                </a:solidFill>
                <a:prstDash val="lgDash"/>
              </a:ln>
            </c:spPr>
          </c:errBars>
          <c:xVal>
            <c:numLit>
              <c:formatCode>General</c:formatCode>
              <c:ptCount val="1"/>
              <c:pt idx="0">
                <c:v>1</c:v>
              </c:pt>
            </c:numLit>
          </c:xVal>
          <c:yVal>
            <c:numLit>
              <c:formatCode>General</c:formatCode>
              <c:ptCount val="1"/>
              <c:pt idx="0">
                <c:v>0.87</c:v>
              </c:pt>
            </c:numLit>
          </c:yVal>
          <c:smooth val="0"/>
        </c:ser>
        <c:dLbls>
          <c:showLegendKey val="0"/>
          <c:showVal val="0"/>
          <c:showCatName val="0"/>
          <c:showSerName val="0"/>
          <c:showPercent val="0"/>
          <c:showBubbleSize val="0"/>
        </c:dLbls>
        <c:axId val="73829376"/>
        <c:axId val="73880320"/>
      </c:scatterChart>
      <c:valAx>
        <c:axId val="73829376"/>
        <c:scaling>
          <c:orientation val="minMax"/>
          <c:max val="2.5"/>
          <c:min val="-1.5"/>
        </c:scaling>
        <c:delete val="0"/>
        <c:axPos val="b"/>
        <c:numFmt formatCode="#,##0.0" sourceLinked="0"/>
        <c:majorTickMark val="out"/>
        <c:minorTickMark val="none"/>
        <c:tickLblPos val="low"/>
        <c:txPr>
          <a:bodyPr/>
          <a:lstStyle/>
          <a:p>
            <a:pPr>
              <a:defRPr>
                <a:latin typeface="Times New Roman" pitchFamily="18" charset="0"/>
                <a:cs typeface="Times New Roman" pitchFamily="18" charset="0"/>
              </a:defRPr>
            </a:pPr>
            <a:endParaRPr lang="en-US"/>
          </a:p>
        </c:txPr>
        <c:crossAx val="73880320"/>
        <c:crosses val="autoZero"/>
        <c:crossBetween val="midCat"/>
      </c:valAx>
      <c:valAx>
        <c:axId val="73880320"/>
        <c:scaling>
          <c:orientation val="minMax"/>
          <c:max val="2.5"/>
          <c:min val="-1.5"/>
        </c:scaling>
        <c:delete val="0"/>
        <c:axPos val="l"/>
        <c:numFmt formatCode="#,##0.0" sourceLinked="0"/>
        <c:majorTickMark val="out"/>
        <c:minorTickMark val="none"/>
        <c:tickLblPos val="high"/>
        <c:txPr>
          <a:bodyPr/>
          <a:lstStyle/>
          <a:p>
            <a:pPr>
              <a:defRPr>
                <a:latin typeface="Times New Roman" pitchFamily="18" charset="0"/>
                <a:cs typeface="Times New Roman" pitchFamily="18" charset="0"/>
              </a:defRPr>
            </a:pPr>
            <a:endParaRPr lang="en-US"/>
          </a:p>
        </c:txPr>
        <c:crossAx val="73829376"/>
        <c:crosses val="autoZero"/>
        <c:crossBetween val="midCat"/>
      </c:valAx>
      <c:spPr>
        <a:ln>
          <a:solidFill>
            <a:schemeClr val="tx1"/>
          </a:solidFill>
          <a:prstDash val="solid"/>
        </a:ln>
      </c:spPr>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1970s</a:t>
            </a:r>
          </a:p>
        </c:rich>
      </c:tx>
      <c:layout/>
      <c:overlay val="0"/>
    </c:title>
    <c:autoTitleDeleted val="0"/>
    <c:plotArea>
      <c:layout/>
      <c:scatterChart>
        <c:scatterStyle val="lineMarker"/>
        <c:varyColors val="0"/>
        <c:ser>
          <c:idx val="0"/>
          <c:order val="0"/>
          <c:spPr>
            <a:ln w="25400">
              <a:noFill/>
            </a:ln>
            <a:effectLst/>
          </c:spPr>
          <c:marker>
            <c:symbol val="circle"/>
            <c:size val="6"/>
            <c:spPr>
              <a:solidFill>
                <a:schemeClr val="tx1"/>
              </a:solidFill>
              <a:ln>
                <a:noFill/>
                <a:prstDash val="solid"/>
              </a:ln>
            </c:spPr>
          </c:marker>
          <c:dLbls>
            <c:dLbl>
              <c:idx val="0"/>
              <c:layout>
                <c:manualLayout>
                  <c:x val="-5.9379635969416866E-2"/>
                  <c:y val="-2.5931977252843345E-2"/>
                </c:manualLayout>
              </c:layout>
              <c:tx>
                <c:rich>
                  <a:bodyPr/>
                  <a:lstStyle/>
                  <a:p>
                    <a:r>
                      <a:rPr lang="en-US">
                        <a:latin typeface="Times New Roman" pitchFamily="18" charset="0"/>
                        <a:cs typeface="Times New Roman" pitchFamily="18" charset="0"/>
                      </a:rPr>
                      <a:t>AUS</a:t>
                    </a:r>
                    <a:endParaRPr lang="en-US"/>
                  </a:p>
                </c:rich>
              </c:tx>
              <c:showLegendKey val="0"/>
              <c:showVal val="1"/>
              <c:showCatName val="0"/>
              <c:showSerName val="0"/>
              <c:showPercent val="0"/>
              <c:showBubbleSize val="0"/>
            </c:dLbl>
            <c:dLbl>
              <c:idx val="1"/>
              <c:layout/>
              <c:tx>
                <c:rich>
                  <a:bodyPr/>
                  <a:lstStyle/>
                  <a:p>
                    <a:r>
                      <a:rPr lang="en-US">
                        <a:latin typeface="Times New Roman" pitchFamily="18" charset="0"/>
                        <a:cs typeface="Times New Roman" pitchFamily="18" charset="0"/>
                      </a:rPr>
                      <a:t>AUT</a:t>
                    </a:r>
                    <a:endParaRPr lang="en-US"/>
                  </a:p>
                </c:rich>
              </c:tx>
              <c:showLegendKey val="0"/>
              <c:showVal val="1"/>
              <c:showCatName val="0"/>
              <c:showSerName val="0"/>
              <c:showPercent val="0"/>
              <c:showBubbleSize val="0"/>
            </c:dLbl>
            <c:dLbl>
              <c:idx val="2"/>
              <c:layout>
                <c:manualLayout>
                  <c:x val="-9.2465955342538708E-2"/>
                  <c:y val="0"/>
                </c:manualLayout>
              </c:layout>
              <c:tx>
                <c:rich>
                  <a:bodyPr/>
                  <a:lstStyle/>
                  <a:p>
                    <a:r>
                      <a:rPr lang="en-US">
                        <a:latin typeface="Times New Roman" pitchFamily="18" charset="0"/>
                        <a:cs typeface="Times New Roman" pitchFamily="18" charset="0"/>
                      </a:rPr>
                      <a:t>BEL</a:t>
                    </a:r>
                    <a:endParaRPr lang="en-US"/>
                  </a:p>
                </c:rich>
              </c:tx>
              <c:showLegendKey val="0"/>
              <c:showVal val="1"/>
              <c:showCatName val="0"/>
              <c:showSerName val="0"/>
              <c:showPercent val="0"/>
              <c:showBubbleSize val="0"/>
            </c:dLbl>
            <c:dLbl>
              <c:idx val="3"/>
              <c:layout>
                <c:manualLayout>
                  <c:x val="-1.8115942028985508E-2"/>
                  <c:y val="-5.5555555555555558E-3"/>
                </c:manualLayout>
              </c:layout>
              <c:tx>
                <c:rich>
                  <a:bodyPr/>
                  <a:lstStyle/>
                  <a:p>
                    <a:r>
                      <a:rPr lang="en-US">
                        <a:latin typeface="Times New Roman" pitchFamily="18" charset="0"/>
                        <a:cs typeface="Times New Roman" pitchFamily="18" charset="0"/>
                      </a:rPr>
                      <a:t>CAN</a:t>
                    </a:r>
                    <a:endParaRPr lang="en-US"/>
                  </a:p>
                </c:rich>
              </c:tx>
              <c:showLegendKey val="0"/>
              <c:showVal val="1"/>
              <c:showCatName val="0"/>
              <c:showSerName val="0"/>
              <c:showPercent val="0"/>
              <c:showBubbleSize val="0"/>
            </c:dLbl>
            <c:dLbl>
              <c:idx val="4"/>
              <c:layout>
                <c:manualLayout>
                  <c:x val="-0.11171497584541062"/>
                  <c:y val="8.3333333333333332E-3"/>
                </c:manualLayout>
              </c:layout>
              <c:tx>
                <c:rich>
                  <a:bodyPr/>
                  <a:lstStyle/>
                  <a:p>
                    <a:r>
                      <a:rPr lang="en-US">
                        <a:latin typeface="Times New Roman" pitchFamily="18" charset="0"/>
                        <a:cs typeface="Times New Roman" pitchFamily="18" charset="0"/>
                      </a:rPr>
                      <a:t>DNK</a:t>
                    </a:r>
                    <a:endParaRPr lang="en-US"/>
                  </a:p>
                </c:rich>
              </c:tx>
              <c:showLegendKey val="0"/>
              <c:showVal val="1"/>
              <c:showCatName val="0"/>
              <c:showSerName val="0"/>
              <c:showPercent val="0"/>
              <c:showBubbleSize val="0"/>
            </c:dLbl>
            <c:dLbl>
              <c:idx val="5"/>
              <c:layout>
                <c:manualLayout>
                  <c:x val="-1.2077294685990338E-2"/>
                  <c:y val="2.5462668816039986E-17"/>
                </c:manualLayout>
              </c:layout>
              <c:tx>
                <c:rich>
                  <a:bodyPr/>
                  <a:lstStyle/>
                  <a:p>
                    <a:r>
                      <a:rPr lang="en-US">
                        <a:latin typeface="Times New Roman" pitchFamily="18" charset="0"/>
                        <a:cs typeface="Times New Roman" pitchFamily="18" charset="0"/>
                      </a:rPr>
                      <a:t>FIN</a:t>
                    </a:r>
                    <a:endParaRPr lang="en-US"/>
                  </a:p>
                </c:rich>
              </c:tx>
              <c:showLegendKey val="0"/>
              <c:showVal val="1"/>
              <c:showCatName val="0"/>
              <c:showSerName val="0"/>
              <c:showPercent val="0"/>
              <c:showBubbleSize val="0"/>
            </c:dLbl>
            <c:dLbl>
              <c:idx val="6"/>
              <c:layout>
                <c:manualLayout>
                  <c:x val="-8.642730799954354E-2"/>
                  <c:y val="-1.8985126859142606E-2"/>
                </c:manualLayout>
              </c:layout>
              <c:tx>
                <c:rich>
                  <a:bodyPr/>
                  <a:lstStyle/>
                  <a:p>
                    <a:r>
                      <a:rPr lang="en-US">
                        <a:latin typeface="Times New Roman" pitchFamily="18" charset="0"/>
                        <a:cs typeface="Times New Roman" pitchFamily="18" charset="0"/>
                      </a:rPr>
                      <a:t>FRA</a:t>
                    </a:r>
                    <a:endParaRPr lang="en-US"/>
                  </a:p>
                </c:rich>
              </c:tx>
              <c:showLegendKey val="0"/>
              <c:showVal val="1"/>
              <c:showCatName val="0"/>
              <c:showSerName val="0"/>
              <c:showPercent val="0"/>
              <c:showBubbleSize val="0"/>
            </c:dLbl>
            <c:dLbl>
              <c:idx val="7"/>
              <c:layout>
                <c:manualLayout>
                  <c:x val="-0.10366265358134581"/>
                  <c:y val="3.705161854768154E-3"/>
                </c:manualLayout>
              </c:layout>
              <c:tx>
                <c:rich>
                  <a:bodyPr/>
                  <a:lstStyle/>
                  <a:p>
                    <a:r>
                      <a:rPr lang="en-US" dirty="0">
                        <a:latin typeface="Times New Roman" pitchFamily="18" charset="0"/>
                        <a:cs typeface="Times New Roman" pitchFamily="18" charset="0"/>
                      </a:rPr>
                      <a:t>DEU</a:t>
                    </a:r>
                    <a:endParaRPr lang="en-US" dirty="0"/>
                  </a:p>
                </c:rich>
              </c:tx>
              <c:showLegendKey val="0"/>
              <c:showVal val="1"/>
              <c:showCatName val="0"/>
              <c:showSerName val="0"/>
              <c:showPercent val="0"/>
              <c:showBubbleSize val="0"/>
            </c:dLbl>
            <c:dLbl>
              <c:idx val="8"/>
              <c:layout>
                <c:manualLayout>
                  <c:x val="-9.6618357487922704E-2"/>
                  <c:y val="8.3333333333333332E-3"/>
                </c:manualLayout>
              </c:layout>
              <c:tx>
                <c:rich>
                  <a:bodyPr/>
                  <a:lstStyle/>
                  <a:p>
                    <a:r>
                      <a:rPr lang="en-US">
                        <a:latin typeface="Times New Roman" pitchFamily="18" charset="0"/>
                        <a:cs typeface="Times New Roman" pitchFamily="18" charset="0"/>
                      </a:rPr>
                      <a:t>GRC</a:t>
                    </a:r>
                    <a:endParaRPr lang="en-US"/>
                  </a:p>
                </c:rich>
              </c:tx>
              <c:showLegendKey val="0"/>
              <c:showVal val="1"/>
              <c:showCatName val="0"/>
              <c:showSerName val="0"/>
              <c:showPercent val="0"/>
              <c:showBubbleSize val="0"/>
            </c:dLbl>
            <c:dLbl>
              <c:idx val="9"/>
              <c:layout>
                <c:manualLayout>
                  <c:x val="-8.5106365696225303E-2"/>
                  <c:y val="0"/>
                </c:manualLayout>
              </c:layout>
              <c:tx>
                <c:rich>
                  <a:bodyPr/>
                  <a:lstStyle/>
                  <a:p>
                    <a:r>
                      <a:rPr lang="en-US">
                        <a:latin typeface="Times New Roman" pitchFamily="18" charset="0"/>
                        <a:cs typeface="Times New Roman" pitchFamily="18" charset="0"/>
                      </a:rPr>
                      <a:t>ITA</a:t>
                    </a:r>
                    <a:endParaRPr lang="en-US"/>
                  </a:p>
                </c:rich>
              </c:tx>
              <c:showLegendKey val="0"/>
              <c:showVal val="1"/>
              <c:showCatName val="0"/>
              <c:showSerName val="0"/>
              <c:showPercent val="0"/>
              <c:showBubbleSize val="0"/>
            </c:dLbl>
            <c:dLbl>
              <c:idx val="10"/>
              <c:layout>
                <c:manualLayout>
                  <c:x val="-2.3210753547110902E-2"/>
                  <c:y val="-3.1473972003499565E-2"/>
                </c:manualLayout>
              </c:layout>
              <c:tx>
                <c:rich>
                  <a:bodyPr/>
                  <a:lstStyle/>
                  <a:p>
                    <a:r>
                      <a:rPr lang="en-US">
                        <a:latin typeface="Times New Roman" pitchFamily="18" charset="0"/>
                        <a:cs typeface="Times New Roman" pitchFamily="18" charset="0"/>
                      </a:rPr>
                      <a:t>JPN</a:t>
                    </a:r>
                    <a:endParaRPr lang="en-US"/>
                  </a:p>
                </c:rich>
              </c:tx>
              <c:showLegendKey val="0"/>
              <c:showVal val="1"/>
              <c:showCatName val="0"/>
              <c:showSerName val="0"/>
              <c:showPercent val="0"/>
              <c:showBubbleSize val="0"/>
            </c:dLbl>
            <c:dLbl>
              <c:idx val="11"/>
              <c:layout>
                <c:manualLayout>
                  <c:x val="-0.10020303168625661"/>
                  <c:y val="-5.091863517060367E-3"/>
                </c:manualLayout>
              </c:layout>
              <c:tx>
                <c:rich>
                  <a:bodyPr/>
                  <a:lstStyle/>
                  <a:p>
                    <a:r>
                      <a:rPr lang="en-US">
                        <a:latin typeface="Times New Roman" pitchFamily="18" charset="0"/>
                        <a:cs typeface="Times New Roman" pitchFamily="18" charset="0"/>
                      </a:rPr>
                      <a:t>NLD</a:t>
                    </a:r>
                    <a:endParaRPr lang="en-US"/>
                  </a:p>
                </c:rich>
              </c:tx>
              <c:showLegendKey val="0"/>
              <c:showVal val="1"/>
              <c:showCatName val="0"/>
              <c:showSerName val="0"/>
              <c:showPercent val="0"/>
              <c:showBubbleSize val="0"/>
            </c:dLbl>
            <c:dLbl>
              <c:idx val="12"/>
              <c:layout>
                <c:manualLayout>
                  <c:x val="-1.5096618357487922E-2"/>
                  <c:y val="-8.3333333333333332E-3"/>
                </c:manualLayout>
              </c:layout>
              <c:tx>
                <c:rich>
                  <a:bodyPr/>
                  <a:lstStyle/>
                  <a:p>
                    <a:r>
                      <a:rPr lang="en-US">
                        <a:latin typeface="Times New Roman" pitchFamily="18" charset="0"/>
                        <a:cs typeface="Times New Roman" pitchFamily="18" charset="0"/>
                      </a:rPr>
                      <a:t>NLZ</a:t>
                    </a:r>
                    <a:endParaRPr lang="en-US"/>
                  </a:p>
                </c:rich>
              </c:tx>
              <c:showLegendKey val="0"/>
              <c:showVal val="1"/>
              <c:showCatName val="0"/>
              <c:showSerName val="0"/>
              <c:showPercent val="0"/>
              <c:showBubbleSize val="0"/>
            </c:dLbl>
            <c:dLbl>
              <c:idx val="13"/>
              <c:layout>
                <c:manualLayout>
                  <c:x val="-1.5096618357487922E-2"/>
                  <c:y val="-1.6666666666666666E-2"/>
                </c:manualLayout>
              </c:layout>
              <c:tx>
                <c:rich>
                  <a:bodyPr/>
                  <a:lstStyle/>
                  <a:p>
                    <a:r>
                      <a:rPr lang="en-US">
                        <a:latin typeface="Times New Roman" pitchFamily="18" charset="0"/>
                        <a:cs typeface="Times New Roman" pitchFamily="18" charset="0"/>
                      </a:rPr>
                      <a:t>NOR</a:t>
                    </a:r>
                    <a:endParaRPr lang="en-US"/>
                  </a:p>
                </c:rich>
              </c:tx>
              <c:showLegendKey val="0"/>
              <c:showVal val="1"/>
              <c:showCatName val="0"/>
              <c:showSerName val="0"/>
              <c:showPercent val="0"/>
              <c:showBubbleSize val="0"/>
            </c:dLbl>
            <c:dLbl>
              <c:idx val="14"/>
              <c:layout>
                <c:manualLayout>
                  <c:x val="-1.2077294685990338E-2"/>
                  <c:y val="-1.6666666666666666E-2"/>
                </c:manualLayout>
              </c:layout>
              <c:tx>
                <c:rich>
                  <a:bodyPr/>
                  <a:lstStyle/>
                  <a:p>
                    <a:r>
                      <a:rPr lang="en-US">
                        <a:latin typeface="Times New Roman" pitchFamily="18" charset="0"/>
                        <a:cs typeface="Times New Roman" pitchFamily="18" charset="0"/>
                      </a:rPr>
                      <a:t>PRT</a:t>
                    </a:r>
                    <a:endParaRPr lang="en-US"/>
                  </a:p>
                </c:rich>
              </c:tx>
              <c:showLegendKey val="0"/>
              <c:showVal val="1"/>
              <c:showCatName val="0"/>
              <c:showSerName val="0"/>
              <c:showPercent val="0"/>
              <c:showBubbleSize val="0"/>
            </c:dLbl>
            <c:dLbl>
              <c:idx val="15"/>
              <c:layout>
                <c:manualLayout>
                  <c:x val="-1.5473914945414433E-2"/>
                  <c:y val="-5.5555555555555558E-3"/>
                </c:manualLayout>
              </c:layout>
              <c:tx>
                <c:rich>
                  <a:bodyPr/>
                  <a:lstStyle/>
                  <a:p>
                    <a:r>
                      <a:rPr lang="en-US">
                        <a:latin typeface="Times New Roman" pitchFamily="18" charset="0"/>
                        <a:cs typeface="Times New Roman" pitchFamily="18" charset="0"/>
                      </a:rPr>
                      <a:t>ESP</a:t>
                    </a:r>
                    <a:endParaRPr lang="en-US"/>
                  </a:p>
                </c:rich>
              </c:tx>
              <c:showLegendKey val="0"/>
              <c:showVal val="1"/>
              <c:showCatName val="0"/>
              <c:showSerName val="0"/>
              <c:showPercent val="0"/>
              <c:showBubbleSize val="0"/>
            </c:dLbl>
            <c:dLbl>
              <c:idx val="16"/>
              <c:layout>
                <c:manualLayout>
                  <c:x val="-6.5635341777929929E-2"/>
                  <c:y val="3.3795494313210848E-2"/>
                </c:manualLayout>
              </c:layout>
              <c:tx>
                <c:rich>
                  <a:bodyPr/>
                  <a:lstStyle/>
                  <a:p>
                    <a:r>
                      <a:rPr lang="en-US">
                        <a:latin typeface="Times New Roman" pitchFamily="18" charset="0"/>
                        <a:cs typeface="Times New Roman" pitchFamily="18" charset="0"/>
                      </a:rPr>
                      <a:t>SWE</a:t>
                    </a:r>
                    <a:endParaRPr lang="en-US"/>
                  </a:p>
                </c:rich>
              </c:tx>
              <c:showLegendKey val="0"/>
              <c:showVal val="1"/>
              <c:showCatName val="0"/>
              <c:showSerName val="0"/>
              <c:showPercent val="0"/>
              <c:showBubbleSize val="0"/>
            </c:dLbl>
            <c:dLbl>
              <c:idx val="17"/>
              <c:layout/>
              <c:tx>
                <c:rich>
                  <a:bodyPr/>
                  <a:lstStyle/>
                  <a:p>
                    <a:r>
                      <a:rPr lang="en-US">
                        <a:latin typeface="Times New Roman" pitchFamily="18" charset="0"/>
                        <a:cs typeface="Times New Roman" pitchFamily="18" charset="0"/>
                      </a:rPr>
                      <a:t>SWZ</a:t>
                    </a:r>
                    <a:endParaRPr lang="en-US"/>
                  </a:p>
                </c:rich>
              </c:tx>
              <c:showLegendKey val="0"/>
              <c:showVal val="1"/>
              <c:showCatName val="0"/>
              <c:showSerName val="0"/>
              <c:showPercent val="0"/>
              <c:showBubbleSize val="0"/>
            </c:dLbl>
            <c:dLbl>
              <c:idx val="18"/>
              <c:layout>
                <c:manualLayout>
                  <c:x val="-1.2077294685990338E-2"/>
                  <c:y val="5.5555555555555558E-3"/>
                </c:manualLayout>
              </c:layout>
              <c:tx>
                <c:rich>
                  <a:bodyPr/>
                  <a:lstStyle/>
                  <a:p>
                    <a:r>
                      <a:rPr lang="en-US" dirty="0">
                        <a:latin typeface="Times New Roman" pitchFamily="18" charset="0"/>
                        <a:cs typeface="Times New Roman" pitchFamily="18" charset="0"/>
                      </a:rPr>
                      <a:t>GBR</a:t>
                    </a:r>
                    <a:endParaRPr lang="en-US" dirty="0"/>
                  </a:p>
                </c:rich>
              </c:tx>
              <c:showLegendKey val="0"/>
              <c:showVal val="1"/>
              <c:showCatName val="0"/>
              <c:showSerName val="0"/>
              <c:showPercent val="0"/>
              <c:showBubbleSize val="0"/>
            </c:dLbl>
            <c:dLbl>
              <c:idx val="19"/>
              <c:layout/>
              <c:tx>
                <c:rich>
                  <a:bodyPr/>
                  <a:lstStyle/>
                  <a:p>
                    <a:r>
                      <a:rPr lang="en-US">
                        <a:latin typeface="Times New Roman" pitchFamily="18" charset="0"/>
                        <a:cs typeface="Times New Roman" pitchFamily="18" charset="0"/>
                      </a:rPr>
                      <a:t>USA</a:t>
                    </a:r>
                    <a:endParaRPr lang="en-US"/>
                  </a:p>
                </c:rich>
              </c:tx>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showLegendKey val="0"/>
            <c:showVal val="0"/>
            <c:showCatName val="0"/>
            <c:showSerName val="0"/>
            <c:showPercent val="0"/>
            <c:showBubbleSize val="0"/>
          </c:dLbls>
          <c:trendline>
            <c:trendlineType val="linear"/>
            <c:dispRSqr val="0"/>
            <c:dispEq val="0"/>
          </c:trendline>
          <c:xVal>
            <c:numRef>
              <c:f>'By Decade'!$AE$18:$AE$37</c:f>
              <c:numCache>
                <c:formatCode>0.00</c:formatCode>
                <c:ptCount val="20"/>
                <c:pt idx="0">
                  <c:v>1.51</c:v>
                </c:pt>
                <c:pt idx="1">
                  <c:v>-0.72</c:v>
                </c:pt>
                <c:pt idx="2">
                  <c:v>-1.1000000000000001</c:v>
                </c:pt>
                <c:pt idx="3">
                  <c:v>2.2799999999999998</c:v>
                </c:pt>
                <c:pt idx="4">
                  <c:v>-0.98</c:v>
                </c:pt>
                <c:pt idx="5">
                  <c:v>-0.48</c:v>
                </c:pt>
                <c:pt idx="6">
                  <c:v>-0.56999999999999995</c:v>
                </c:pt>
                <c:pt idx="7">
                  <c:v>-0.93</c:v>
                </c:pt>
                <c:pt idx="8">
                  <c:v>-0.1</c:v>
                </c:pt>
                <c:pt idx="9">
                  <c:v>-0.87</c:v>
                </c:pt>
                <c:pt idx="10">
                  <c:v>0.5</c:v>
                </c:pt>
                <c:pt idx="11">
                  <c:v>-0.53</c:v>
                </c:pt>
                <c:pt idx="12">
                  <c:v>1.64</c:v>
                </c:pt>
                <c:pt idx="13">
                  <c:v>0.02</c:v>
                </c:pt>
                <c:pt idx="14">
                  <c:v>1.1000000000000001</c:v>
                </c:pt>
                <c:pt idx="15">
                  <c:v>-0.42</c:v>
                </c:pt>
                <c:pt idx="16">
                  <c:v>0.26</c:v>
                </c:pt>
                <c:pt idx="17">
                  <c:v>-0.84</c:v>
                </c:pt>
                <c:pt idx="18">
                  <c:v>-0.97</c:v>
                </c:pt>
                <c:pt idx="19">
                  <c:v>1.65</c:v>
                </c:pt>
              </c:numCache>
            </c:numRef>
          </c:xVal>
          <c:yVal>
            <c:numRef>
              <c:f>'By Decade'!$AF$18:$AF$37</c:f>
              <c:numCache>
                <c:formatCode>0.00</c:formatCode>
                <c:ptCount val="20"/>
                <c:pt idx="0">
                  <c:v>1.05</c:v>
                </c:pt>
                <c:pt idx="1">
                  <c:v>2.78</c:v>
                </c:pt>
                <c:pt idx="2">
                  <c:v>2.4700000000000002</c:v>
                </c:pt>
                <c:pt idx="3">
                  <c:v>0.56999999999999995</c:v>
                </c:pt>
                <c:pt idx="4">
                  <c:v>1.42</c:v>
                </c:pt>
                <c:pt idx="5">
                  <c:v>2.23</c:v>
                </c:pt>
                <c:pt idx="6">
                  <c:v>2.13</c:v>
                </c:pt>
                <c:pt idx="7">
                  <c:v>2.09</c:v>
                </c:pt>
                <c:pt idx="8">
                  <c:v>1.48</c:v>
                </c:pt>
                <c:pt idx="9">
                  <c:v>2.7</c:v>
                </c:pt>
                <c:pt idx="10">
                  <c:v>1.27</c:v>
                </c:pt>
                <c:pt idx="11">
                  <c:v>2.4500000000000002</c:v>
                </c:pt>
                <c:pt idx="12">
                  <c:v>-0.53</c:v>
                </c:pt>
                <c:pt idx="13">
                  <c:v>2.12</c:v>
                </c:pt>
                <c:pt idx="14">
                  <c:v>1.7</c:v>
                </c:pt>
                <c:pt idx="15">
                  <c:v>2.48</c:v>
                </c:pt>
                <c:pt idx="16">
                  <c:v>0.92</c:v>
                </c:pt>
                <c:pt idx="17">
                  <c:v>1.01</c:v>
                </c:pt>
                <c:pt idx="18">
                  <c:v>1.81</c:v>
                </c:pt>
                <c:pt idx="19">
                  <c:v>0.99</c:v>
                </c:pt>
              </c:numCache>
            </c:numRef>
          </c:yVal>
          <c:smooth val="0"/>
        </c:ser>
        <c:ser>
          <c:idx val="1"/>
          <c:order val="1"/>
          <c:tx>
            <c:v>Hours Growth</c:v>
          </c:tx>
          <c:spPr>
            <a:ln w="28575">
              <a:noFill/>
            </a:ln>
          </c:spPr>
          <c:marker>
            <c:symbol val="none"/>
          </c:marker>
          <c:errBars>
            <c:errDir val="y"/>
            <c:errBarType val="both"/>
            <c:errValType val="fixedVal"/>
            <c:noEndCap val="0"/>
            <c:val val="3"/>
            <c:spPr>
              <a:ln>
                <a:solidFill>
                  <a:srgbClr val="FF0000"/>
                </a:solidFill>
                <a:prstDash val="lgDash"/>
              </a:ln>
            </c:spPr>
          </c:errBars>
          <c:xVal>
            <c:numLit>
              <c:formatCode>General</c:formatCode>
              <c:ptCount val="1"/>
              <c:pt idx="0">
                <c:v>0.47</c:v>
              </c:pt>
            </c:numLit>
          </c:xVal>
          <c:yVal>
            <c:numLit>
              <c:formatCode>General</c:formatCode>
              <c:ptCount val="1"/>
              <c:pt idx="0">
                <c:v>1</c:v>
              </c:pt>
            </c:numLit>
          </c:yVal>
          <c:smooth val="0"/>
        </c:ser>
        <c:ser>
          <c:idx val="2"/>
          <c:order val="2"/>
          <c:tx>
            <c:v>TFp Growth</c:v>
          </c:tx>
          <c:spPr>
            <a:ln w="28575">
              <a:noFill/>
            </a:ln>
          </c:spPr>
          <c:marker>
            <c:symbol val="none"/>
          </c:marker>
          <c:errBars>
            <c:errDir val="x"/>
            <c:errBarType val="both"/>
            <c:errValType val="fixedVal"/>
            <c:noEndCap val="0"/>
            <c:val val="3"/>
            <c:spPr>
              <a:ln w="12700">
                <a:solidFill>
                  <a:srgbClr val="FF0000"/>
                </a:solidFill>
                <a:prstDash val="lgDash"/>
              </a:ln>
            </c:spPr>
          </c:errBars>
          <c:xVal>
            <c:numLit>
              <c:formatCode>General</c:formatCode>
              <c:ptCount val="1"/>
              <c:pt idx="0">
                <c:v>1</c:v>
              </c:pt>
            </c:numLit>
          </c:xVal>
          <c:yVal>
            <c:numLit>
              <c:formatCode>General</c:formatCode>
              <c:ptCount val="1"/>
              <c:pt idx="0">
                <c:v>0.84</c:v>
              </c:pt>
            </c:numLit>
          </c:yVal>
          <c:smooth val="0"/>
        </c:ser>
        <c:dLbls>
          <c:showLegendKey val="0"/>
          <c:showVal val="0"/>
          <c:showCatName val="0"/>
          <c:showSerName val="0"/>
          <c:showPercent val="0"/>
          <c:showBubbleSize val="0"/>
        </c:dLbls>
        <c:axId val="103039360"/>
        <c:axId val="103041280"/>
      </c:scatterChart>
      <c:valAx>
        <c:axId val="103039360"/>
        <c:scaling>
          <c:orientation val="minMax"/>
          <c:max val="3"/>
          <c:min val="-2"/>
        </c:scaling>
        <c:delete val="0"/>
        <c:axPos val="b"/>
        <c:title>
          <c:tx>
            <c:rich>
              <a:bodyPr/>
              <a:lstStyle/>
              <a:p>
                <a:pPr>
                  <a:defRPr b="0">
                    <a:latin typeface="Times New Roman" pitchFamily="18" charset="0"/>
                    <a:cs typeface="Times New Roman" pitchFamily="18" charset="0"/>
                  </a:defRPr>
                </a:pPr>
                <a:r>
                  <a:rPr lang="en-US" b="0">
                    <a:latin typeface="Times New Roman" pitchFamily="18" charset="0"/>
                    <a:cs typeface="Times New Roman" pitchFamily="18" charset="0"/>
                  </a:rPr>
                  <a:t>Hours Growth (percent)</a:t>
                </a:r>
              </a:p>
            </c:rich>
          </c:tx>
          <c:layout/>
          <c:overlay val="0"/>
        </c:title>
        <c:numFmt formatCode="0.0" sourceLinked="0"/>
        <c:majorTickMark val="out"/>
        <c:minorTickMark val="none"/>
        <c:tickLblPos val="low"/>
        <c:txPr>
          <a:bodyPr/>
          <a:lstStyle/>
          <a:p>
            <a:pPr>
              <a:defRPr>
                <a:latin typeface="Times New Roman" pitchFamily="18" charset="0"/>
                <a:cs typeface="Times New Roman" pitchFamily="18" charset="0"/>
              </a:defRPr>
            </a:pPr>
            <a:endParaRPr lang="en-US"/>
          </a:p>
        </c:txPr>
        <c:crossAx val="103041280"/>
        <c:crosses val="autoZero"/>
        <c:crossBetween val="midCat"/>
      </c:valAx>
      <c:valAx>
        <c:axId val="103041280"/>
        <c:scaling>
          <c:orientation val="minMax"/>
          <c:max val="3"/>
          <c:min val="-2"/>
        </c:scaling>
        <c:delete val="0"/>
        <c:axPos val="l"/>
        <c:title>
          <c:tx>
            <c:rich>
              <a:bodyPr rot="-5400000" vert="horz"/>
              <a:lstStyle/>
              <a:p>
                <a:pPr>
                  <a:defRPr b="0">
                    <a:latin typeface="Times New Roman" pitchFamily="18" charset="0"/>
                    <a:cs typeface="Times New Roman" pitchFamily="18" charset="0"/>
                  </a:defRPr>
                </a:pPr>
                <a:r>
                  <a:rPr lang="en-US" b="0">
                    <a:latin typeface="Times New Roman" pitchFamily="18" charset="0"/>
                    <a:cs typeface="Times New Roman" pitchFamily="18" charset="0"/>
                  </a:rPr>
                  <a:t>TFP Growth (percent)</a:t>
                </a:r>
              </a:p>
            </c:rich>
          </c:tx>
          <c:layout/>
          <c:overlay val="0"/>
        </c:title>
        <c:numFmt formatCode="0.0" sourceLinked="0"/>
        <c:majorTickMark val="out"/>
        <c:minorTickMark val="none"/>
        <c:tickLblPos val="high"/>
        <c:txPr>
          <a:bodyPr/>
          <a:lstStyle/>
          <a:p>
            <a:pPr>
              <a:defRPr>
                <a:latin typeface="Times New Roman" pitchFamily="18" charset="0"/>
                <a:cs typeface="Times New Roman" pitchFamily="18" charset="0"/>
              </a:defRPr>
            </a:pPr>
            <a:endParaRPr lang="en-US"/>
          </a:p>
        </c:txPr>
        <c:crossAx val="103039360"/>
        <c:crosses val="autoZero"/>
        <c:crossBetween val="midCat"/>
      </c:valAx>
      <c:spPr>
        <a:noFill/>
        <a:ln w="12700">
          <a:solidFill>
            <a:srgbClr val="808080"/>
          </a:solidFill>
          <a:prstDash val="solid"/>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1980s</a:t>
            </a:r>
          </a:p>
        </c:rich>
      </c:tx>
      <c:layout/>
      <c:overlay val="0"/>
    </c:title>
    <c:autoTitleDeleted val="0"/>
    <c:plotArea>
      <c:layout>
        <c:manualLayout>
          <c:layoutTarget val="inner"/>
          <c:xMode val="edge"/>
          <c:yMode val="edge"/>
          <c:x val="7.3973429951690817E-2"/>
          <c:y val="0.10194444444444446"/>
          <c:w val="0.82989891209251021"/>
          <c:h val="0.7646804461942257"/>
        </c:manualLayout>
      </c:layout>
      <c:scatterChart>
        <c:scatterStyle val="lineMarker"/>
        <c:varyColors val="0"/>
        <c:ser>
          <c:idx val="0"/>
          <c:order val="0"/>
          <c:spPr>
            <a:ln w="25400">
              <a:noFill/>
            </a:ln>
            <a:effectLst/>
          </c:spPr>
          <c:marker>
            <c:symbol val="circle"/>
            <c:size val="6"/>
            <c:spPr>
              <a:solidFill>
                <a:schemeClr val="tx1"/>
              </a:solidFill>
              <a:ln>
                <a:noFill/>
                <a:prstDash val="solid"/>
              </a:ln>
            </c:spPr>
          </c:marker>
          <c:dLbls>
            <c:dLbl>
              <c:idx val="0"/>
              <c:layout/>
              <c:tx>
                <c:rich>
                  <a:bodyPr/>
                  <a:lstStyle/>
                  <a:p>
                    <a:r>
                      <a:rPr lang="en-US">
                        <a:latin typeface="Times New Roman" pitchFamily="18" charset="0"/>
                        <a:cs typeface="Times New Roman" pitchFamily="18" charset="0"/>
                      </a:rPr>
                      <a:t>AUS</a:t>
                    </a:r>
                    <a:endParaRPr lang="en-US"/>
                  </a:p>
                </c:rich>
              </c:tx>
              <c:showLegendKey val="0"/>
              <c:showVal val="1"/>
              <c:showCatName val="0"/>
              <c:showSerName val="0"/>
              <c:showPercent val="0"/>
              <c:showBubbleSize val="0"/>
            </c:dLbl>
            <c:dLbl>
              <c:idx val="1"/>
              <c:layout>
                <c:manualLayout>
                  <c:x val="-9.9637681159420288E-2"/>
                  <c:y val="0"/>
                </c:manualLayout>
              </c:layout>
              <c:tx>
                <c:rich>
                  <a:bodyPr/>
                  <a:lstStyle/>
                  <a:p>
                    <a:r>
                      <a:rPr lang="en-US">
                        <a:latin typeface="Times New Roman" pitchFamily="18" charset="0"/>
                        <a:cs typeface="Times New Roman" pitchFamily="18" charset="0"/>
                      </a:rPr>
                      <a:t>AUT</a:t>
                    </a:r>
                    <a:endParaRPr lang="en-US"/>
                  </a:p>
                </c:rich>
              </c:tx>
              <c:showLegendKey val="0"/>
              <c:showVal val="1"/>
              <c:showCatName val="0"/>
              <c:showSerName val="0"/>
              <c:showPercent val="0"/>
              <c:showBubbleSize val="0"/>
            </c:dLbl>
            <c:dLbl>
              <c:idx val="2"/>
              <c:layout/>
              <c:tx>
                <c:rich>
                  <a:bodyPr/>
                  <a:lstStyle/>
                  <a:p>
                    <a:r>
                      <a:rPr lang="en-US">
                        <a:latin typeface="Times New Roman" pitchFamily="18" charset="0"/>
                        <a:cs typeface="Times New Roman" pitchFamily="18" charset="0"/>
                      </a:rPr>
                      <a:t>BEL</a:t>
                    </a:r>
                    <a:endParaRPr lang="en-US"/>
                  </a:p>
                </c:rich>
              </c:tx>
              <c:showLegendKey val="0"/>
              <c:showVal val="1"/>
              <c:showCatName val="0"/>
              <c:showSerName val="0"/>
              <c:showPercent val="0"/>
              <c:showBubbleSize val="0"/>
            </c:dLbl>
            <c:dLbl>
              <c:idx val="3"/>
              <c:layout>
                <c:manualLayout>
                  <c:x val="-8.9764255011601804E-2"/>
                  <c:y val="-1.8396325459317586E-2"/>
                </c:manualLayout>
              </c:layout>
              <c:tx>
                <c:rich>
                  <a:bodyPr/>
                  <a:lstStyle/>
                  <a:p>
                    <a:r>
                      <a:rPr lang="en-US">
                        <a:latin typeface="Times New Roman" pitchFamily="18" charset="0"/>
                        <a:cs typeface="Times New Roman" pitchFamily="18" charset="0"/>
                      </a:rPr>
                      <a:t>CAN</a:t>
                    </a:r>
                    <a:endParaRPr lang="en-US"/>
                  </a:p>
                </c:rich>
              </c:tx>
              <c:showLegendKey val="0"/>
              <c:showVal val="1"/>
              <c:showCatName val="0"/>
              <c:showSerName val="0"/>
              <c:showPercent val="0"/>
              <c:showBubbleSize val="0"/>
            </c:dLbl>
            <c:dLbl>
              <c:idx val="4"/>
              <c:layout>
                <c:manualLayout>
                  <c:x val="-0.10265700483091787"/>
                  <c:y val="8.3333333333333332E-3"/>
                </c:manualLayout>
              </c:layout>
              <c:tx>
                <c:rich>
                  <a:bodyPr/>
                  <a:lstStyle/>
                  <a:p>
                    <a:r>
                      <a:rPr lang="en-US">
                        <a:latin typeface="Times New Roman" pitchFamily="18" charset="0"/>
                        <a:cs typeface="Times New Roman" pitchFamily="18" charset="0"/>
                      </a:rPr>
                      <a:t>DNK</a:t>
                    </a:r>
                    <a:endParaRPr lang="en-US"/>
                  </a:p>
                </c:rich>
              </c:tx>
              <c:showLegendKey val="0"/>
              <c:showVal val="1"/>
              <c:showCatName val="0"/>
              <c:showSerName val="0"/>
              <c:showPercent val="0"/>
              <c:showBubbleSize val="0"/>
            </c:dLbl>
            <c:dLbl>
              <c:idx val="5"/>
              <c:layout>
                <c:manualLayout>
                  <c:x val="-1.2077294685990338E-2"/>
                  <c:y val="-1.6666666666666666E-2"/>
                </c:manualLayout>
              </c:layout>
              <c:tx>
                <c:rich>
                  <a:bodyPr/>
                  <a:lstStyle/>
                  <a:p>
                    <a:r>
                      <a:rPr lang="en-US">
                        <a:latin typeface="Times New Roman" pitchFamily="18" charset="0"/>
                        <a:cs typeface="Times New Roman" pitchFamily="18" charset="0"/>
                      </a:rPr>
                      <a:t>FIN</a:t>
                    </a:r>
                    <a:endParaRPr lang="en-US"/>
                  </a:p>
                </c:rich>
              </c:tx>
              <c:showLegendKey val="0"/>
              <c:showVal val="1"/>
              <c:showCatName val="0"/>
              <c:showSerName val="0"/>
              <c:showPercent val="0"/>
              <c:showBubbleSize val="0"/>
            </c:dLbl>
            <c:dLbl>
              <c:idx val="6"/>
              <c:layout>
                <c:manualLayout>
                  <c:x val="-9.3599033816425092E-2"/>
                  <c:y val="5.5555555555555558E-3"/>
                </c:manualLayout>
              </c:layout>
              <c:tx>
                <c:rich>
                  <a:bodyPr/>
                  <a:lstStyle/>
                  <a:p>
                    <a:r>
                      <a:rPr lang="en-US">
                        <a:latin typeface="Times New Roman" pitchFamily="18" charset="0"/>
                        <a:cs typeface="Times New Roman" pitchFamily="18" charset="0"/>
                      </a:rPr>
                      <a:t>FRA</a:t>
                    </a:r>
                    <a:endParaRPr lang="en-US"/>
                  </a:p>
                </c:rich>
              </c:tx>
              <c:showLegendKey val="0"/>
              <c:showVal val="1"/>
              <c:showCatName val="0"/>
              <c:showSerName val="0"/>
              <c:showPercent val="0"/>
              <c:showBubbleSize val="0"/>
            </c:dLbl>
            <c:dLbl>
              <c:idx val="7"/>
              <c:layout>
                <c:manualLayout>
                  <c:x val="-8.674493134010422E-2"/>
                  <c:y val="2.6729658792650917E-2"/>
                </c:manualLayout>
              </c:layout>
              <c:tx>
                <c:rich>
                  <a:bodyPr/>
                  <a:lstStyle/>
                  <a:p>
                    <a:r>
                      <a:rPr lang="en-US">
                        <a:latin typeface="Times New Roman" pitchFamily="18" charset="0"/>
                        <a:cs typeface="Times New Roman" pitchFamily="18" charset="0"/>
                      </a:rPr>
                      <a:t>DEU</a:t>
                    </a:r>
                    <a:endParaRPr lang="en-US"/>
                  </a:p>
                </c:rich>
              </c:tx>
              <c:showLegendKey val="0"/>
              <c:showVal val="1"/>
              <c:showCatName val="0"/>
              <c:showSerName val="0"/>
              <c:showPercent val="0"/>
              <c:showBubbleSize val="0"/>
            </c:dLbl>
            <c:dLbl>
              <c:idx val="8"/>
              <c:layout>
                <c:manualLayout>
                  <c:x val="-0.10085777321313091"/>
                  <c:y val="0"/>
                </c:manualLayout>
              </c:layout>
              <c:tx>
                <c:rich>
                  <a:bodyPr/>
                  <a:lstStyle/>
                  <a:p>
                    <a:r>
                      <a:rPr lang="en-US">
                        <a:latin typeface="Times New Roman" pitchFamily="18" charset="0"/>
                        <a:cs typeface="Times New Roman" pitchFamily="18" charset="0"/>
                      </a:rPr>
                      <a:t>GRC</a:t>
                    </a:r>
                    <a:endParaRPr lang="en-US"/>
                  </a:p>
                </c:rich>
              </c:tx>
              <c:showLegendKey val="0"/>
              <c:showVal val="1"/>
              <c:showCatName val="0"/>
              <c:showSerName val="0"/>
              <c:showPercent val="0"/>
              <c:showBubbleSize val="0"/>
            </c:dLbl>
            <c:dLbl>
              <c:idx val="9"/>
              <c:layout>
                <c:manualLayout>
                  <c:x val="-3.3212798128494807E-2"/>
                  <c:y val="-2.5000000000000001E-2"/>
                </c:manualLayout>
              </c:layout>
              <c:tx>
                <c:rich>
                  <a:bodyPr/>
                  <a:lstStyle/>
                  <a:p>
                    <a:r>
                      <a:rPr lang="en-US" dirty="0">
                        <a:latin typeface="Times New Roman" pitchFamily="18" charset="0"/>
                        <a:cs typeface="Times New Roman" pitchFamily="18" charset="0"/>
                      </a:rPr>
                      <a:t>ITA</a:t>
                    </a:r>
                    <a:endParaRPr lang="en-US" dirty="0"/>
                  </a:p>
                </c:rich>
              </c:tx>
              <c:showLegendKey val="0"/>
              <c:showVal val="1"/>
              <c:showCatName val="0"/>
              <c:showSerName val="0"/>
              <c:showPercent val="0"/>
              <c:showBubbleSize val="0"/>
            </c:dLbl>
            <c:dLbl>
              <c:idx val="10"/>
              <c:layout>
                <c:manualLayout>
                  <c:x val="-1.5096618357487922E-2"/>
                  <c:y val="-2.7777777777777779E-3"/>
                </c:manualLayout>
              </c:layout>
              <c:tx>
                <c:rich>
                  <a:bodyPr/>
                  <a:lstStyle/>
                  <a:p>
                    <a:r>
                      <a:rPr lang="en-US" dirty="0">
                        <a:latin typeface="Times New Roman" pitchFamily="18" charset="0"/>
                        <a:cs typeface="Times New Roman" pitchFamily="18" charset="0"/>
                      </a:rPr>
                      <a:t>JPN</a:t>
                    </a:r>
                    <a:endParaRPr lang="en-US" dirty="0"/>
                  </a:p>
                </c:rich>
              </c:tx>
              <c:showLegendKey val="0"/>
              <c:showVal val="1"/>
              <c:showCatName val="0"/>
              <c:showSerName val="0"/>
              <c:showPercent val="0"/>
              <c:showBubbleSize val="0"/>
            </c:dLbl>
            <c:dLbl>
              <c:idx val="11"/>
              <c:layout>
                <c:manualLayout>
                  <c:x val="-0.10265700483091787"/>
                  <c:y val="1.1110892388451444E-2"/>
                </c:manualLayout>
              </c:layout>
              <c:tx>
                <c:rich>
                  <a:bodyPr/>
                  <a:lstStyle/>
                  <a:p>
                    <a:r>
                      <a:rPr lang="en-US">
                        <a:latin typeface="Times New Roman" pitchFamily="18" charset="0"/>
                        <a:cs typeface="Times New Roman" pitchFamily="18" charset="0"/>
                      </a:rPr>
                      <a:t>NLD</a:t>
                    </a:r>
                    <a:endParaRPr lang="en-US"/>
                  </a:p>
                </c:rich>
              </c:tx>
              <c:showLegendKey val="0"/>
              <c:showVal val="1"/>
              <c:showCatName val="0"/>
              <c:showSerName val="0"/>
              <c:showPercent val="0"/>
              <c:showBubbleSize val="0"/>
            </c:dLbl>
            <c:dLbl>
              <c:idx val="12"/>
              <c:layout>
                <c:manualLayout>
                  <c:x val="-5.248108209570216E-2"/>
                  <c:y val="2.2641509433962263E-2"/>
                </c:manualLayout>
              </c:layout>
              <c:tx>
                <c:rich>
                  <a:bodyPr/>
                  <a:lstStyle/>
                  <a:p>
                    <a:r>
                      <a:rPr lang="en-US">
                        <a:latin typeface="Times New Roman" pitchFamily="18" charset="0"/>
                        <a:cs typeface="Times New Roman" pitchFamily="18" charset="0"/>
                      </a:rPr>
                      <a:t>NLZ</a:t>
                    </a:r>
                    <a:endParaRPr lang="en-US"/>
                  </a:p>
                </c:rich>
              </c:tx>
              <c:showLegendKey val="0"/>
              <c:showVal val="1"/>
              <c:showCatName val="0"/>
              <c:showSerName val="0"/>
              <c:showPercent val="0"/>
              <c:showBubbleSize val="0"/>
            </c:dLbl>
            <c:dLbl>
              <c:idx val="13"/>
              <c:layout>
                <c:manualLayout>
                  <c:x val="-1.2077294685990283E-2"/>
                  <c:y val="-8.3333333333333332E-3"/>
                </c:manualLayout>
              </c:layout>
              <c:tx>
                <c:rich>
                  <a:bodyPr/>
                  <a:lstStyle/>
                  <a:p>
                    <a:r>
                      <a:rPr lang="en-US">
                        <a:latin typeface="Times New Roman" pitchFamily="18" charset="0"/>
                        <a:cs typeface="Times New Roman" pitchFamily="18" charset="0"/>
                      </a:rPr>
                      <a:t>NOR</a:t>
                    </a:r>
                    <a:endParaRPr lang="en-US"/>
                  </a:p>
                </c:rich>
              </c:tx>
              <c:showLegendKey val="0"/>
              <c:showVal val="1"/>
              <c:showCatName val="0"/>
              <c:showSerName val="0"/>
              <c:showPercent val="0"/>
              <c:showBubbleSize val="0"/>
            </c:dLbl>
            <c:dLbl>
              <c:idx val="14"/>
              <c:layout>
                <c:manualLayout>
                  <c:x val="-1.5096618357487922E-2"/>
                  <c:y val="-2.7777777777777779E-3"/>
                </c:manualLayout>
              </c:layout>
              <c:tx>
                <c:rich>
                  <a:bodyPr/>
                  <a:lstStyle/>
                  <a:p>
                    <a:r>
                      <a:rPr lang="en-US">
                        <a:latin typeface="Times New Roman" pitchFamily="18" charset="0"/>
                        <a:cs typeface="Times New Roman" pitchFamily="18" charset="0"/>
                      </a:rPr>
                      <a:t>PRT</a:t>
                    </a:r>
                    <a:endParaRPr lang="en-US"/>
                  </a:p>
                </c:rich>
              </c:tx>
              <c:showLegendKey val="0"/>
              <c:showVal val="1"/>
              <c:showCatName val="0"/>
              <c:showSerName val="0"/>
              <c:showPercent val="0"/>
              <c:showBubbleSize val="0"/>
            </c:dLbl>
            <c:dLbl>
              <c:idx val="15"/>
              <c:layout/>
              <c:tx>
                <c:rich>
                  <a:bodyPr/>
                  <a:lstStyle/>
                  <a:p>
                    <a:r>
                      <a:rPr lang="en-US">
                        <a:latin typeface="Times New Roman" pitchFamily="18" charset="0"/>
                        <a:cs typeface="Times New Roman" pitchFamily="18" charset="0"/>
                      </a:rPr>
                      <a:t>ESP</a:t>
                    </a:r>
                    <a:endParaRPr lang="en-US"/>
                  </a:p>
                </c:rich>
              </c:tx>
              <c:showLegendKey val="0"/>
              <c:showVal val="1"/>
              <c:showCatName val="0"/>
              <c:showSerName val="0"/>
              <c:showPercent val="0"/>
              <c:showBubbleSize val="0"/>
            </c:dLbl>
            <c:dLbl>
              <c:idx val="16"/>
              <c:layout>
                <c:manualLayout>
                  <c:x val="-8.8696080109551517E-2"/>
                  <c:y val="-1.9025153105861767E-2"/>
                </c:manualLayout>
              </c:layout>
              <c:tx>
                <c:rich>
                  <a:bodyPr/>
                  <a:lstStyle/>
                  <a:p>
                    <a:r>
                      <a:rPr lang="en-US">
                        <a:latin typeface="Times New Roman" pitchFamily="18" charset="0"/>
                        <a:cs typeface="Times New Roman" pitchFamily="18" charset="0"/>
                      </a:rPr>
                      <a:t>SWE</a:t>
                    </a:r>
                    <a:endParaRPr lang="en-US"/>
                  </a:p>
                </c:rich>
              </c:tx>
              <c:showLegendKey val="0"/>
              <c:showVal val="1"/>
              <c:showCatName val="0"/>
              <c:showSerName val="0"/>
              <c:showPercent val="0"/>
              <c:showBubbleSize val="0"/>
            </c:dLbl>
            <c:dLbl>
              <c:idx val="17"/>
              <c:layout>
                <c:manualLayout>
                  <c:x val="-4.2270531400966184E-2"/>
                  <c:y val="2.2222222222222223E-2"/>
                </c:manualLayout>
              </c:layout>
              <c:tx>
                <c:rich>
                  <a:bodyPr/>
                  <a:lstStyle/>
                  <a:p>
                    <a:r>
                      <a:rPr lang="en-US">
                        <a:latin typeface="Times New Roman" pitchFamily="18" charset="0"/>
                        <a:cs typeface="Times New Roman" pitchFamily="18" charset="0"/>
                      </a:rPr>
                      <a:t>SWZ</a:t>
                    </a:r>
                    <a:endParaRPr lang="en-US"/>
                  </a:p>
                </c:rich>
              </c:tx>
              <c:showLegendKey val="0"/>
              <c:showVal val="1"/>
              <c:showCatName val="0"/>
              <c:showSerName val="0"/>
              <c:showPercent val="0"/>
              <c:showBubbleSize val="0"/>
            </c:dLbl>
            <c:dLbl>
              <c:idx val="18"/>
              <c:layout>
                <c:manualLayout>
                  <c:x val="-4.2388451443569557E-2"/>
                  <c:y val="-2.5943350831146107E-2"/>
                </c:manualLayout>
              </c:layout>
              <c:tx>
                <c:rich>
                  <a:bodyPr/>
                  <a:lstStyle/>
                  <a:p>
                    <a:r>
                      <a:rPr lang="en-US" dirty="0">
                        <a:latin typeface="Times New Roman" pitchFamily="18" charset="0"/>
                        <a:cs typeface="Times New Roman" pitchFamily="18" charset="0"/>
                      </a:rPr>
                      <a:t>GBR</a:t>
                    </a:r>
                    <a:endParaRPr lang="en-US" dirty="0"/>
                  </a:p>
                </c:rich>
              </c:tx>
              <c:showLegendKey val="0"/>
              <c:showVal val="1"/>
              <c:showCatName val="0"/>
              <c:showSerName val="0"/>
              <c:showPercent val="0"/>
              <c:showBubbleSize val="0"/>
            </c:dLbl>
            <c:dLbl>
              <c:idx val="19"/>
              <c:layout>
                <c:manualLayout>
                  <c:x val="-1.2077294685990338E-2"/>
                  <c:y val="0"/>
                </c:manualLayout>
              </c:layout>
              <c:tx>
                <c:rich>
                  <a:bodyPr/>
                  <a:lstStyle/>
                  <a:p>
                    <a:r>
                      <a:rPr lang="en-US">
                        <a:latin typeface="Times New Roman" pitchFamily="18" charset="0"/>
                        <a:cs typeface="Times New Roman" pitchFamily="18" charset="0"/>
                      </a:rPr>
                      <a:t>USA</a:t>
                    </a:r>
                    <a:endParaRPr lang="en-US"/>
                  </a:p>
                </c:rich>
              </c:tx>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showLegendKey val="0"/>
            <c:showVal val="0"/>
            <c:showCatName val="0"/>
            <c:showSerName val="0"/>
            <c:showPercent val="0"/>
            <c:showBubbleSize val="0"/>
          </c:dLbls>
          <c:trendline>
            <c:trendlineType val="linear"/>
            <c:dispRSqr val="0"/>
            <c:dispEq val="0"/>
          </c:trendline>
          <c:xVal>
            <c:numRef>
              <c:f>'By Decade'!$AI$18:$AI$37</c:f>
              <c:numCache>
                <c:formatCode>0.00</c:formatCode>
                <c:ptCount val="20"/>
                <c:pt idx="0">
                  <c:v>2.25</c:v>
                </c:pt>
                <c:pt idx="1">
                  <c:v>0.47</c:v>
                </c:pt>
                <c:pt idx="2">
                  <c:v>-0.33</c:v>
                </c:pt>
                <c:pt idx="3">
                  <c:v>1.93</c:v>
                </c:pt>
                <c:pt idx="4">
                  <c:v>-0.18</c:v>
                </c:pt>
                <c:pt idx="5">
                  <c:v>0.5</c:v>
                </c:pt>
                <c:pt idx="6">
                  <c:v>-0.5</c:v>
                </c:pt>
                <c:pt idx="7">
                  <c:v>-0.67</c:v>
                </c:pt>
                <c:pt idx="8">
                  <c:v>0.55000000000000004</c:v>
                </c:pt>
                <c:pt idx="9">
                  <c:v>0.54</c:v>
                </c:pt>
                <c:pt idx="10">
                  <c:v>0.62</c:v>
                </c:pt>
                <c:pt idx="11">
                  <c:v>0.02</c:v>
                </c:pt>
                <c:pt idx="12">
                  <c:v>1.91</c:v>
                </c:pt>
                <c:pt idx="13">
                  <c:v>0.44</c:v>
                </c:pt>
                <c:pt idx="14">
                  <c:v>0.93</c:v>
                </c:pt>
                <c:pt idx="15">
                  <c:v>-0.61</c:v>
                </c:pt>
                <c:pt idx="16">
                  <c:v>1.06</c:v>
                </c:pt>
                <c:pt idx="17">
                  <c:v>1.19</c:v>
                </c:pt>
                <c:pt idx="18">
                  <c:v>0.16</c:v>
                </c:pt>
                <c:pt idx="19">
                  <c:v>1.71</c:v>
                </c:pt>
              </c:numCache>
            </c:numRef>
          </c:xVal>
          <c:yVal>
            <c:numRef>
              <c:f>'By Decade'!$AJ$18:$AJ$37</c:f>
              <c:numCache>
                <c:formatCode>0.00</c:formatCode>
                <c:ptCount val="20"/>
                <c:pt idx="0">
                  <c:v>0.09</c:v>
                </c:pt>
                <c:pt idx="1">
                  <c:v>0.49</c:v>
                </c:pt>
                <c:pt idx="2">
                  <c:v>1.24</c:v>
                </c:pt>
                <c:pt idx="3">
                  <c:v>0.03</c:v>
                </c:pt>
                <c:pt idx="4">
                  <c:v>-0.26</c:v>
                </c:pt>
                <c:pt idx="5">
                  <c:v>1.56</c:v>
                </c:pt>
                <c:pt idx="6">
                  <c:v>1.46</c:v>
                </c:pt>
                <c:pt idx="7">
                  <c:v>1.1499999999999999</c:v>
                </c:pt>
                <c:pt idx="8">
                  <c:v>0.15</c:v>
                </c:pt>
                <c:pt idx="9">
                  <c:v>0.91</c:v>
                </c:pt>
                <c:pt idx="10">
                  <c:v>0.77</c:v>
                </c:pt>
                <c:pt idx="11">
                  <c:v>0.76</c:v>
                </c:pt>
                <c:pt idx="12">
                  <c:v>-0.01</c:v>
                </c:pt>
                <c:pt idx="13">
                  <c:v>1.33</c:v>
                </c:pt>
                <c:pt idx="14">
                  <c:v>1.02</c:v>
                </c:pt>
                <c:pt idx="15">
                  <c:v>1.64</c:v>
                </c:pt>
                <c:pt idx="16">
                  <c:v>0.37</c:v>
                </c:pt>
                <c:pt idx="17">
                  <c:v>0.37</c:v>
                </c:pt>
                <c:pt idx="18">
                  <c:v>1.52</c:v>
                </c:pt>
                <c:pt idx="19">
                  <c:v>0.66</c:v>
                </c:pt>
              </c:numCache>
            </c:numRef>
          </c:yVal>
          <c:smooth val="0"/>
        </c:ser>
        <c:ser>
          <c:idx val="1"/>
          <c:order val="1"/>
          <c:tx>
            <c:v>TFP Growth</c:v>
          </c:tx>
          <c:spPr>
            <a:ln w="28575">
              <a:noFill/>
            </a:ln>
          </c:spPr>
          <c:marker>
            <c:symbol val="none"/>
          </c:marker>
          <c:errBars>
            <c:errDir val="x"/>
            <c:errBarType val="both"/>
            <c:errValType val="fixedVal"/>
            <c:noEndCap val="0"/>
            <c:val val="3"/>
            <c:spPr>
              <a:ln w="12700">
                <a:solidFill>
                  <a:srgbClr val="FF0000"/>
                </a:solidFill>
                <a:prstDash val="lgDash"/>
              </a:ln>
            </c:spPr>
          </c:errBars>
          <c:xVal>
            <c:numLit>
              <c:formatCode>General</c:formatCode>
              <c:ptCount val="1"/>
              <c:pt idx="0">
                <c:v>1</c:v>
              </c:pt>
            </c:numLit>
          </c:xVal>
          <c:yVal>
            <c:numLit>
              <c:formatCode>General</c:formatCode>
              <c:ptCount val="1"/>
              <c:pt idx="0">
                <c:v>0.84</c:v>
              </c:pt>
            </c:numLit>
          </c:yVal>
          <c:smooth val="0"/>
        </c:ser>
        <c:ser>
          <c:idx val="2"/>
          <c:order val="2"/>
          <c:tx>
            <c:v>Hours Growth</c:v>
          </c:tx>
          <c:spPr>
            <a:ln w="28575">
              <a:noFill/>
            </a:ln>
          </c:spPr>
          <c:marker>
            <c:symbol val="none"/>
          </c:marker>
          <c:errBars>
            <c:errDir val="y"/>
            <c:errBarType val="both"/>
            <c:errValType val="fixedVal"/>
            <c:noEndCap val="0"/>
            <c:val val="3"/>
            <c:spPr>
              <a:ln w="12700">
                <a:solidFill>
                  <a:srgbClr val="FF0000"/>
                </a:solidFill>
                <a:prstDash val="lgDash"/>
              </a:ln>
            </c:spPr>
          </c:errBars>
          <c:xVal>
            <c:numLit>
              <c:formatCode>General</c:formatCode>
              <c:ptCount val="1"/>
              <c:pt idx="0">
                <c:v>0.47</c:v>
              </c:pt>
            </c:numLit>
          </c:xVal>
          <c:yVal>
            <c:numLit>
              <c:formatCode>General</c:formatCode>
              <c:ptCount val="1"/>
              <c:pt idx="0">
                <c:v>1</c:v>
              </c:pt>
            </c:numLit>
          </c:yVal>
          <c:smooth val="0"/>
        </c:ser>
        <c:dLbls>
          <c:showLegendKey val="0"/>
          <c:showVal val="0"/>
          <c:showCatName val="0"/>
          <c:showSerName val="0"/>
          <c:showPercent val="0"/>
          <c:showBubbleSize val="0"/>
        </c:dLbls>
        <c:axId val="103123200"/>
        <c:axId val="103129472"/>
      </c:scatterChart>
      <c:valAx>
        <c:axId val="103123200"/>
        <c:scaling>
          <c:orientation val="minMax"/>
          <c:max val="3"/>
          <c:min val="-2"/>
        </c:scaling>
        <c:delete val="0"/>
        <c:axPos val="b"/>
        <c:title>
          <c:tx>
            <c:rich>
              <a:bodyPr/>
              <a:lstStyle/>
              <a:p>
                <a:pPr>
                  <a:defRPr b="0">
                    <a:latin typeface="Times New Roman" pitchFamily="18" charset="0"/>
                    <a:cs typeface="Times New Roman" pitchFamily="18" charset="0"/>
                  </a:defRPr>
                </a:pPr>
                <a:r>
                  <a:rPr lang="en-US" b="0">
                    <a:latin typeface="Times New Roman" pitchFamily="18" charset="0"/>
                    <a:cs typeface="Times New Roman" pitchFamily="18" charset="0"/>
                  </a:rPr>
                  <a:t>Hours Growth (percent)</a:t>
                </a:r>
              </a:p>
            </c:rich>
          </c:tx>
          <c:layout>
            <c:manualLayout>
              <c:xMode val="edge"/>
              <c:yMode val="edge"/>
              <c:x val="0.35228827646544181"/>
              <c:y val="0.89256926217556143"/>
            </c:manualLayout>
          </c:layout>
          <c:overlay val="0"/>
        </c:title>
        <c:numFmt formatCode="0.0" sourceLinked="0"/>
        <c:majorTickMark val="out"/>
        <c:minorTickMark val="none"/>
        <c:tickLblPos val="low"/>
        <c:txPr>
          <a:bodyPr/>
          <a:lstStyle/>
          <a:p>
            <a:pPr>
              <a:defRPr>
                <a:latin typeface="Times New Roman" pitchFamily="18" charset="0"/>
                <a:cs typeface="Times New Roman" pitchFamily="18" charset="0"/>
              </a:defRPr>
            </a:pPr>
            <a:endParaRPr lang="en-US"/>
          </a:p>
        </c:txPr>
        <c:crossAx val="103129472"/>
        <c:crosses val="autoZero"/>
        <c:crossBetween val="midCat"/>
      </c:valAx>
      <c:valAx>
        <c:axId val="103129472"/>
        <c:scaling>
          <c:orientation val="minMax"/>
          <c:max val="3"/>
          <c:min val="-2"/>
        </c:scaling>
        <c:delete val="0"/>
        <c:axPos val="l"/>
        <c:title>
          <c:tx>
            <c:rich>
              <a:bodyPr rot="-5400000" vert="horz"/>
              <a:lstStyle/>
              <a:p>
                <a:pPr>
                  <a:defRPr b="0">
                    <a:latin typeface="Times New Roman" pitchFamily="18" charset="0"/>
                    <a:cs typeface="Times New Roman" pitchFamily="18" charset="0"/>
                  </a:defRPr>
                </a:pPr>
                <a:r>
                  <a:rPr lang="en-US" b="0">
                    <a:latin typeface="Times New Roman" pitchFamily="18" charset="0"/>
                    <a:cs typeface="Times New Roman" pitchFamily="18" charset="0"/>
                  </a:rPr>
                  <a:t>TFP Growth (percent)</a:t>
                </a:r>
              </a:p>
            </c:rich>
          </c:tx>
          <c:layout/>
          <c:overlay val="0"/>
        </c:title>
        <c:numFmt formatCode="0.0" sourceLinked="0"/>
        <c:majorTickMark val="out"/>
        <c:minorTickMark val="none"/>
        <c:tickLblPos val="high"/>
        <c:spPr>
          <a:noFill/>
        </c:spPr>
        <c:txPr>
          <a:bodyPr/>
          <a:lstStyle/>
          <a:p>
            <a:pPr>
              <a:defRPr>
                <a:latin typeface="Times New Roman" pitchFamily="18" charset="0"/>
                <a:cs typeface="Times New Roman" pitchFamily="18" charset="0"/>
              </a:defRPr>
            </a:pPr>
            <a:endParaRPr lang="en-US"/>
          </a:p>
        </c:txPr>
        <c:crossAx val="103123200"/>
        <c:crosses val="autoZero"/>
        <c:crossBetween val="midCat"/>
      </c:valAx>
      <c:spPr>
        <a:noFill/>
        <a:ln w="12700">
          <a:solidFill>
            <a:srgbClr val="808080"/>
          </a:solidFill>
          <a:prstDash val="solid"/>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1990s</a:t>
            </a:r>
          </a:p>
        </c:rich>
      </c:tx>
      <c:layout/>
      <c:overlay val="0"/>
    </c:title>
    <c:autoTitleDeleted val="0"/>
    <c:plotArea>
      <c:layout/>
      <c:scatterChart>
        <c:scatterStyle val="lineMarker"/>
        <c:varyColors val="0"/>
        <c:ser>
          <c:idx val="0"/>
          <c:order val="0"/>
          <c:spPr>
            <a:ln w="25400">
              <a:noFill/>
            </a:ln>
            <a:effectLst/>
          </c:spPr>
          <c:marker>
            <c:symbol val="circle"/>
            <c:size val="6"/>
            <c:spPr>
              <a:solidFill>
                <a:schemeClr val="tx1"/>
              </a:solidFill>
              <a:ln>
                <a:noFill/>
                <a:prstDash val="solid"/>
              </a:ln>
            </c:spPr>
          </c:marker>
          <c:dLbls>
            <c:dLbl>
              <c:idx val="0"/>
              <c:layout>
                <c:manualLayout>
                  <c:x val="-7.2463768115942032E-2"/>
                  <c:y val="-2.5000000000000001E-2"/>
                </c:manualLayout>
              </c:layout>
              <c:tx>
                <c:rich>
                  <a:bodyPr/>
                  <a:lstStyle/>
                  <a:p>
                    <a:r>
                      <a:rPr lang="en-US">
                        <a:latin typeface="Times New Roman" pitchFamily="18" charset="0"/>
                        <a:cs typeface="Times New Roman" pitchFamily="18" charset="0"/>
                      </a:rPr>
                      <a:t>AUS</a:t>
                    </a:r>
                    <a:endParaRPr lang="en-US"/>
                  </a:p>
                </c:rich>
              </c:tx>
              <c:showLegendKey val="0"/>
              <c:showVal val="1"/>
              <c:showCatName val="0"/>
              <c:showSerName val="0"/>
              <c:showPercent val="0"/>
              <c:showBubbleSize val="0"/>
            </c:dLbl>
            <c:dLbl>
              <c:idx val="1"/>
              <c:layout>
                <c:manualLayout>
                  <c:x val="-6.0388850850166022E-3"/>
                  <c:y val="0"/>
                </c:manualLayout>
              </c:layout>
              <c:tx>
                <c:rich>
                  <a:bodyPr/>
                  <a:lstStyle/>
                  <a:p>
                    <a:r>
                      <a:rPr lang="en-US">
                        <a:latin typeface="Times New Roman" pitchFamily="18" charset="0"/>
                        <a:cs typeface="Times New Roman" pitchFamily="18" charset="0"/>
                      </a:rPr>
                      <a:t>AUT</a:t>
                    </a:r>
                    <a:endParaRPr lang="en-US"/>
                  </a:p>
                </c:rich>
              </c:tx>
              <c:showLegendKey val="0"/>
              <c:showVal val="1"/>
              <c:showCatName val="0"/>
              <c:showSerName val="0"/>
              <c:showPercent val="0"/>
              <c:showBubbleSize val="0"/>
            </c:dLbl>
            <c:dLbl>
              <c:idx val="2"/>
              <c:layout>
                <c:manualLayout>
                  <c:x val="-1.8115942028985508E-2"/>
                  <c:y val="8.3333333333333332E-3"/>
                </c:manualLayout>
              </c:layout>
              <c:tx>
                <c:rich>
                  <a:bodyPr/>
                  <a:lstStyle/>
                  <a:p>
                    <a:r>
                      <a:rPr lang="en-US">
                        <a:latin typeface="Times New Roman" pitchFamily="18" charset="0"/>
                        <a:cs typeface="Times New Roman" pitchFamily="18" charset="0"/>
                      </a:rPr>
                      <a:t>BEL</a:t>
                    </a:r>
                    <a:endParaRPr lang="en-US"/>
                  </a:p>
                </c:rich>
              </c:tx>
              <c:showLegendKey val="0"/>
              <c:showVal val="1"/>
              <c:showCatName val="0"/>
              <c:showSerName val="0"/>
              <c:showPercent val="0"/>
              <c:showBubbleSize val="0"/>
            </c:dLbl>
            <c:dLbl>
              <c:idx val="3"/>
              <c:layout>
                <c:manualLayout>
                  <c:x val="-1.8115942028985508E-2"/>
                  <c:y val="1.9444444444444445E-2"/>
                </c:manualLayout>
              </c:layout>
              <c:tx>
                <c:rich>
                  <a:bodyPr/>
                  <a:lstStyle/>
                  <a:p>
                    <a:r>
                      <a:rPr lang="en-US">
                        <a:latin typeface="Times New Roman" pitchFamily="18" charset="0"/>
                        <a:cs typeface="Times New Roman" pitchFamily="18" charset="0"/>
                      </a:rPr>
                      <a:t>CAN</a:t>
                    </a:r>
                    <a:endParaRPr lang="en-US"/>
                  </a:p>
                </c:rich>
              </c:tx>
              <c:showLegendKey val="0"/>
              <c:showVal val="1"/>
              <c:showCatName val="0"/>
              <c:showSerName val="0"/>
              <c:showPercent val="0"/>
              <c:showBubbleSize val="0"/>
            </c:dLbl>
            <c:dLbl>
              <c:idx val="4"/>
              <c:layout>
                <c:manualLayout>
                  <c:x val="-1.2077294685990338E-2"/>
                  <c:y val="0"/>
                </c:manualLayout>
              </c:layout>
              <c:tx>
                <c:rich>
                  <a:bodyPr/>
                  <a:lstStyle/>
                  <a:p>
                    <a:r>
                      <a:rPr lang="en-US">
                        <a:latin typeface="Times New Roman" pitchFamily="18" charset="0"/>
                        <a:cs typeface="Times New Roman" pitchFamily="18" charset="0"/>
                      </a:rPr>
                      <a:t>DNK</a:t>
                    </a:r>
                    <a:endParaRPr lang="en-US"/>
                  </a:p>
                </c:rich>
              </c:tx>
              <c:showLegendKey val="0"/>
              <c:showVal val="1"/>
              <c:showCatName val="0"/>
              <c:showSerName val="0"/>
              <c:showPercent val="0"/>
              <c:showBubbleSize val="0"/>
            </c:dLbl>
            <c:dLbl>
              <c:idx val="5"/>
              <c:layout/>
              <c:tx>
                <c:rich>
                  <a:bodyPr/>
                  <a:lstStyle/>
                  <a:p>
                    <a:r>
                      <a:rPr lang="en-US">
                        <a:latin typeface="Times New Roman" pitchFamily="18" charset="0"/>
                        <a:cs typeface="Times New Roman" pitchFamily="18" charset="0"/>
                      </a:rPr>
                      <a:t>FIN</a:t>
                    </a:r>
                    <a:endParaRPr lang="en-US"/>
                  </a:p>
                </c:rich>
              </c:tx>
              <c:showLegendKey val="0"/>
              <c:showVal val="1"/>
              <c:showCatName val="0"/>
              <c:showSerName val="0"/>
              <c:showPercent val="0"/>
              <c:showBubbleSize val="0"/>
            </c:dLbl>
            <c:dLbl>
              <c:idx val="6"/>
              <c:layout>
                <c:manualLayout>
                  <c:x val="-9.9637681159420288E-2"/>
                  <c:y val="8.3333333333333332E-3"/>
                </c:manualLayout>
              </c:layout>
              <c:tx>
                <c:rich>
                  <a:bodyPr/>
                  <a:lstStyle/>
                  <a:p>
                    <a:r>
                      <a:rPr lang="en-US">
                        <a:latin typeface="Times New Roman" pitchFamily="18" charset="0"/>
                        <a:cs typeface="Times New Roman" pitchFamily="18" charset="0"/>
                      </a:rPr>
                      <a:t>FRA</a:t>
                    </a:r>
                    <a:endParaRPr lang="en-US"/>
                  </a:p>
                </c:rich>
              </c:tx>
              <c:showLegendKey val="0"/>
              <c:showVal val="1"/>
              <c:showCatName val="0"/>
              <c:showSerName val="0"/>
              <c:showPercent val="0"/>
              <c:showBubbleSize val="0"/>
            </c:dLbl>
            <c:dLbl>
              <c:idx val="7"/>
              <c:layout>
                <c:manualLayout>
                  <c:x val="-9.6618357487922704E-2"/>
                  <c:y val="1.9444225721784777E-2"/>
                </c:manualLayout>
              </c:layout>
              <c:tx>
                <c:rich>
                  <a:bodyPr/>
                  <a:lstStyle/>
                  <a:p>
                    <a:r>
                      <a:rPr lang="en-US">
                        <a:latin typeface="Times New Roman" pitchFamily="18" charset="0"/>
                        <a:cs typeface="Times New Roman" pitchFamily="18" charset="0"/>
                      </a:rPr>
                      <a:t>DEU</a:t>
                    </a:r>
                    <a:endParaRPr lang="en-US"/>
                  </a:p>
                </c:rich>
              </c:tx>
              <c:showLegendKey val="0"/>
              <c:showVal val="1"/>
              <c:showCatName val="0"/>
              <c:showSerName val="0"/>
              <c:showPercent val="0"/>
              <c:showBubbleSize val="0"/>
            </c:dLbl>
            <c:dLbl>
              <c:idx val="8"/>
              <c:layout>
                <c:manualLayout>
                  <c:x val="-4.2270531400966184E-2"/>
                  <c:y val="3.0555555555555555E-2"/>
                </c:manualLayout>
              </c:layout>
              <c:tx>
                <c:rich>
                  <a:bodyPr/>
                  <a:lstStyle/>
                  <a:p>
                    <a:r>
                      <a:rPr lang="en-US">
                        <a:latin typeface="Times New Roman" pitchFamily="18" charset="0"/>
                        <a:cs typeface="Times New Roman" pitchFamily="18" charset="0"/>
                      </a:rPr>
                      <a:t>GRC</a:t>
                    </a:r>
                    <a:endParaRPr lang="en-US"/>
                  </a:p>
                </c:rich>
              </c:tx>
              <c:showLegendKey val="0"/>
              <c:showVal val="1"/>
              <c:showCatName val="0"/>
              <c:showSerName val="0"/>
              <c:showPercent val="0"/>
              <c:showBubbleSize val="0"/>
            </c:dLbl>
            <c:dLbl>
              <c:idx val="9"/>
              <c:layout>
                <c:manualLayout>
                  <c:x val="-9.359903381642512E-2"/>
                  <c:y val="2.7775590551181104E-3"/>
                </c:manualLayout>
              </c:layout>
              <c:tx>
                <c:rich>
                  <a:bodyPr/>
                  <a:lstStyle/>
                  <a:p>
                    <a:r>
                      <a:rPr lang="en-US" dirty="0">
                        <a:latin typeface="Times New Roman" pitchFamily="18" charset="0"/>
                        <a:cs typeface="Times New Roman" pitchFamily="18" charset="0"/>
                      </a:rPr>
                      <a:t>ITA</a:t>
                    </a:r>
                    <a:endParaRPr lang="en-US" dirty="0"/>
                  </a:p>
                </c:rich>
              </c:tx>
              <c:showLegendKey val="0"/>
              <c:showVal val="1"/>
              <c:showCatName val="0"/>
              <c:showSerName val="0"/>
              <c:showPercent val="0"/>
              <c:showBubbleSize val="0"/>
            </c:dLbl>
            <c:dLbl>
              <c:idx val="10"/>
              <c:layout>
                <c:manualLayout>
                  <c:x val="-5.434782608695652E-2"/>
                  <c:y val="2.7777777777777776E-2"/>
                </c:manualLayout>
              </c:layout>
              <c:tx>
                <c:rich>
                  <a:bodyPr/>
                  <a:lstStyle/>
                  <a:p>
                    <a:r>
                      <a:rPr lang="en-US" dirty="0">
                        <a:latin typeface="Times New Roman" pitchFamily="18" charset="0"/>
                        <a:cs typeface="Times New Roman" pitchFamily="18" charset="0"/>
                      </a:rPr>
                      <a:t>JPN</a:t>
                    </a:r>
                    <a:endParaRPr lang="en-US" dirty="0"/>
                  </a:p>
                </c:rich>
              </c:tx>
              <c:showLegendKey val="0"/>
              <c:showVal val="1"/>
              <c:showCatName val="0"/>
              <c:showSerName val="0"/>
              <c:showPercent val="0"/>
              <c:showBubbleSize val="0"/>
            </c:dLbl>
            <c:dLbl>
              <c:idx val="11"/>
              <c:layout>
                <c:manualLayout>
                  <c:x val="-5.1328502415458936E-2"/>
                  <c:y val="-2.2222222222222223E-2"/>
                </c:manualLayout>
              </c:layout>
              <c:tx>
                <c:rich>
                  <a:bodyPr/>
                  <a:lstStyle/>
                  <a:p>
                    <a:r>
                      <a:rPr lang="en-US">
                        <a:latin typeface="Times New Roman" pitchFamily="18" charset="0"/>
                        <a:cs typeface="Times New Roman" pitchFamily="18" charset="0"/>
                      </a:rPr>
                      <a:t>NLD</a:t>
                    </a:r>
                    <a:endParaRPr lang="en-US"/>
                  </a:p>
                </c:rich>
              </c:tx>
              <c:showLegendKey val="0"/>
              <c:showVal val="1"/>
              <c:showCatName val="0"/>
              <c:showSerName val="0"/>
              <c:showPercent val="0"/>
              <c:showBubbleSize val="0"/>
            </c:dLbl>
            <c:dLbl>
              <c:idx val="12"/>
              <c:layout/>
              <c:tx>
                <c:rich>
                  <a:bodyPr/>
                  <a:lstStyle/>
                  <a:p>
                    <a:r>
                      <a:rPr lang="en-US">
                        <a:latin typeface="Times New Roman" pitchFamily="18" charset="0"/>
                        <a:cs typeface="Times New Roman" pitchFamily="18" charset="0"/>
                      </a:rPr>
                      <a:t>NLZ</a:t>
                    </a:r>
                    <a:endParaRPr lang="en-US"/>
                  </a:p>
                </c:rich>
              </c:tx>
              <c:showLegendKey val="0"/>
              <c:showVal val="1"/>
              <c:showCatName val="0"/>
              <c:showSerName val="0"/>
              <c:showPercent val="0"/>
              <c:showBubbleSize val="0"/>
            </c:dLbl>
            <c:dLbl>
              <c:idx val="13"/>
              <c:layout/>
              <c:tx>
                <c:rich>
                  <a:bodyPr/>
                  <a:lstStyle/>
                  <a:p>
                    <a:r>
                      <a:rPr lang="en-US">
                        <a:latin typeface="Times New Roman" pitchFamily="18" charset="0"/>
                        <a:cs typeface="Times New Roman" pitchFamily="18" charset="0"/>
                      </a:rPr>
                      <a:t>NOR</a:t>
                    </a:r>
                    <a:endParaRPr lang="en-US"/>
                  </a:p>
                </c:rich>
              </c:tx>
              <c:showLegendKey val="0"/>
              <c:showVal val="1"/>
              <c:showCatName val="0"/>
              <c:showSerName val="0"/>
              <c:showPercent val="0"/>
              <c:showBubbleSize val="0"/>
            </c:dLbl>
            <c:dLbl>
              <c:idx val="14"/>
              <c:layout>
                <c:manualLayout>
                  <c:x val="-4.8309178743961352E-2"/>
                  <c:y val="2.2222222222222223E-2"/>
                </c:manualLayout>
              </c:layout>
              <c:tx>
                <c:rich>
                  <a:bodyPr/>
                  <a:lstStyle/>
                  <a:p>
                    <a:r>
                      <a:rPr lang="en-US">
                        <a:latin typeface="Times New Roman" pitchFamily="18" charset="0"/>
                        <a:cs typeface="Times New Roman" pitchFamily="18" charset="0"/>
                      </a:rPr>
                      <a:t>PRT</a:t>
                    </a:r>
                    <a:endParaRPr lang="en-US"/>
                  </a:p>
                </c:rich>
              </c:tx>
              <c:showLegendKey val="0"/>
              <c:showVal val="1"/>
              <c:showCatName val="0"/>
              <c:showSerName val="0"/>
              <c:showPercent val="0"/>
              <c:showBubbleSize val="0"/>
            </c:dLbl>
            <c:dLbl>
              <c:idx val="15"/>
              <c:layout>
                <c:manualLayout>
                  <c:x val="-3.0193236714975844E-2"/>
                  <c:y val="2.5000000000000001E-2"/>
                </c:manualLayout>
              </c:layout>
              <c:tx>
                <c:rich>
                  <a:bodyPr/>
                  <a:lstStyle/>
                  <a:p>
                    <a:r>
                      <a:rPr lang="en-US">
                        <a:latin typeface="Times New Roman" pitchFamily="18" charset="0"/>
                        <a:cs typeface="Times New Roman" pitchFamily="18" charset="0"/>
                      </a:rPr>
                      <a:t>ESP</a:t>
                    </a:r>
                    <a:endParaRPr lang="en-US"/>
                  </a:p>
                </c:rich>
              </c:tx>
              <c:showLegendKey val="0"/>
              <c:showVal val="1"/>
              <c:showCatName val="0"/>
              <c:showSerName val="0"/>
              <c:showPercent val="0"/>
              <c:showBubbleSize val="0"/>
            </c:dLbl>
            <c:dLbl>
              <c:idx val="16"/>
              <c:layout>
                <c:manualLayout>
                  <c:x val="-8.4541062801932312E-2"/>
                  <c:y val="-1.9444444444444393E-2"/>
                </c:manualLayout>
              </c:layout>
              <c:tx>
                <c:rich>
                  <a:bodyPr/>
                  <a:lstStyle/>
                  <a:p>
                    <a:r>
                      <a:rPr lang="en-US">
                        <a:latin typeface="Times New Roman" pitchFamily="18" charset="0"/>
                        <a:cs typeface="Times New Roman" pitchFamily="18" charset="0"/>
                      </a:rPr>
                      <a:t>SWE</a:t>
                    </a:r>
                    <a:endParaRPr lang="en-US"/>
                  </a:p>
                </c:rich>
              </c:tx>
              <c:showLegendKey val="0"/>
              <c:showVal val="1"/>
              <c:showCatName val="0"/>
              <c:showSerName val="0"/>
              <c:showPercent val="0"/>
              <c:showBubbleSize val="0"/>
            </c:dLbl>
            <c:dLbl>
              <c:idx val="17"/>
              <c:layout>
                <c:manualLayout>
                  <c:x val="-9.057971014492754E-3"/>
                  <c:y val="0"/>
                </c:manualLayout>
              </c:layout>
              <c:tx>
                <c:rich>
                  <a:bodyPr/>
                  <a:lstStyle/>
                  <a:p>
                    <a:r>
                      <a:rPr lang="en-US" dirty="0">
                        <a:latin typeface="Times New Roman" pitchFamily="18" charset="0"/>
                        <a:cs typeface="Times New Roman" pitchFamily="18" charset="0"/>
                      </a:rPr>
                      <a:t>SWZ</a:t>
                    </a:r>
                    <a:endParaRPr lang="en-US" dirty="0"/>
                  </a:p>
                </c:rich>
              </c:tx>
              <c:showLegendKey val="0"/>
              <c:showVal val="1"/>
              <c:showCatName val="0"/>
              <c:showSerName val="0"/>
              <c:showPercent val="0"/>
              <c:showBubbleSize val="0"/>
            </c:dLbl>
            <c:dLbl>
              <c:idx val="18"/>
              <c:layout>
                <c:manualLayout>
                  <c:x val="-9.359903381642512E-2"/>
                  <c:y val="2.7777777777777779E-3"/>
                </c:manualLayout>
              </c:layout>
              <c:tx>
                <c:rich>
                  <a:bodyPr/>
                  <a:lstStyle/>
                  <a:p>
                    <a:r>
                      <a:rPr lang="en-US">
                        <a:latin typeface="Times New Roman" pitchFamily="18" charset="0"/>
                        <a:cs typeface="Times New Roman" pitchFamily="18" charset="0"/>
                      </a:rPr>
                      <a:t>GBR</a:t>
                    </a:r>
                    <a:endParaRPr lang="en-US"/>
                  </a:p>
                </c:rich>
              </c:tx>
              <c:showLegendKey val="0"/>
              <c:showVal val="1"/>
              <c:showCatName val="0"/>
              <c:showSerName val="0"/>
              <c:showPercent val="0"/>
              <c:showBubbleSize val="0"/>
            </c:dLbl>
            <c:dLbl>
              <c:idx val="19"/>
              <c:layout>
                <c:manualLayout>
                  <c:x val="-1.2077294685990338E-2"/>
                  <c:y val="8.3333333333333332E-3"/>
                </c:manualLayout>
              </c:layout>
              <c:tx>
                <c:rich>
                  <a:bodyPr/>
                  <a:lstStyle/>
                  <a:p>
                    <a:r>
                      <a:rPr lang="en-US">
                        <a:latin typeface="Times New Roman" pitchFamily="18" charset="0"/>
                        <a:cs typeface="Times New Roman" pitchFamily="18" charset="0"/>
                      </a:rPr>
                      <a:t>USA</a:t>
                    </a:r>
                    <a:endParaRPr lang="en-US"/>
                  </a:p>
                </c:rich>
              </c:tx>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showLegendKey val="0"/>
            <c:showVal val="0"/>
            <c:showCatName val="0"/>
            <c:showSerName val="0"/>
            <c:showPercent val="0"/>
            <c:showBubbleSize val="0"/>
          </c:dLbls>
          <c:trendline>
            <c:trendlineType val="linear"/>
            <c:dispRSqr val="0"/>
            <c:dispEq val="0"/>
          </c:trendline>
          <c:xVal>
            <c:numRef>
              <c:f>'By Decade'!$AM$18:$AM$37</c:f>
              <c:numCache>
                <c:formatCode>General</c:formatCode>
                <c:ptCount val="20"/>
                <c:pt idx="0">
                  <c:v>1.1499999999999999</c:v>
                </c:pt>
                <c:pt idx="1">
                  <c:v>-7.0000000000000007E-2</c:v>
                </c:pt>
                <c:pt idx="2">
                  <c:v>0.22</c:v>
                </c:pt>
                <c:pt idx="3">
                  <c:v>0.94</c:v>
                </c:pt>
                <c:pt idx="4">
                  <c:v>0.41</c:v>
                </c:pt>
                <c:pt idx="5">
                  <c:v>-1.17</c:v>
                </c:pt>
                <c:pt idx="6">
                  <c:v>7.0000000000000007E-2</c:v>
                </c:pt>
                <c:pt idx="7">
                  <c:v>-0.37</c:v>
                </c:pt>
                <c:pt idx="8">
                  <c:v>0.28000000000000003</c:v>
                </c:pt>
                <c:pt idx="9">
                  <c:v>0.11</c:v>
                </c:pt>
                <c:pt idx="10">
                  <c:v>-0.86</c:v>
                </c:pt>
                <c:pt idx="11">
                  <c:v>1.48</c:v>
                </c:pt>
                <c:pt idx="12">
                  <c:v>1.47</c:v>
                </c:pt>
                <c:pt idx="13">
                  <c:v>0.81</c:v>
                </c:pt>
                <c:pt idx="14">
                  <c:v>1.08</c:v>
                </c:pt>
                <c:pt idx="15">
                  <c:v>1.61</c:v>
                </c:pt>
                <c:pt idx="16">
                  <c:v>-0.12</c:v>
                </c:pt>
                <c:pt idx="17">
                  <c:v>0.4</c:v>
                </c:pt>
                <c:pt idx="18">
                  <c:v>-0.16</c:v>
                </c:pt>
                <c:pt idx="19">
                  <c:v>1.35</c:v>
                </c:pt>
              </c:numCache>
            </c:numRef>
          </c:xVal>
          <c:yVal>
            <c:numRef>
              <c:f>'By Decade'!$AN$18:$AN$37</c:f>
              <c:numCache>
                <c:formatCode>General</c:formatCode>
                <c:ptCount val="20"/>
                <c:pt idx="0">
                  <c:v>0.75</c:v>
                </c:pt>
                <c:pt idx="1">
                  <c:v>1.28</c:v>
                </c:pt>
                <c:pt idx="2">
                  <c:v>0.21</c:v>
                </c:pt>
                <c:pt idx="3">
                  <c:v>-0.01</c:v>
                </c:pt>
                <c:pt idx="4">
                  <c:v>0.36</c:v>
                </c:pt>
                <c:pt idx="5">
                  <c:v>1.53</c:v>
                </c:pt>
                <c:pt idx="6">
                  <c:v>0.24</c:v>
                </c:pt>
                <c:pt idx="7">
                  <c:v>1.33</c:v>
                </c:pt>
                <c:pt idx="8">
                  <c:v>-0.24</c:v>
                </c:pt>
                <c:pt idx="9">
                  <c:v>0.4</c:v>
                </c:pt>
                <c:pt idx="10">
                  <c:v>-0.06</c:v>
                </c:pt>
                <c:pt idx="11">
                  <c:v>0.66</c:v>
                </c:pt>
                <c:pt idx="12">
                  <c:v>0.17</c:v>
                </c:pt>
                <c:pt idx="13">
                  <c:v>2</c:v>
                </c:pt>
                <c:pt idx="14">
                  <c:v>0.32</c:v>
                </c:pt>
                <c:pt idx="15">
                  <c:v>-7.0000000000000007E-2</c:v>
                </c:pt>
                <c:pt idx="16">
                  <c:v>0.65</c:v>
                </c:pt>
                <c:pt idx="17">
                  <c:v>-0.18</c:v>
                </c:pt>
                <c:pt idx="18">
                  <c:v>0.57999999999999996</c:v>
                </c:pt>
                <c:pt idx="19">
                  <c:v>0.56999999999999995</c:v>
                </c:pt>
              </c:numCache>
            </c:numRef>
          </c:yVal>
          <c:smooth val="0"/>
        </c:ser>
        <c:ser>
          <c:idx val="1"/>
          <c:order val="1"/>
          <c:tx>
            <c:v>TFP Growth</c:v>
          </c:tx>
          <c:spPr>
            <a:ln w="28575">
              <a:noFill/>
            </a:ln>
          </c:spPr>
          <c:marker>
            <c:symbol val="none"/>
          </c:marker>
          <c:errBars>
            <c:errDir val="x"/>
            <c:errBarType val="both"/>
            <c:errValType val="fixedVal"/>
            <c:noEndCap val="0"/>
            <c:val val="3"/>
            <c:spPr>
              <a:ln w="12700">
                <a:solidFill>
                  <a:srgbClr val="FF0000"/>
                </a:solidFill>
                <a:prstDash val="lgDash"/>
              </a:ln>
            </c:spPr>
          </c:errBars>
          <c:xVal>
            <c:numLit>
              <c:formatCode>General</c:formatCode>
              <c:ptCount val="1"/>
              <c:pt idx="0">
                <c:v>1</c:v>
              </c:pt>
            </c:numLit>
          </c:xVal>
          <c:yVal>
            <c:numLit>
              <c:formatCode>General</c:formatCode>
              <c:ptCount val="1"/>
              <c:pt idx="0">
                <c:v>0.84</c:v>
              </c:pt>
            </c:numLit>
          </c:yVal>
          <c:smooth val="0"/>
        </c:ser>
        <c:ser>
          <c:idx val="2"/>
          <c:order val="2"/>
          <c:tx>
            <c:v>Hours Growth</c:v>
          </c:tx>
          <c:spPr>
            <a:ln w="28575">
              <a:noFill/>
            </a:ln>
          </c:spPr>
          <c:marker>
            <c:symbol val="none"/>
          </c:marker>
          <c:errBars>
            <c:errDir val="y"/>
            <c:errBarType val="both"/>
            <c:errValType val="fixedVal"/>
            <c:noEndCap val="0"/>
            <c:val val="3"/>
            <c:spPr>
              <a:ln w="12700">
                <a:solidFill>
                  <a:srgbClr val="FF0000"/>
                </a:solidFill>
                <a:prstDash val="lgDash"/>
              </a:ln>
            </c:spPr>
          </c:errBars>
          <c:xVal>
            <c:numLit>
              <c:formatCode>General</c:formatCode>
              <c:ptCount val="1"/>
              <c:pt idx="0">
                <c:v>0.47</c:v>
              </c:pt>
            </c:numLit>
          </c:xVal>
          <c:yVal>
            <c:numLit>
              <c:formatCode>General</c:formatCode>
              <c:ptCount val="1"/>
              <c:pt idx="0">
                <c:v>1</c:v>
              </c:pt>
            </c:numLit>
          </c:yVal>
          <c:smooth val="0"/>
        </c:ser>
        <c:dLbls>
          <c:showLegendKey val="0"/>
          <c:showVal val="0"/>
          <c:showCatName val="0"/>
          <c:showSerName val="0"/>
          <c:showPercent val="0"/>
          <c:showBubbleSize val="0"/>
        </c:dLbls>
        <c:axId val="106370944"/>
        <c:axId val="106381312"/>
      </c:scatterChart>
      <c:valAx>
        <c:axId val="106370944"/>
        <c:scaling>
          <c:orientation val="minMax"/>
          <c:max val="3"/>
          <c:min val="-2"/>
        </c:scaling>
        <c:delete val="0"/>
        <c:axPos val="b"/>
        <c:title>
          <c:tx>
            <c:rich>
              <a:bodyPr/>
              <a:lstStyle/>
              <a:p>
                <a:pPr>
                  <a:defRPr b="0">
                    <a:latin typeface="Times New Roman" pitchFamily="18" charset="0"/>
                    <a:cs typeface="Times New Roman" pitchFamily="18" charset="0"/>
                  </a:defRPr>
                </a:pPr>
                <a:r>
                  <a:rPr lang="en-US" b="0">
                    <a:latin typeface="Times New Roman" pitchFamily="18" charset="0"/>
                    <a:cs typeface="Times New Roman" pitchFamily="18" charset="0"/>
                  </a:rPr>
                  <a:t>Hours Growth (percent)</a:t>
                </a:r>
              </a:p>
            </c:rich>
          </c:tx>
          <c:layout/>
          <c:overlay val="0"/>
        </c:title>
        <c:numFmt formatCode="#,##0.0" sourceLinked="0"/>
        <c:majorTickMark val="out"/>
        <c:minorTickMark val="none"/>
        <c:tickLblPos val="low"/>
        <c:txPr>
          <a:bodyPr/>
          <a:lstStyle/>
          <a:p>
            <a:pPr>
              <a:defRPr>
                <a:latin typeface="Times New Roman" pitchFamily="18" charset="0"/>
                <a:cs typeface="Times New Roman" pitchFamily="18" charset="0"/>
              </a:defRPr>
            </a:pPr>
            <a:endParaRPr lang="en-US"/>
          </a:p>
        </c:txPr>
        <c:crossAx val="106381312"/>
        <c:crosses val="autoZero"/>
        <c:crossBetween val="midCat"/>
      </c:valAx>
      <c:valAx>
        <c:axId val="106381312"/>
        <c:scaling>
          <c:orientation val="minMax"/>
          <c:max val="3"/>
          <c:min val="-2"/>
        </c:scaling>
        <c:delete val="0"/>
        <c:axPos val="l"/>
        <c:title>
          <c:tx>
            <c:rich>
              <a:bodyPr rot="-5400000" vert="horz"/>
              <a:lstStyle/>
              <a:p>
                <a:pPr>
                  <a:defRPr b="0">
                    <a:latin typeface="Times New Roman" pitchFamily="18" charset="0"/>
                    <a:cs typeface="Times New Roman" pitchFamily="18" charset="0"/>
                  </a:defRPr>
                </a:pPr>
                <a:r>
                  <a:rPr lang="en-US" b="0">
                    <a:latin typeface="Times New Roman" pitchFamily="18" charset="0"/>
                    <a:cs typeface="Times New Roman" pitchFamily="18" charset="0"/>
                  </a:rPr>
                  <a:t>TFP Growth (percent)</a:t>
                </a:r>
              </a:p>
            </c:rich>
          </c:tx>
          <c:layout/>
          <c:overlay val="0"/>
        </c:title>
        <c:numFmt formatCode="#,##0.0" sourceLinked="0"/>
        <c:majorTickMark val="out"/>
        <c:minorTickMark val="none"/>
        <c:tickLblPos val="high"/>
        <c:txPr>
          <a:bodyPr/>
          <a:lstStyle/>
          <a:p>
            <a:pPr>
              <a:defRPr>
                <a:latin typeface="Times New Roman" pitchFamily="18" charset="0"/>
                <a:cs typeface="Times New Roman" pitchFamily="18" charset="0"/>
              </a:defRPr>
            </a:pPr>
            <a:endParaRPr lang="en-US"/>
          </a:p>
        </c:txPr>
        <c:crossAx val="106370944"/>
        <c:crosses val="autoZero"/>
        <c:crossBetween val="midCat"/>
      </c:valAx>
      <c:spPr>
        <a:noFill/>
        <a:ln w="12700">
          <a:solidFill>
            <a:srgbClr val="808080"/>
          </a:solidFill>
          <a:prstDash val="solid"/>
        </a:ln>
      </c:spPr>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2000-2007</a:t>
            </a:r>
          </a:p>
        </c:rich>
      </c:tx>
      <c:layout/>
      <c:overlay val="0"/>
    </c:title>
    <c:autoTitleDeleted val="0"/>
    <c:plotArea>
      <c:layout/>
      <c:scatterChart>
        <c:scatterStyle val="lineMarker"/>
        <c:varyColors val="0"/>
        <c:ser>
          <c:idx val="0"/>
          <c:order val="0"/>
          <c:spPr>
            <a:ln w="25400">
              <a:noFill/>
            </a:ln>
            <a:effectLst/>
          </c:spPr>
          <c:marker>
            <c:symbol val="circle"/>
            <c:size val="6"/>
            <c:spPr>
              <a:solidFill>
                <a:schemeClr val="tx1"/>
              </a:solidFill>
              <a:ln>
                <a:noFill/>
                <a:prstDash val="solid"/>
              </a:ln>
            </c:spPr>
          </c:marker>
          <c:dLbls>
            <c:dLbl>
              <c:idx val="0"/>
              <c:layout>
                <c:manualLayout>
                  <c:x val="-5.9057495530449998E-2"/>
                  <c:y val="2.7116360454943131E-2"/>
                </c:manualLayout>
              </c:layout>
              <c:tx>
                <c:rich>
                  <a:bodyPr/>
                  <a:lstStyle/>
                  <a:p>
                    <a:r>
                      <a:rPr lang="en-US">
                        <a:latin typeface="Times New Roman" pitchFamily="18" charset="0"/>
                        <a:cs typeface="Times New Roman" pitchFamily="18" charset="0"/>
                      </a:rPr>
                      <a:t>AUS</a:t>
                    </a:r>
                    <a:endParaRPr lang="en-US"/>
                  </a:p>
                </c:rich>
              </c:tx>
              <c:showLegendKey val="0"/>
              <c:showVal val="1"/>
              <c:showCatName val="0"/>
              <c:showSerName val="0"/>
              <c:showPercent val="0"/>
              <c:showBubbleSize val="0"/>
            </c:dLbl>
            <c:dLbl>
              <c:idx val="1"/>
              <c:layout/>
              <c:tx>
                <c:rich>
                  <a:bodyPr/>
                  <a:lstStyle/>
                  <a:p>
                    <a:r>
                      <a:rPr lang="en-US">
                        <a:latin typeface="Times New Roman" pitchFamily="18" charset="0"/>
                        <a:cs typeface="Times New Roman" pitchFamily="18" charset="0"/>
                      </a:rPr>
                      <a:t>AUT</a:t>
                    </a:r>
                    <a:endParaRPr lang="en-US"/>
                  </a:p>
                </c:rich>
              </c:tx>
              <c:showLegendKey val="0"/>
              <c:showVal val="1"/>
              <c:showCatName val="0"/>
              <c:showSerName val="0"/>
              <c:showPercent val="0"/>
              <c:showBubbleSize val="0"/>
            </c:dLbl>
            <c:dLbl>
              <c:idx val="2"/>
              <c:layout>
                <c:manualLayout>
                  <c:x val="-5.0600298603978848E-2"/>
                  <c:y val="-2.1031714785651794E-2"/>
                </c:manualLayout>
              </c:layout>
              <c:tx>
                <c:rich>
                  <a:bodyPr/>
                  <a:lstStyle/>
                  <a:p>
                    <a:r>
                      <a:rPr lang="en-US">
                        <a:latin typeface="Times New Roman" pitchFamily="18" charset="0"/>
                        <a:cs typeface="Times New Roman" pitchFamily="18" charset="0"/>
                      </a:rPr>
                      <a:t>BEL</a:t>
                    </a:r>
                    <a:endParaRPr lang="en-US"/>
                  </a:p>
                </c:rich>
              </c:tx>
              <c:showLegendKey val="0"/>
              <c:showVal val="1"/>
              <c:showCatName val="0"/>
              <c:showSerName val="0"/>
              <c:showPercent val="0"/>
              <c:showBubbleSize val="0"/>
            </c:dLbl>
            <c:dLbl>
              <c:idx val="3"/>
              <c:layout>
                <c:manualLayout>
                  <c:x val="-6.4022975388945941E-2"/>
                  <c:y val="-2.9629702537182851E-2"/>
                </c:manualLayout>
              </c:layout>
              <c:tx>
                <c:rich>
                  <a:bodyPr/>
                  <a:lstStyle/>
                  <a:p>
                    <a:r>
                      <a:rPr lang="en-US">
                        <a:latin typeface="Times New Roman" pitchFamily="18" charset="0"/>
                        <a:cs typeface="Times New Roman" pitchFamily="18" charset="0"/>
                      </a:rPr>
                      <a:t>CAN</a:t>
                    </a:r>
                    <a:endParaRPr lang="en-US"/>
                  </a:p>
                </c:rich>
              </c:tx>
              <c:showLegendKey val="0"/>
              <c:showVal val="1"/>
              <c:showCatName val="0"/>
              <c:showSerName val="0"/>
              <c:showPercent val="0"/>
              <c:showBubbleSize val="0"/>
            </c:dLbl>
            <c:dLbl>
              <c:idx val="4"/>
              <c:layout>
                <c:manualLayout>
                  <c:x val="-9.8508882041918613E-2"/>
                  <c:y val="-7.5395888013998248E-3"/>
                </c:manualLayout>
              </c:layout>
              <c:tx>
                <c:rich>
                  <a:bodyPr/>
                  <a:lstStyle/>
                  <a:p>
                    <a:r>
                      <a:rPr lang="en-US">
                        <a:latin typeface="Times New Roman" pitchFamily="18" charset="0"/>
                        <a:cs typeface="Times New Roman" pitchFamily="18" charset="0"/>
                      </a:rPr>
                      <a:t>DNK</a:t>
                    </a:r>
                    <a:endParaRPr lang="en-US"/>
                  </a:p>
                </c:rich>
              </c:tx>
              <c:showLegendKey val="0"/>
              <c:showVal val="1"/>
              <c:showCatName val="0"/>
              <c:showSerName val="0"/>
              <c:showPercent val="0"/>
              <c:showBubbleSize val="0"/>
            </c:dLbl>
            <c:dLbl>
              <c:idx val="5"/>
              <c:layout/>
              <c:tx>
                <c:rich>
                  <a:bodyPr/>
                  <a:lstStyle/>
                  <a:p>
                    <a:r>
                      <a:rPr lang="en-US">
                        <a:latin typeface="Times New Roman" pitchFamily="18" charset="0"/>
                        <a:cs typeface="Times New Roman" pitchFamily="18" charset="0"/>
                      </a:rPr>
                      <a:t>FIN</a:t>
                    </a:r>
                    <a:endParaRPr lang="en-US"/>
                  </a:p>
                </c:rich>
              </c:tx>
              <c:showLegendKey val="0"/>
              <c:showVal val="1"/>
              <c:showCatName val="0"/>
              <c:showSerName val="0"/>
              <c:showPercent val="0"/>
              <c:showBubbleSize val="0"/>
            </c:dLbl>
            <c:dLbl>
              <c:idx val="6"/>
              <c:layout>
                <c:manualLayout>
                  <c:x val="-8.233957168397428E-2"/>
                  <c:y val="-2.3545056867891514E-2"/>
                </c:manualLayout>
              </c:layout>
              <c:tx>
                <c:rich>
                  <a:bodyPr/>
                  <a:lstStyle/>
                  <a:p>
                    <a:r>
                      <a:rPr lang="en-US" dirty="0">
                        <a:latin typeface="Times New Roman" pitchFamily="18" charset="0"/>
                        <a:cs typeface="Times New Roman" pitchFamily="18" charset="0"/>
                      </a:rPr>
                      <a:t>FRA</a:t>
                    </a:r>
                    <a:endParaRPr lang="en-US" dirty="0"/>
                  </a:p>
                </c:rich>
              </c:tx>
              <c:showLegendKey val="0"/>
              <c:showVal val="1"/>
              <c:showCatName val="0"/>
              <c:showSerName val="0"/>
              <c:showPercent val="0"/>
              <c:showBubbleSize val="0"/>
            </c:dLbl>
            <c:dLbl>
              <c:idx val="7"/>
              <c:layout>
                <c:manualLayout>
                  <c:x val="-8.2939632545931757E-2"/>
                  <c:y val="-1.9047681539807525E-2"/>
                </c:manualLayout>
              </c:layout>
              <c:tx>
                <c:rich>
                  <a:bodyPr/>
                  <a:lstStyle/>
                  <a:p>
                    <a:r>
                      <a:rPr lang="en-US">
                        <a:latin typeface="Times New Roman" pitchFamily="18" charset="0"/>
                        <a:cs typeface="Times New Roman" pitchFamily="18" charset="0"/>
                      </a:rPr>
                      <a:t>DEU</a:t>
                    </a:r>
                    <a:endParaRPr lang="en-US"/>
                  </a:p>
                </c:rich>
              </c:tx>
              <c:showLegendKey val="0"/>
              <c:showVal val="1"/>
              <c:showCatName val="0"/>
              <c:showSerName val="0"/>
              <c:showPercent val="0"/>
              <c:showBubbleSize val="0"/>
            </c:dLbl>
            <c:dLbl>
              <c:idx val="8"/>
              <c:layout>
                <c:manualLayout>
                  <c:x val="-2.0734908136482939E-2"/>
                  <c:y val="1.269838145231846E-2"/>
                </c:manualLayout>
              </c:layout>
              <c:tx>
                <c:rich>
                  <a:bodyPr/>
                  <a:lstStyle/>
                  <a:p>
                    <a:r>
                      <a:rPr lang="en-US">
                        <a:latin typeface="Times New Roman" pitchFamily="18" charset="0"/>
                        <a:cs typeface="Times New Roman" pitchFamily="18" charset="0"/>
                      </a:rPr>
                      <a:t>GRC</a:t>
                    </a:r>
                    <a:endParaRPr lang="en-US"/>
                  </a:p>
                </c:rich>
              </c:tx>
              <c:showLegendKey val="0"/>
              <c:showVal val="1"/>
              <c:showCatName val="0"/>
              <c:showSerName val="0"/>
              <c:showPercent val="0"/>
              <c:showBubbleSize val="0"/>
            </c:dLbl>
            <c:dLbl>
              <c:idx val="9"/>
              <c:layout>
                <c:manualLayout>
                  <c:x val="-1.2077294685990338E-2"/>
                  <c:y val="8.3333333333333332E-3"/>
                </c:manualLayout>
              </c:layout>
              <c:tx>
                <c:rich>
                  <a:bodyPr/>
                  <a:lstStyle/>
                  <a:p>
                    <a:r>
                      <a:rPr lang="en-US" dirty="0">
                        <a:latin typeface="Times New Roman" pitchFamily="18" charset="0"/>
                        <a:cs typeface="Times New Roman" pitchFamily="18" charset="0"/>
                      </a:rPr>
                      <a:t>ITA</a:t>
                    </a:r>
                    <a:endParaRPr lang="en-US" dirty="0"/>
                  </a:p>
                </c:rich>
              </c:tx>
              <c:showLegendKey val="0"/>
              <c:showVal val="1"/>
              <c:showCatName val="0"/>
              <c:showSerName val="0"/>
              <c:showPercent val="0"/>
              <c:showBubbleSize val="0"/>
            </c:dLbl>
            <c:dLbl>
              <c:idx val="10"/>
              <c:layout>
                <c:manualLayout>
                  <c:x val="-2.7246190168906458E-2"/>
                  <c:y val="2.1164021164021163E-2"/>
                </c:manualLayout>
              </c:layout>
              <c:tx>
                <c:rich>
                  <a:bodyPr/>
                  <a:lstStyle/>
                  <a:p>
                    <a:r>
                      <a:rPr lang="en-US">
                        <a:latin typeface="Times New Roman" pitchFamily="18" charset="0"/>
                        <a:cs typeface="Times New Roman" pitchFamily="18" charset="0"/>
                      </a:rPr>
                      <a:t>JPN</a:t>
                    </a:r>
                    <a:endParaRPr lang="en-US"/>
                  </a:p>
                </c:rich>
              </c:tx>
              <c:showLegendKey val="0"/>
              <c:showVal val="1"/>
              <c:showCatName val="0"/>
              <c:showSerName val="0"/>
              <c:showPercent val="0"/>
              <c:showBubbleSize val="0"/>
            </c:dLbl>
            <c:dLbl>
              <c:idx val="11"/>
              <c:layout>
                <c:manualLayout>
                  <c:x val="-9.7291167408421766E-2"/>
                  <c:y val="1.3888888888888888E-2"/>
                </c:manualLayout>
              </c:layout>
              <c:tx>
                <c:rich>
                  <a:bodyPr/>
                  <a:lstStyle/>
                  <a:p>
                    <a:r>
                      <a:rPr lang="en-US">
                        <a:latin typeface="Times New Roman" pitchFamily="18" charset="0"/>
                        <a:cs typeface="Times New Roman" pitchFamily="18" charset="0"/>
                      </a:rPr>
                      <a:t>NLD</a:t>
                    </a:r>
                    <a:endParaRPr lang="en-US"/>
                  </a:p>
                </c:rich>
              </c:tx>
              <c:showLegendKey val="0"/>
              <c:showVal val="1"/>
              <c:showCatName val="0"/>
              <c:showSerName val="0"/>
              <c:showPercent val="0"/>
              <c:showBubbleSize val="0"/>
            </c:dLbl>
            <c:dLbl>
              <c:idx val="12"/>
              <c:layout>
                <c:manualLayout>
                  <c:x val="-3.5030811365970561E-2"/>
                  <c:y val="-2.8042432195975502E-2"/>
                </c:manualLayout>
              </c:layout>
              <c:tx>
                <c:rich>
                  <a:bodyPr/>
                  <a:lstStyle/>
                  <a:p>
                    <a:r>
                      <a:rPr lang="en-US">
                        <a:latin typeface="Times New Roman" pitchFamily="18" charset="0"/>
                        <a:cs typeface="Times New Roman" pitchFamily="18" charset="0"/>
                      </a:rPr>
                      <a:t>NLZ</a:t>
                    </a:r>
                    <a:endParaRPr lang="en-US"/>
                  </a:p>
                </c:rich>
              </c:tx>
              <c:showLegendKey val="0"/>
              <c:showVal val="1"/>
              <c:showCatName val="0"/>
              <c:showSerName val="0"/>
              <c:showPercent val="0"/>
              <c:showBubbleSize val="0"/>
            </c:dLbl>
            <c:dLbl>
              <c:idx val="13"/>
              <c:layout>
                <c:manualLayout>
                  <c:x val="-4.8381452318460194E-2"/>
                  <c:y val="2.1164041994750655E-2"/>
                </c:manualLayout>
              </c:layout>
              <c:tx>
                <c:rich>
                  <a:bodyPr/>
                  <a:lstStyle/>
                  <a:p>
                    <a:r>
                      <a:rPr lang="en-US">
                        <a:latin typeface="Times New Roman" pitchFamily="18" charset="0"/>
                        <a:cs typeface="Times New Roman" pitchFamily="18" charset="0"/>
                      </a:rPr>
                      <a:t>NOR</a:t>
                    </a:r>
                    <a:endParaRPr lang="en-US"/>
                  </a:p>
                </c:rich>
              </c:tx>
              <c:showLegendKey val="0"/>
              <c:showVal val="1"/>
              <c:showCatName val="0"/>
              <c:showSerName val="0"/>
              <c:showPercent val="0"/>
              <c:showBubbleSize val="0"/>
            </c:dLbl>
            <c:dLbl>
              <c:idx val="14"/>
              <c:layout>
                <c:manualLayout>
                  <c:x val="-9.057971014492754E-3"/>
                  <c:y val="0"/>
                </c:manualLayout>
              </c:layout>
              <c:tx>
                <c:rich>
                  <a:bodyPr/>
                  <a:lstStyle/>
                  <a:p>
                    <a:r>
                      <a:rPr lang="en-US">
                        <a:latin typeface="Times New Roman" pitchFamily="18" charset="0"/>
                        <a:cs typeface="Times New Roman" pitchFamily="18" charset="0"/>
                      </a:rPr>
                      <a:t>PRT</a:t>
                    </a:r>
                    <a:endParaRPr lang="en-US"/>
                  </a:p>
                </c:rich>
              </c:tx>
              <c:showLegendKey val="0"/>
              <c:showVal val="1"/>
              <c:showCatName val="0"/>
              <c:showSerName val="0"/>
              <c:showPercent val="0"/>
              <c:showBubbleSize val="0"/>
            </c:dLbl>
            <c:dLbl>
              <c:idx val="15"/>
              <c:tx>
                <c:rich>
                  <a:bodyPr/>
                  <a:lstStyle/>
                  <a:p>
                    <a:r>
                      <a:rPr lang="en-US">
                        <a:latin typeface="Times New Roman" pitchFamily="18" charset="0"/>
                        <a:cs typeface="Times New Roman" pitchFamily="18" charset="0"/>
                      </a:rPr>
                      <a:t>ESP</a:t>
                    </a:r>
                    <a:endParaRPr lang="en-US"/>
                  </a:p>
                </c:rich>
              </c:tx>
              <c:showLegendKey val="0"/>
              <c:showVal val="1"/>
              <c:showCatName val="0"/>
              <c:showSerName val="0"/>
              <c:showPercent val="0"/>
              <c:showBubbleSize val="0"/>
            </c:dLbl>
            <c:dLbl>
              <c:idx val="16"/>
              <c:layout>
                <c:manualLayout>
                  <c:x val="-1.5096856099509301E-2"/>
                  <c:y val="2.7777777777777779E-3"/>
                </c:manualLayout>
              </c:layout>
              <c:tx>
                <c:rich>
                  <a:bodyPr/>
                  <a:lstStyle/>
                  <a:p>
                    <a:r>
                      <a:rPr lang="en-US">
                        <a:latin typeface="Times New Roman" pitchFamily="18" charset="0"/>
                        <a:cs typeface="Times New Roman" pitchFamily="18" charset="0"/>
                      </a:rPr>
                      <a:t>SWE</a:t>
                    </a:r>
                    <a:endParaRPr lang="en-US"/>
                  </a:p>
                </c:rich>
              </c:tx>
              <c:showLegendKey val="0"/>
              <c:showVal val="1"/>
              <c:showCatName val="0"/>
              <c:showSerName val="0"/>
              <c:showPercent val="0"/>
              <c:showBubbleSize val="0"/>
            </c:dLbl>
            <c:dLbl>
              <c:idx val="17"/>
              <c:layout>
                <c:manualLayout>
                  <c:x val="-1.4967628675802978E-2"/>
                  <c:y val="-1.2094988126484189E-2"/>
                </c:manualLayout>
              </c:layout>
              <c:tx>
                <c:rich>
                  <a:bodyPr/>
                  <a:lstStyle/>
                  <a:p>
                    <a:r>
                      <a:rPr lang="en-US">
                        <a:latin typeface="Times New Roman" pitchFamily="18" charset="0"/>
                        <a:cs typeface="Times New Roman" pitchFamily="18" charset="0"/>
                      </a:rPr>
                      <a:t>SWZ</a:t>
                    </a:r>
                    <a:endParaRPr lang="en-US"/>
                  </a:p>
                </c:rich>
              </c:tx>
              <c:showLegendKey val="0"/>
              <c:showVal val="1"/>
              <c:showCatName val="0"/>
              <c:showSerName val="0"/>
              <c:showPercent val="0"/>
              <c:showBubbleSize val="0"/>
            </c:dLbl>
            <c:dLbl>
              <c:idx val="18"/>
              <c:layout>
                <c:manualLayout>
                  <c:x val="-8.4885788732930123E-2"/>
                  <c:y val="-1.9047681539807525E-2"/>
                </c:manualLayout>
              </c:layout>
              <c:tx>
                <c:rich>
                  <a:bodyPr/>
                  <a:lstStyle/>
                  <a:p>
                    <a:r>
                      <a:rPr lang="en-US">
                        <a:latin typeface="Times New Roman" pitchFamily="18" charset="0"/>
                        <a:cs typeface="Times New Roman" pitchFamily="18" charset="0"/>
                      </a:rPr>
                      <a:t>GBR</a:t>
                    </a:r>
                    <a:endParaRPr lang="en-US"/>
                  </a:p>
                </c:rich>
              </c:tx>
              <c:showLegendKey val="0"/>
              <c:showVal val="1"/>
              <c:showCatName val="0"/>
              <c:showSerName val="0"/>
              <c:showPercent val="0"/>
              <c:showBubbleSize val="0"/>
            </c:dLbl>
            <c:dLbl>
              <c:idx val="19"/>
              <c:layout>
                <c:manualLayout>
                  <c:x val="-1.2750104606489406E-2"/>
                  <c:y val="3.5715223097112863E-3"/>
                </c:manualLayout>
              </c:layout>
              <c:tx>
                <c:rich>
                  <a:bodyPr/>
                  <a:lstStyle/>
                  <a:p>
                    <a:r>
                      <a:rPr lang="en-US" dirty="0">
                        <a:latin typeface="Times New Roman" pitchFamily="18" charset="0"/>
                        <a:cs typeface="Times New Roman" pitchFamily="18" charset="0"/>
                      </a:rPr>
                      <a:t>USA</a:t>
                    </a:r>
                    <a:endParaRPr lang="en-US" dirty="0"/>
                  </a:p>
                </c:rich>
              </c:tx>
              <c:showLegendKey val="0"/>
              <c:showVal val="1"/>
              <c:showCatName val="0"/>
              <c:showSerName val="0"/>
              <c:showPercent val="0"/>
              <c:showBubbleSize val="0"/>
            </c:dLbl>
            <c:txPr>
              <a:bodyPr/>
              <a:lstStyle/>
              <a:p>
                <a:pPr>
                  <a:defRPr>
                    <a:latin typeface="Times New Roman" pitchFamily="18" charset="0"/>
                    <a:cs typeface="Times New Roman" pitchFamily="18" charset="0"/>
                  </a:defRPr>
                </a:pPr>
                <a:endParaRPr lang="en-US"/>
              </a:p>
            </c:txPr>
            <c:showLegendKey val="0"/>
            <c:showVal val="0"/>
            <c:showCatName val="0"/>
            <c:showSerName val="0"/>
            <c:showPercent val="0"/>
            <c:showBubbleSize val="0"/>
          </c:dLbls>
          <c:trendline>
            <c:trendlineType val="linear"/>
            <c:dispRSqr val="0"/>
            <c:dispEq val="0"/>
          </c:trendline>
          <c:xVal>
            <c:numRef>
              <c:f>'By Decade'!$AQ$18:$AQ$37</c:f>
              <c:numCache>
                <c:formatCode>General</c:formatCode>
                <c:ptCount val="20"/>
                <c:pt idx="0">
                  <c:v>1.83</c:v>
                </c:pt>
                <c:pt idx="1">
                  <c:v>0.48</c:v>
                </c:pt>
                <c:pt idx="2">
                  <c:v>0.89</c:v>
                </c:pt>
                <c:pt idx="3">
                  <c:v>1.67</c:v>
                </c:pt>
                <c:pt idx="4">
                  <c:v>0.73</c:v>
                </c:pt>
                <c:pt idx="5">
                  <c:v>0.85</c:v>
                </c:pt>
                <c:pt idx="6">
                  <c:v>0.36</c:v>
                </c:pt>
                <c:pt idx="7">
                  <c:v>-0.23</c:v>
                </c:pt>
                <c:pt idx="8">
                  <c:v>0.99</c:v>
                </c:pt>
                <c:pt idx="9">
                  <c:v>1.02</c:v>
                </c:pt>
                <c:pt idx="10">
                  <c:v>-0.41</c:v>
                </c:pt>
                <c:pt idx="11">
                  <c:v>0.59</c:v>
                </c:pt>
                <c:pt idx="12">
                  <c:v>2.12</c:v>
                </c:pt>
                <c:pt idx="13">
                  <c:v>0.78</c:v>
                </c:pt>
                <c:pt idx="14">
                  <c:v>1.43</c:v>
                </c:pt>
                <c:pt idx="15">
                  <c:v>3.03</c:v>
                </c:pt>
                <c:pt idx="16">
                  <c:v>0.54</c:v>
                </c:pt>
                <c:pt idx="17">
                  <c:v>0.74</c:v>
                </c:pt>
                <c:pt idx="18">
                  <c:v>0.55000000000000004</c:v>
                </c:pt>
                <c:pt idx="19">
                  <c:v>0.71</c:v>
                </c:pt>
              </c:numCache>
            </c:numRef>
          </c:xVal>
          <c:yVal>
            <c:numRef>
              <c:f>'By Decade'!$AR$18:$AR$37</c:f>
              <c:numCache>
                <c:formatCode>General</c:formatCode>
                <c:ptCount val="20"/>
                <c:pt idx="0">
                  <c:v>-0.44</c:v>
                </c:pt>
                <c:pt idx="1">
                  <c:v>1.05</c:v>
                </c:pt>
                <c:pt idx="2">
                  <c:v>0.14000000000000001</c:v>
                </c:pt>
                <c:pt idx="3">
                  <c:v>-0.1</c:v>
                </c:pt>
                <c:pt idx="4">
                  <c:v>0.1</c:v>
                </c:pt>
                <c:pt idx="5">
                  <c:v>1.58</c:v>
                </c:pt>
                <c:pt idx="6">
                  <c:v>0.25</c:v>
                </c:pt>
                <c:pt idx="7">
                  <c:v>1.1599999999999999</c:v>
                </c:pt>
                <c:pt idx="8">
                  <c:v>0.46</c:v>
                </c:pt>
                <c:pt idx="9">
                  <c:v>-0.38</c:v>
                </c:pt>
                <c:pt idx="10">
                  <c:v>0.8</c:v>
                </c:pt>
                <c:pt idx="11">
                  <c:v>0.71</c:v>
                </c:pt>
                <c:pt idx="12">
                  <c:v>-0.03</c:v>
                </c:pt>
                <c:pt idx="13">
                  <c:v>-0.02</c:v>
                </c:pt>
                <c:pt idx="14">
                  <c:v>-1.78</c:v>
                </c:pt>
                <c:pt idx="15">
                  <c:v>-0.68</c:v>
                </c:pt>
                <c:pt idx="16">
                  <c:v>1.38</c:v>
                </c:pt>
                <c:pt idx="17">
                  <c:v>0.82</c:v>
                </c:pt>
                <c:pt idx="18">
                  <c:v>0.75</c:v>
                </c:pt>
                <c:pt idx="19">
                  <c:v>0.62</c:v>
                </c:pt>
              </c:numCache>
            </c:numRef>
          </c:yVal>
          <c:smooth val="0"/>
        </c:ser>
        <c:ser>
          <c:idx val="1"/>
          <c:order val="1"/>
          <c:tx>
            <c:v>Hours Growth</c:v>
          </c:tx>
          <c:spPr>
            <a:ln w="28575">
              <a:noFill/>
            </a:ln>
          </c:spPr>
          <c:marker>
            <c:symbol val="none"/>
          </c:marker>
          <c:errBars>
            <c:errDir val="y"/>
            <c:errBarType val="both"/>
            <c:errValType val="fixedVal"/>
            <c:noEndCap val="0"/>
            <c:val val="3"/>
            <c:spPr>
              <a:ln w="12700">
                <a:solidFill>
                  <a:srgbClr val="FF0000"/>
                </a:solidFill>
                <a:prstDash val="lgDash"/>
              </a:ln>
            </c:spPr>
          </c:errBars>
          <c:xVal>
            <c:numLit>
              <c:formatCode>General</c:formatCode>
              <c:ptCount val="1"/>
              <c:pt idx="0">
                <c:v>0.47</c:v>
              </c:pt>
            </c:numLit>
          </c:xVal>
          <c:yVal>
            <c:numLit>
              <c:formatCode>General</c:formatCode>
              <c:ptCount val="1"/>
              <c:pt idx="0">
                <c:v>1</c:v>
              </c:pt>
            </c:numLit>
          </c:yVal>
          <c:smooth val="0"/>
        </c:ser>
        <c:ser>
          <c:idx val="2"/>
          <c:order val="2"/>
          <c:tx>
            <c:v>TFP Growth</c:v>
          </c:tx>
          <c:spPr>
            <a:ln w="28575">
              <a:noFill/>
            </a:ln>
          </c:spPr>
          <c:marker>
            <c:symbol val="none"/>
          </c:marker>
          <c:errBars>
            <c:errDir val="x"/>
            <c:errBarType val="both"/>
            <c:errValType val="fixedVal"/>
            <c:noEndCap val="0"/>
            <c:val val="3"/>
            <c:spPr>
              <a:ln w="12700">
                <a:solidFill>
                  <a:srgbClr val="FF0000"/>
                </a:solidFill>
                <a:prstDash val="lgDash"/>
              </a:ln>
            </c:spPr>
          </c:errBars>
          <c:errBars>
            <c:errDir val="y"/>
            <c:errBarType val="both"/>
            <c:errValType val="stdDev"/>
            <c:noEndCap val="0"/>
            <c:val val="1"/>
          </c:errBars>
          <c:xVal>
            <c:numLit>
              <c:formatCode>General</c:formatCode>
              <c:ptCount val="1"/>
              <c:pt idx="0">
                <c:v>1</c:v>
              </c:pt>
            </c:numLit>
          </c:xVal>
          <c:yVal>
            <c:numLit>
              <c:formatCode>General</c:formatCode>
              <c:ptCount val="1"/>
              <c:pt idx="0">
                <c:v>0.84</c:v>
              </c:pt>
            </c:numLit>
          </c:yVal>
          <c:smooth val="0"/>
        </c:ser>
        <c:dLbls>
          <c:showLegendKey val="0"/>
          <c:showVal val="0"/>
          <c:showCatName val="0"/>
          <c:showSerName val="0"/>
          <c:showPercent val="0"/>
          <c:showBubbleSize val="0"/>
        </c:dLbls>
        <c:axId val="106525056"/>
        <c:axId val="106526976"/>
      </c:scatterChart>
      <c:valAx>
        <c:axId val="106525056"/>
        <c:scaling>
          <c:orientation val="minMax"/>
          <c:max val="3"/>
          <c:min val="-2"/>
        </c:scaling>
        <c:delete val="0"/>
        <c:axPos val="b"/>
        <c:title>
          <c:tx>
            <c:rich>
              <a:bodyPr/>
              <a:lstStyle/>
              <a:p>
                <a:pPr>
                  <a:defRPr b="0" i="0">
                    <a:latin typeface="Times New Roman" pitchFamily="18" charset="0"/>
                    <a:cs typeface="Times New Roman" pitchFamily="18" charset="0"/>
                  </a:defRPr>
                </a:pPr>
                <a:r>
                  <a:rPr lang="en-US" b="0" i="0">
                    <a:latin typeface="Times New Roman" pitchFamily="18" charset="0"/>
                    <a:cs typeface="Times New Roman" pitchFamily="18" charset="0"/>
                  </a:rPr>
                  <a:t>Hours Growth (percent)</a:t>
                </a:r>
              </a:p>
            </c:rich>
          </c:tx>
          <c:layout/>
          <c:overlay val="0"/>
        </c:title>
        <c:numFmt formatCode="#,##0.0" sourceLinked="0"/>
        <c:majorTickMark val="out"/>
        <c:minorTickMark val="none"/>
        <c:tickLblPos val="low"/>
        <c:txPr>
          <a:bodyPr/>
          <a:lstStyle/>
          <a:p>
            <a:pPr>
              <a:defRPr>
                <a:latin typeface="Times New Roman" pitchFamily="18" charset="0"/>
                <a:cs typeface="Times New Roman" pitchFamily="18" charset="0"/>
              </a:defRPr>
            </a:pPr>
            <a:endParaRPr lang="en-US"/>
          </a:p>
        </c:txPr>
        <c:crossAx val="106526976"/>
        <c:crosses val="autoZero"/>
        <c:crossBetween val="midCat"/>
      </c:valAx>
      <c:valAx>
        <c:axId val="106526976"/>
        <c:scaling>
          <c:orientation val="minMax"/>
          <c:max val="3"/>
          <c:min val="-2"/>
        </c:scaling>
        <c:delete val="0"/>
        <c:axPos val="l"/>
        <c:title>
          <c:tx>
            <c:rich>
              <a:bodyPr rot="-5400000" vert="horz"/>
              <a:lstStyle/>
              <a:p>
                <a:pPr>
                  <a:defRPr b="0">
                    <a:latin typeface="Times New Roman" pitchFamily="18" charset="0"/>
                    <a:cs typeface="Times New Roman" pitchFamily="18" charset="0"/>
                  </a:defRPr>
                </a:pPr>
                <a:r>
                  <a:rPr lang="en-US" b="0">
                    <a:latin typeface="Times New Roman" pitchFamily="18" charset="0"/>
                    <a:cs typeface="Times New Roman" pitchFamily="18" charset="0"/>
                  </a:rPr>
                  <a:t>TFP Growth (percent)</a:t>
                </a:r>
              </a:p>
            </c:rich>
          </c:tx>
          <c:layout/>
          <c:overlay val="0"/>
        </c:title>
        <c:numFmt formatCode="#,##0.0" sourceLinked="0"/>
        <c:majorTickMark val="out"/>
        <c:minorTickMark val="none"/>
        <c:tickLblPos val="high"/>
        <c:txPr>
          <a:bodyPr/>
          <a:lstStyle/>
          <a:p>
            <a:pPr>
              <a:defRPr>
                <a:latin typeface="Times New Roman" pitchFamily="18" charset="0"/>
                <a:cs typeface="Times New Roman" pitchFamily="18" charset="0"/>
              </a:defRPr>
            </a:pPr>
            <a:endParaRPr lang="en-US"/>
          </a:p>
        </c:txPr>
        <c:crossAx val="106525056"/>
        <c:crosses val="autoZero"/>
        <c:crossBetween val="midCat"/>
      </c:valAx>
      <c:spPr>
        <a:noFill/>
        <a:ln w="12700">
          <a:solidFill>
            <a:srgbClr val="808080"/>
          </a:solidFill>
          <a:prstDash val="solid"/>
        </a:ln>
      </c:spPr>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0.0364</cdr:x>
      <cdr:y>0.94603</cdr:y>
    </cdr:from>
    <cdr:to>
      <cdr:x>0.4272</cdr:x>
      <cdr:y>0.9946</cdr:y>
    </cdr:to>
    <cdr:sp macro="" textlink="">
      <cdr:nvSpPr>
        <cdr:cNvPr id="2" name="TextBox 1"/>
        <cdr:cNvSpPr txBox="1"/>
      </cdr:nvSpPr>
      <cdr:spPr>
        <a:xfrm xmlns:a="http://schemas.openxmlformats.org/drawingml/2006/main">
          <a:off x="201084" y="3710517"/>
          <a:ext cx="2159000" cy="190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solidFill>
                <a:schemeClr val="tx1"/>
              </a:solidFill>
              <a:latin typeface="Times New Roman" pitchFamily="18" charset="0"/>
              <a:cs typeface="Times New Roman" pitchFamily="18" charset="0"/>
            </a:rPr>
            <a:t>Source: Total Economy</a:t>
          </a:r>
          <a:r>
            <a:rPr lang="en-US" sz="800" baseline="0" dirty="0">
              <a:solidFill>
                <a:schemeClr val="tx1"/>
              </a:solidFill>
              <a:latin typeface="Times New Roman" pitchFamily="18" charset="0"/>
              <a:cs typeface="Times New Roman" pitchFamily="18" charset="0"/>
            </a:rPr>
            <a:t> Database.</a:t>
          </a:r>
          <a:endParaRPr lang="en-US" sz="800" dirty="0">
            <a:solidFill>
              <a:schemeClr val="tx1"/>
            </a:solidFill>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0.04962</cdr:x>
      <cdr:y>0.13133</cdr:y>
    </cdr:from>
    <cdr:to>
      <cdr:x>0.31688</cdr:x>
      <cdr:y>0.23071</cdr:y>
    </cdr:to>
    <cdr:sp macro="" textlink="">
      <cdr:nvSpPr>
        <cdr:cNvPr id="2" name="TextBox 1"/>
        <cdr:cNvSpPr txBox="1"/>
      </cdr:nvSpPr>
      <cdr:spPr>
        <a:xfrm xmlns:a="http://schemas.openxmlformats.org/drawingml/2006/main">
          <a:off x="347120" y="611699"/>
          <a:ext cx="1869613" cy="4629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solidFill>
                <a:srgbClr val="FF0000"/>
              </a:solidFill>
              <a:latin typeface="Times New Roman" pitchFamily="18" charset="0"/>
              <a:cs typeface="Times New Roman" pitchFamily="18" charset="0"/>
            </a:rPr>
            <a:t>Above average TFP</a:t>
          </a:r>
        </a:p>
        <a:p xmlns:a="http://schemas.openxmlformats.org/drawingml/2006/main">
          <a:r>
            <a:rPr lang="en-US" sz="1400" dirty="0">
              <a:solidFill>
                <a:srgbClr val="FF0000"/>
              </a:solidFill>
              <a:latin typeface="Times New Roman" pitchFamily="18" charset="0"/>
              <a:cs typeface="Times New Roman" pitchFamily="18" charset="0"/>
            </a:rPr>
            <a:t>Below average Hours</a:t>
          </a:r>
        </a:p>
      </cdr:txBody>
    </cdr:sp>
  </cdr:relSizeAnchor>
  <cdr:relSizeAnchor xmlns:cdr="http://schemas.openxmlformats.org/drawingml/2006/chartDrawing">
    <cdr:from>
      <cdr:x>0.04206</cdr:x>
      <cdr:y>0.79281</cdr:y>
    </cdr:from>
    <cdr:to>
      <cdr:x>0.30862</cdr:x>
      <cdr:y>0.89935</cdr:y>
    </cdr:to>
    <cdr:sp macro="" textlink="">
      <cdr:nvSpPr>
        <cdr:cNvPr id="3" name="TextBox 1"/>
        <cdr:cNvSpPr txBox="1"/>
      </cdr:nvSpPr>
      <cdr:spPr>
        <a:xfrm xmlns:a="http://schemas.openxmlformats.org/drawingml/2006/main">
          <a:off x="294234" y="3692673"/>
          <a:ext cx="1864748" cy="49625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solidFill>
                <a:srgbClr val="FF0000"/>
              </a:solidFill>
              <a:latin typeface="Times New Roman" pitchFamily="18" charset="0"/>
              <a:cs typeface="Times New Roman" pitchFamily="18" charset="0"/>
            </a:rPr>
            <a:t>Below average TFP</a:t>
          </a:r>
        </a:p>
        <a:p xmlns:a="http://schemas.openxmlformats.org/drawingml/2006/main">
          <a:r>
            <a:rPr lang="en-US" sz="1400" dirty="0">
              <a:solidFill>
                <a:srgbClr val="FF0000"/>
              </a:solidFill>
              <a:latin typeface="Times New Roman" pitchFamily="18" charset="0"/>
              <a:cs typeface="Times New Roman" pitchFamily="18" charset="0"/>
            </a:rPr>
            <a:t>Below average Hours</a:t>
          </a:r>
        </a:p>
      </cdr:txBody>
    </cdr:sp>
  </cdr:relSizeAnchor>
  <cdr:relSizeAnchor xmlns:cdr="http://schemas.openxmlformats.org/drawingml/2006/chartDrawing">
    <cdr:from>
      <cdr:x>0.68149</cdr:x>
      <cdr:y>0.13215</cdr:y>
    </cdr:from>
    <cdr:to>
      <cdr:x>0.9367</cdr:x>
      <cdr:y>0.23071</cdr:y>
    </cdr:to>
    <cdr:sp macro="" textlink="">
      <cdr:nvSpPr>
        <cdr:cNvPr id="4" name="TextBox 1"/>
        <cdr:cNvSpPr txBox="1"/>
      </cdr:nvSpPr>
      <cdr:spPr>
        <a:xfrm xmlns:a="http://schemas.openxmlformats.org/drawingml/2006/main">
          <a:off x="4767428" y="615537"/>
          <a:ext cx="1785345" cy="4590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solidFill>
                <a:srgbClr val="FF0000"/>
              </a:solidFill>
              <a:latin typeface="Times New Roman" pitchFamily="18" charset="0"/>
              <a:cs typeface="Times New Roman" pitchFamily="18" charset="0"/>
            </a:rPr>
            <a:t>Above average TFP</a:t>
          </a:r>
        </a:p>
        <a:p xmlns:a="http://schemas.openxmlformats.org/drawingml/2006/main">
          <a:r>
            <a:rPr lang="en-US" sz="1400" dirty="0">
              <a:solidFill>
                <a:srgbClr val="FF0000"/>
              </a:solidFill>
              <a:latin typeface="Times New Roman" pitchFamily="18" charset="0"/>
              <a:cs typeface="Times New Roman" pitchFamily="18" charset="0"/>
            </a:rPr>
            <a:t>Above average Hours</a:t>
          </a:r>
        </a:p>
      </cdr:txBody>
    </cdr:sp>
  </cdr:relSizeAnchor>
  <cdr:relSizeAnchor xmlns:cdr="http://schemas.openxmlformats.org/drawingml/2006/chartDrawing">
    <cdr:from>
      <cdr:x>0.68287</cdr:x>
      <cdr:y>0.79027</cdr:y>
    </cdr:from>
    <cdr:to>
      <cdr:x>0.94221</cdr:x>
      <cdr:y>0.8982</cdr:y>
    </cdr:to>
    <cdr:sp macro="" textlink="">
      <cdr:nvSpPr>
        <cdr:cNvPr id="5" name="TextBox 1"/>
        <cdr:cNvSpPr txBox="1"/>
      </cdr:nvSpPr>
      <cdr:spPr>
        <a:xfrm xmlns:a="http://schemas.openxmlformats.org/drawingml/2006/main">
          <a:off x="4777055" y="3680859"/>
          <a:ext cx="1814220" cy="5027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solidFill>
                <a:srgbClr val="FF0000"/>
              </a:solidFill>
              <a:latin typeface="Times New Roman" pitchFamily="18" charset="0"/>
              <a:cs typeface="Times New Roman" pitchFamily="18" charset="0"/>
            </a:rPr>
            <a:t>Below average TFP</a:t>
          </a:r>
        </a:p>
        <a:p xmlns:a="http://schemas.openxmlformats.org/drawingml/2006/main">
          <a:r>
            <a:rPr lang="en-US" sz="1400" dirty="0">
              <a:solidFill>
                <a:srgbClr val="FF0000"/>
              </a:solidFill>
              <a:effectLst/>
              <a:latin typeface="Times New Roman" pitchFamily="18" charset="0"/>
              <a:ea typeface="+mn-ea"/>
              <a:cs typeface="Times New Roman" pitchFamily="18" charset="0"/>
            </a:rPr>
            <a:t>Above</a:t>
          </a:r>
          <a:r>
            <a:rPr lang="en-US" sz="1400" dirty="0">
              <a:solidFill>
                <a:srgbClr val="FF0000"/>
              </a:solidFill>
              <a:latin typeface="Times New Roman" pitchFamily="18" charset="0"/>
              <a:cs typeface="Times New Roman" pitchFamily="18" charset="0"/>
            </a:rPr>
            <a:t> average Hours</a:t>
          </a:r>
        </a:p>
      </cdr:txBody>
    </cdr:sp>
  </cdr:relSizeAnchor>
  <cdr:relSizeAnchor xmlns:cdr="http://schemas.openxmlformats.org/drawingml/2006/chartDrawing">
    <cdr:from>
      <cdr:x>0.61958</cdr:x>
      <cdr:y>0.3733</cdr:y>
    </cdr:from>
    <cdr:to>
      <cdr:x>0.93949</cdr:x>
      <cdr:y>0.44104</cdr:y>
    </cdr:to>
    <cdr:sp macro="" textlink="">
      <cdr:nvSpPr>
        <cdr:cNvPr id="8" name="TextBox 1"/>
        <cdr:cNvSpPr txBox="1"/>
      </cdr:nvSpPr>
      <cdr:spPr>
        <a:xfrm xmlns:a="http://schemas.openxmlformats.org/drawingml/2006/main">
          <a:off x="4334291" y="1738744"/>
          <a:ext cx="2237991" cy="3155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solidFill>
                <a:srgbClr val="FF0000"/>
              </a:solidFill>
              <a:latin typeface="Times New Roman" pitchFamily="18" charset="0"/>
              <a:cs typeface="Times New Roman" pitchFamily="18" charset="0"/>
            </a:rPr>
            <a:t>Average</a:t>
          </a:r>
          <a:r>
            <a:rPr lang="en-US" sz="1400" baseline="0" dirty="0">
              <a:solidFill>
                <a:srgbClr val="FF0000"/>
              </a:solidFill>
              <a:latin typeface="Times New Roman" pitchFamily="18" charset="0"/>
              <a:cs typeface="Times New Roman" pitchFamily="18" charset="0"/>
            </a:rPr>
            <a:t> TFP Growth = 0.84</a:t>
          </a:r>
          <a:endParaRPr lang="en-US" sz="1400" dirty="0">
            <a:solidFill>
              <a:srgbClr val="FF0000"/>
            </a:solidFill>
            <a:latin typeface="Times New Roman" pitchFamily="18" charset="0"/>
            <a:cs typeface="Times New Roman" pitchFamily="18" charset="0"/>
          </a:endParaRPr>
        </a:p>
      </cdr:txBody>
    </cdr:sp>
  </cdr:relSizeAnchor>
  <cdr:relSizeAnchor xmlns:cdr="http://schemas.openxmlformats.org/drawingml/2006/chartDrawing">
    <cdr:from>
      <cdr:x>0.48546</cdr:x>
      <cdr:y>0.71221</cdr:y>
    </cdr:from>
    <cdr:to>
      <cdr:x>0.82734</cdr:x>
      <cdr:y>0.77814</cdr:y>
    </cdr:to>
    <cdr:sp macro="" textlink="">
      <cdr:nvSpPr>
        <cdr:cNvPr id="9" name="TextBox 1"/>
        <cdr:cNvSpPr txBox="1"/>
      </cdr:nvSpPr>
      <cdr:spPr>
        <a:xfrm xmlns:a="http://schemas.openxmlformats.org/drawingml/2006/main">
          <a:off x="3396104" y="3317288"/>
          <a:ext cx="2391602" cy="3070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solidFill>
                <a:srgbClr val="FF0000"/>
              </a:solidFill>
              <a:latin typeface="Times New Roman" pitchFamily="18" charset="0"/>
              <a:cs typeface="Times New Roman" pitchFamily="18" charset="0"/>
            </a:rPr>
            <a:t>Average</a:t>
          </a:r>
          <a:r>
            <a:rPr lang="en-US" sz="1400" baseline="0" dirty="0">
              <a:solidFill>
                <a:srgbClr val="FF0000"/>
              </a:solidFill>
              <a:latin typeface="Times New Roman" pitchFamily="18" charset="0"/>
              <a:cs typeface="Times New Roman" pitchFamily="18" charset="0"/>
            </a:rPr>
            <a:t> Hours Growth = 0.47</a:t>
          </a:r>
          <a:endParaRPr lang="en-US" sz="1400" dirty="0">
            <a:solidFill>
              <a:srgbClr val="FF0000"/>
            </a:solidFill>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1" y="1"/>
            <a:ext cx="3038049" cy="464820"/>
          </a:xfrm>
          <a:prstGeom prst="rect">
            <a:avLst/>
          </a:prstGeom>
          <a:noFill/>
          <a:ln w="9525">
            <a:noFill/>
            <a:miter lim="800000"/>
            <a:headEnd/>
            <a:tailEnd/>
          </a:ln>
          <a:effectLst/>
        </p:spPr>
        <p:txBody>
          <a:bodyPr vert="horz" wrap="square" lIns="90344" tIns="45174" rIns="90344" bIns="45174" numCol="1" anchor="t" anchorCtr="0" compatLnSpc="1">
            <a:prstTxWarp prst="textNoShape">
              <a:avLst/>
            </a:prstTxWarp>
          </a:bodyPr>
          <a:lstStyle>
            <a:lvl1pPr>
              <a:defRPr sz="1200" b="0">
                <a:latin typeface="Arial" charset="0"/>
              </a:defRPr>
            </a:lvl1pPr>
          </a:lstStyle>
          <a:p>
            <a:endParaRPr lang="en-US"/>
          </a:p>
        </p:txBody>
      </p:sp>
      <p:sp>
        <p:nvSpPr>
          <p:cNvPr id="128003" name="Rectangle 3"/>
          <p:cNvSpPr>
            <a:spLocks noGrp="1" noChangeArrowheads="1"/>
          </p:cNvSpPr>
          <p:nvPr>
            <p:ph type="dt" sz="quarter" idx="1"/>
          </p:nvPr>
        </p:nvSpPr>
        <p:spPr bwMode="auto">
          <a:xfrm>
            <a:off x="3970784" y="1"/>
            <a:ext cx="3038049" cy="464820"/>
          </a:xfrm>
          <a:prstGeom prst="rect">
            <a:avLst/>
          </a:prstGeom>
          <a:noFill/>
          <a:ln w="9525">
            <a:noFill/>
            <a:miter lim="800000"/>
            <a:headEnd/>
            <a:tailEnd/>
          </a:ln>
          <a:effectLst/>
        </p:spPr>
        <p:txBody>
          <a:bodyPr vert="horz" wrap="square" lIns="90344" tIns="45174" rIns="90344" bIns="45174" numCol="1" anchor="t" anchorCtr="0" compatLnSpc="1">
            <a:prstTxWarp prst="textNoShape">
              <a:avLst/>
            </a:prstTxWarp>
          </a:bodyPr>
          <a:lstStyle>
            <a:lvl1pPr algn="r">
              <a:defRPr sz="1200" b="0">
                <a:latin typeface="Arial" charset="0"/>
              </a:defRPr>
            </a:lvl1pPr>
          </a:lstStyle>
          <a:p>
            <a:endParaRPr lang="en-US"/>
          </a:p>
        </p:txBody>
      </p:sp>
      <p:sp>
        <p:nvSpPr>
          <p:cNvPr id="128004" name="Rectangle 4"/>
          <p:cNvSpPr>
            <a:spLocks noGrp="1" noChangeArrowheads="1"/>
          </p:cNvSpPr>
          <p:nvPr>
            <p:ph type="ftr" sz="quarter" idx="2"/>
          </p:nvPr>
        </p:nvSpPr>
        <p:spPr bwMode="auto">
          <a:xfrm>
            <a:off x="1" y="8830010"/>
            <a:ext cx="3038049" cy="464820"/>
          </a:xfrm>
          <a:prstGeom prst="rect">
            <a:avLst/>
          </a:prstGeom>
          <a:noFill/>
          <a:ln w="9525">
            <a:noFill/>
            <a:miter lim="800000"/>
            <a:headEnd/>
            <a:tailEnd/>
          </a:ln>
          <a:effectLst/>
        </p:spPr>
        <p:txBody>
          <a:bodyPr vert="horz" wrap="square" lIns="90344" tIns="45174" rIns="90344" bIns="45174" numCol="1" anchor="b" anchorCtr="0" compatLnSpc="1">
            <a:prstTxWarp prst="textNoShape">
              <a:avLst/>
            </a:prstTxWarp>
          </a:bodyPr>
          <a:lstStyle>
            <a:lvl1pPr>
              <a:defRPr sz="1200" b="0">
                <a:latin typeface="Arial" charset="0"/>
              </a:defRPr>
            </a:lvl1pPr>
          </a:lstStyle>
          <a:p>
            <a:endParaRPr lang="en-US"/>
          </a:p>
        </p:txBody>
      </p:sp>
      <p:sp>
        <p:nvSpPr>
          <p:cNvPr id="128005" name="Rectangle 5"/>
          <p:cNvSpPr>
            <a:spLocks noGrp="1" noChangeArrowheads="1"/>
          </p:cNvSpPr>
          <p:nvPr>
            <p:ph type="sldNum" sz="quarter" idx="3"/>
          </p:nvPr>
        </p:nvSpPr>
        <p:spPr bwMode="auto">
          <a:xfrm>
            <a:off x="3970784" y="8830010"/>
            <a:ext cx="3038049" cy="464820"/>
          </a:xfrm>
          <a:prstGeom prst="rect">
            <a:avLst/>
          </a:prstGeom>
          <a:noFill/>
          <a:ln w="9525">
            <a:noFill/>
            <a:miter lim="800000"/>
            <a:headEnd/>
            <a:tailEnd/>
          </a:ln>
          <a:effectLst/>
        </p:spPr>
        <p:txBody>
          <a:bodyPr vert="horz" wrap="square" lIns="90344" tIns="45174" rIns="90344" bIns="45174" numCol="1" anchor="b" anchorCtr="0" compatLnSpc="1">
            <a:prstTxWarp prst="textNoShape">
              <a:avLst/>
            </a:prstTxWarp>
          </a:bodyPr>
          <a:lstStyle>
            <a:lvl1pPr algn="r">
              <a:defRPr sz="1200" b="0">
                <a:latin typeface="Arial" charset="0"/>
              </a:defRPr>
            </a:lvl1pPr>
          </a:lstStyle>
          <a:p>
            <a:fld id="{D519C98D-4DE6-47AA-AD60-4F62B9841833}" type="slidenum">
              <a:rPr lang="en-US"/>
              <a:pPr/>
              <a:t>‹#›</a:t>
            </a:fld>
            <a:endParaRPr lang="en-US"/>
          </a:p>
        </p:txBody>
      </p:sp>
    </p:spTree>
    <p:extLst>
      <p:ext uri="{BB962C8B-B14F-4D97-AF65-F5344CB8AC3E}">
        <p14:creationId xmlns:p14="http://schemas.microsoft.com/office/powerpoint/2010/main" val="333088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38049" cy="464820"/>
          </a:xfrm>
          <a:prstGeom prst="rect">
            <a:avLst/>
          </a:prstGeom>
          <a:noFill/>
          <a:ln w="9525">
            <a:noFill/>
            <a:miter lim="800000"/>
            <a:headEnd/>
            <a:tailEnd/>
          </a:ln>
          <a:effectLst/>
        </p:spPr>
        <p:txBody>
          <a:bodyPr vert="horz" wrap="square" lIns="92262" tIns="46129" rIns="92262" bIns="46129" numCol="1" anchor="t" anchorCtr="0" compatLnSpc="1">
            <a:prstTxWarp prst="textNoShape">
              <a:avLst/>
            </a:prstTxWarp>
          </a:bodyPr>
          <a:lstStyle>
            <a:lvl1pPr defTabSz="922525">
              <a:defRPr sz="1200" b="0">
                <a:latin typeface="Arial" charset="0"/>
              </a:defRPr>
            </a:lvl1pPr>
          </a:lstStyle>
          <a:p>
            <a:endParaRPr lang="en-US"/>
          </a:p>
        </p:txBody>
      </p:sp>
      <p:sp>
        <p:nvSpPr>
          <p:cNvPr id="10243" name="Rectangle 3"/>
          <p:cNvSpPr>
            <a:spLocks noGrp="1" noChangeArrowheads="1"/>
          </p:cNvSpPr>
          <p:nvPr>
            <p:ph type="dt" idx="1"/>
          </p:nvPr>
        </p:nvSpPr>
        <p:spPr bwMode="auto">
          <a:xfrm>
            <a:off x="3970784" y="1"/>
            <a:ext cx="3038049" cy="464820"/>
          </a:xfrm>
          <a:prstGeom prst="rect">
            <a:avLst/>
          </a:prstGeom>
          <a:noFill/>
          <a:ln w="9525">
            <a:noFill/>
            <a:miter lim="800000"/>
            <a:headEnd/>
            <a:tailEnd/>
          </a:ln>
          <a:effectLst/>
        </p:spPr>
        <p:txBody>
          <a:bodyPr vert="horz" wrap="square" lIns="92262" tIns="46129" rIns="92262" bIns="46129" numCol="1" anchor="t" anchorCtr="0" compatLnSpc="1">
            <a:prstTxWarp prst="textNoShape">
              <a:avLst/>
            </a:prstTxWarp>
          </a:bodyPr>
          <a:lstStyle>
            <a:lvl1pPr algn="r" defTabSz="922525">
              <a:defRPr sz="1200" b="0">
                <a:latin typeface="Arial" charset="0"/>
              </a:defRPr>
            </a:lvl1pPr>
          </a:lstStyle>
          <a:p>
            <a:endParaRPr lang="en-US"/>
          </a:p>
        </p:txBody>
      </p:sp>
      <p:sp>
        <p:nvSpPr>
          <p:cNvPr id="102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700728" y="4415791"/>
            <a:ext cx="5608947" cy="4183380"/>
          </a:xfrm>
          <a:prstGeom prst="rect">
            <a:avLst/>
          </a:prstGeom>
          <a:noFill/>
          <a:ln w="9525">
            <a:noFill/>
            <a:miter lim="800000"/>
            <a:headEnd/>
            <a:tailEnd/>
          </a:ln>
          <a:effectLst/>
        </p:spPr>
        <p:txBody>
          <a:bodyPr vert="horz" wrap="square" lIns="92262" tIns="46129" rIns="92262" bIns="461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1" y="8830010"/>
            <a:ext cx="3038049" cy="464820"/>
          </a:xfrm>
          <a:prstGeom prst="rect">
            <a:avLst/>
          </a:prstGeom>
          <a:noFill/>
          <a:ln w="9525">
            <a:noFill/>
            <a:miter lim="800000"/>
            <a:headEnd/>
            <a:tailEnd/>
          </a:ln>
          <a:effectLst/>
        </p:spPr>
        <p:txBody>
          <a:bodyPr vert="horz" wrap="square" lIns="92262" tIns="46129" rIns="92262" bIns="46129" numCol="1" anchor="b" anchorCtr="0" compatLnSpc="1">
            <a:prstTxWarp prst="textNoShape">
              <a:avLst/>
            </a:prstTxWarp>
          </a:bodyPr>
          <a:lstStyle>
            <a:lvl1pPr defTabSz="922525">
              <a:defRPr sz="1200" b="0">
                <a:latin typeface="Arial" charset="0"/>
              </a:defRPr>
            </a:lvl1pPr>
          </a:lstStyle>
          <a:p>
            <a:endParaRPr lang="en-US"/>
          </a:p>
        </p:txBody>
      </p:sp>
      <p:sp>
        <p:nvSpPr>
          <p:cNvPr id="10247" name="Rectangle 7"/>
          <p:cNvSpPr>
            <a:spLocks noGrp="1" noChangeArrowheads="1"/>
          </p:cNvSpPr>
          <p:nvPr>
            <p:ph type="sldNum" sz="quarter" idx="5"/>
          </p:nvPr>
        </p:nvSpPr>
        <p:spPr bwMode="auto">
          <a:xfrm>
            <a:off x="3970784" y="8830010"/>
            <a:ext cx="3038049" cy="464820"/>
          </a:xfrm>
          <a:prstGeom prst="rect">
            <a:avLst/>
          </a:prstGeom>
          <a:noFill/>
          <a:ln w="9525">
            <a:noFill/>
            <a:miter lim="800000"/>
            <a:headEnd/>
            <a:tailEnd/>
          </a:ln>
          <a:effectLst/>
        </p:spPr>
        <p:txBody>
          <a:bodyPr vert="horz" wrap="square" lIns="92262" tIns="46129" rIns="92262" bIns="46129" numCol="1" anchor="b" anchorCtr="0" compatLnSpc="1">
            <a:prstTxWarp prst="textNoShape">
              <a:avLst/>
            </a:prstTxWarp>
          </a:bodyPr>
          <a:lstStyle>
            <a:lvl1pPr algn="r" defTabSz="922525">
              <a:defRPr sz="1200" b="0">
                <a:latin typeface="Arial" charset="0"/>
              </a:defRPr>
            </a:lvl1pPr>
          </a:lstStyle>
          <a:p>
            <a:fld id="{C2C29BE1-CE8B-4F0D-BDD9-E6BED6514835}" type="slidenum">
              <a:rPr lang="en-US"/>
              <a:pPr/>
              <a:t>‹#›</a:t>
            </a:fld>
            <a:endParaRPr lang="en-US"/>
          </a:p>
        </p:txBody>
      </p:sp>
    </p:spTree>
    <p:extLst>
      <p:ext uri="{BB962C8B-B14F-4D97-AF65-F5344CB8AC3E}">
        <p14:creationId xmlns:p14="http://schemas.microsoft.com/office/powerpoint/2010/main" val="30024415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4FDD92-4ADE-4915-A89E-A5928916377B}" type="slidenum">
              <a:rPr lang="en-US"/>
              <a:pPr/>
              <a:t>0</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4FDD92-4ADE-4915-A89E-A5928916377B}" type="slidenum">
              <a:rPr lang="en-US"/>
              <a:pPr/>
              <a:t>1</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C29BE1-CE8B-4F0D-BDD9-E6BED6514835}"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C29BE1-CE8B-4F0D-BDD9-E6BED6514835}"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C29BE1-CE8B-4F0D-BDD9-E6BED6514835}"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C29BE1-CE8B-4F0D-BDD9-E6BED6514835}" type="slidenum">
              <a:rPr lang="en-US" smtClean="0">
                <a:solidFill>
                  <a:prstClr val="black"/>
                </a:solidFill>
              </a:rPr>
              <a:pPr/>
              <a:t>19</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0"/>
            <a:ext cx="9140825" cy="6850063"/>
            <a:chOff x="0" y="0"/>
            <a:chExt cx="5758" cy="4315"/>
          </a:xfrm>
        </p:grpSpPr>
        <p:grpSp>
          <p:nvGrpSpPr>
            <p:cNvPr id="59395" name="Group 3"/>
            <p:cNvGrpSpPr>
              <a:grpSpLocks/>
            </p:cNvGrpSpPr>
            <p:nvPr userDrawn="1"/>
          </p:nvGrpSpPr>
          <p:grpSpPr bwMode="auto">
            <a:xfrm>
              <a:off x="1728" y="2230"/>
              <a:ext cx="4027" cy="2085"/>
              <a:chOff x="1728" y="2230"/>
              <a:chExt cx="4027" cy="2085"/>
            </a:xfrm>
          </p:grpSpPr>
          <p:sp>
            <p:nvSpPr>
              <p:cNvPr id="59396"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9397"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9398"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9399"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9400"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940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9402"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940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94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9405"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59406"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59407" name="Rectangle 15"/>
          <p:cNvSpPr>
            <a:spLocks noGrp="1" noChangeArrowheads="1"/>
          </p:cNvSpPr>
          <p:nvPr>
            <p:ph type="sldNum" sz="quarter" idx="4"/>
          </p:nvPr>
        </p:nvSpPr>
        <p:spPr>
          <a:xfrm>
            <a:off x="6553200" y="6254750"/>
            <a:ext cx="2133600" cy="476250"/>
          </a:xfrm>
        </p:spPr>
        <p:txBody>
          <a:bodyPr/>
          <a:lstStyle>
            <a:lvl1pPr>
              <a:defRPr/>
            </a:lvl1pPr>
          </a:lstStyle>
          <a:p>
            <a:fld id="{7CB76434-183E-4E9F-9CE4-3DA19A2A9A5B}"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CC3CCF6-D7B4-465B-A6FB-8B354B1F30AF}"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57034FE4-10A4-4EA3-A70D-75932FF417D3}"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51575"/>
            <a:ext cx="2133600" cy="476250"/>
          </a:xfrm>
        </p:spPr>
        <p:txBody>
          <a:bodyPr/>
          <a:lstStyle>
            <a:lvl1pPr>
              <a:defRPr/>
            </a:lvl1pPr>
          </a:lstStyle>
          <a:p>
            <a:endParaRPr lang="en-US"/>
          </a:p>
        </p:txBody>
      </p:sp>
      <p:sp>
        <p:nvSpPr>
          <p:cNvPr id="7" name="Slide Number Placeholder 6"/>
          <p:cNvSpPr>
            <a:spLocks noGrp="1"/>
          </p:cNvSpPr>
          <p:nvPr>
            <p:ph type="sldNum" sz="quarter" idx="11"/>
          </p:nvPr>
        </p:nvSpPr>
        <p:spPr>
          <a:xfrm>
            <a:off x="6553200" y="6248400"/>
            <a:ext cx="2133600" cy="476250"/>
          </a:xfrm>
        </p:spPr>
        <p:txBody>
          <a:bodyPr/>
          <a:lstStyle>
            <a:lvl1pPr>
              <a:defRPr/>
            </a:lvl1pPr>
          </a:lstStyle>
          <a:p>
            <a:fld id="{340B89F2-74DB-40A1-A486-CCF1BE9D2C64}" type="slidenum">
              <a:rPr lang="en-US"/>
              <a:pPr/>
              <a:t>‹#›</a:t>
            </a:fld>
            <a:endParaRPr lang="en-US"/>
          </a:p>
        </p:txBody>
      </p:sp>
      <p:sp>
        <p:nvSpPr>
          <p:cNvPr id="8" name="Footer Placeholder 7"/>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D1F1FAD0-A168-4E67-9065-5DC2C0CC5199}" type="slidenum">
              <a:rPr lang="en-US"/>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07B46103-7E26-427C-9EDE-26664BB38BEB}" type="slidenum">
              <a:rPr lang="en-US"/>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45A8D7F-C40A-4B14-B059-19909C7E75F8}"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7B6366B6-C381-49F5-BAD9-D65FE2256DD5}"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E313B02-3DCF-473B-AEFD-78AB362CAA01}"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E310E2DA-48B7-457E-B886-AF725967BEB8}" type="slidenum">
              <a:rPr lang="en-US"/>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B89E1C1D-3AC2-4F20-80CC-31BD95D03DA2}" type="slidenum">
              <a:rPr lang="en-US"/>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EC98833A-DFB5-4C06-BFF1-04B97FA78307}" type="slidenum">
              <a:rPr lang="en-US"/>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04D1BAFE-F333-42B6-9F0E-E1EB7A2C002A}"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847C1857-C5B5-4EE2-B266-3ACD32010F13}"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endParaRPr lang="en-US"/>
          </a:p>
        </p:txBody>
      </p:sp>
      <p:sp>
        <p:nvSpPr>
          <p:cNvPr id="5837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fld id="{96664E94-AEFB-497D-94F2-0ECBD2D8571B}" type="slidenum">
              <a:rPr lang="en-US"/>
              <a:pPr/>
              <a:t>‹#›</a:t>
            </a:fld>
            <a:endParaRPr lang="en-US"/>
          </a:p>
        </p:txBody>
      </p:sp>
      <p:grpSp>
        <p:nvGrpSpPr>
          <p:cNvPr id="58372" name="Group 4"/>
          <p:cNvGrpSpPr>
            <a:grpSpLocks/>
          </p:cNvGrpSpPr>
          <p:nvPr/>
        </p:nvGrpSpPr>
        <p:grpSpPr bwMode="auto">
          <a:xfrm>
            <a:off x="0" y="0"/>
            <a:ext cx="9140825" cy="6850063"/>
            <a:chOff x="0" y="0"/>
            <a:chExt cx="5758" cy="4315"/>
          </a:xfrm>
        </p:grpSpPr>
        <p:grpSp>
          <p:nvGrpSpPr>
            <p:cNvPr id="58373" name="Group 5"/>
            <p:cNvGrpSpPr>
              <a:grpSpLocks/>
            </p:cNvGrpSpPr>
            <p:nvPr userDrawn="1"/>
          </p:nvGrpSpPr>
          <p:grpSpPr bwMode="auto">
            <a:xfrm>
              <a:off x="1728" y="2230"/>
              <a:ext cx="4027" cy="2085"/>
              <a:chOff x="1728" y="2230"/>
              <a:chExt cx="4027" cy="2085"/>
            </a:xfrm>
          </p:grpSpPr>
          <p:sp>
            <p:nvSpPr>
              <p:cNvPr id="5837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837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837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837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837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837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838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838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38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a:latin typeface="Arial" charset="0"/>
              </a:defRPr>
            </a:lvl1pPr>
          </a:lstStyle>
          <a:p>
            <a:endParaRPr lang="en-US"/>
          </a:p>
        </p:txBody>
      </p:sp>
      <p:sp>
        <p:nvSpPr>
          <p:cNvPr id="5838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58384" name="Group 16"/>
          <p:cNvGrpSpPr>
            <a:grpSpLocks/>
          </p:cNvGrpSpPr>
          <p:nvPr/>
        </p:nvGrpSpPr>
        <p:grpSpPr bwMode="auto">
          <a:xfrm>
            <a:off x="8534400" y="6324600"/>
            <a:ext cx="609600" cy="381000"/>
            <a:chOff x="5376" y="4080"/>
            <a:chExt cx="384" cy="240"/>
          </a:xfrm>
        </p:grpSpPr>
        <p:pic>
          <p:nvPicPr>
            <p:cNvPr id="58385" name="Picture 17" descr="imflogo"/>
            <p:cNvPicPr>
              <a:picLocks noChangeAspect="1" noChangeArrowheads="1"/>
            </p:cNvPicPr>
            <p:nvPr/>
          </p:nvPicPr>
          <p:blipFill>
            <a:blip r:embed="rId16" cstate="print">
              <a:clrChange>
                <a:clrFrom>
                  <a:srgbClr val="0000FF"/>
                </a:clrFrom>
                <a:clrTo>
                  <a:srgbClr val="0000FF">
                    <a:alpha val="0"/>
                  </a:srgbClr>
                </a:clrTo>
              </a:clrChange>
              <a:lum bright="12000" contrast="12000"/>
              <a:grayscl/>
            </a:blip>
            <a:srcRect t="48801"/>
            <a:stretch>
              <a:fillRect/>
            </a:stretch>
          </p:blipFill>
          <p:spPr bwMode="auto">
            <a:xfrm>
              <a:off x="5376" y="4197"/>
              <a:ext cx="384" cy="123"/>
            </a:xfrm>
            <a:prstGeom prst="rect">
              <a:avLst/>
            </a:prstGeom>
            <a:noFill/>
            <a:ln w="9525">
              <a:noFill/>
              <a:miter lim="800000"/>
              <a:headEnd/>
              <a:tailEnd/>
            </a:ln>
          </p:spPr>
        </p:pic>
        <p:pic>
          <p:nvPicPr>
            <p:cNvPr id="58386" name="Picture 18" descr="imflogo"/>
            <p:cNvPicPr>
              <a:picLocks noChangeAspect="1" noChangeArrowheads="1"/>
            </p:cNvPicPr>
            <p:nvPr/>
          </p:nvPicPr>
          <p:blipFill>
            <a:blip r:embed="rId16" cstate="print">
              <a:clrChange>
                <a:clrFrom>
                  <a:srgbClr val="0000FF"/>
                </a:clrFrom>
                <a:clrTo>
                  <a:srgbClr val="0000FF">
                    <a:alpha val="0"/>
                  </a:srgbClr>
                </a:clrTo>
              </a:clrChange>
              <a:lum bright="70000" contrast="-70000"/>
              <a:grayscl/>
            </a:blip>
            <a:srcRect b="51199"/>
            <a:stretch>
              <a:fillRect/>
            </a:stretch>
          </p:blipFill>
          <p:spPr bwMode="auto">
            <a:xfrm>
              <a:off x="5376" y="4080"/>
              <a:ext cx="384" cy="118"/>
            </a:xfrm>
            <a:prstGeom prst="rect">
              <a:avLst/>
            </a:prstGeom>
            <a:noFill/>
            <a:ln w="9525">
              <a:noFill/>
              <a:miter lim="800000"/>
              <a:headEnd/>
              <a:tailEnd/>
            </a:ln>
          </p:spPr>
        </p:pic>
      </p:gr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timing>
    <p:tnLst>
      <p:par>
        <p:cTn id="1" dur="indefinite" restart="never" nodeType="tmRoot"/>
      </p:par>
    </p:tnLst>
  </p:timing>
  <p:hf hdr="0" ftr="0" dt="0"/>
  <p:txStyles>
    <p:titleStyle>
      <a:lvl1pPr algn="ctr" rtl="0" fontAlgn="base">
        <a:spcBef>
          <a:spcPct val="0"/>
        </a:spcBef>
        <a:spcAft>
          <a:spcPct val="0"/>
        </a:spcAft>
        <a:defRPr sz="4400" b="1">
          <a:solidFill>
            <a:schemeClr val="folHlink"/>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2pPr>
      <a:lvl3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3pPr>
      <a:lvl4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4pPr>
      <a:lvl5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j-lt"/>
          <a:cs typeface="+mn-cs"/>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j-lt"/>
          <a:cs typeface="+mn-cs"/>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j-lt"/>
          <a:cs typeface="+mn-cs"/>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j-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j-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j-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j-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un.org/esa/population/" TargetMode="External"/><Relationship Id="rId2" Type="http://schemas.openxmlformats.org/officeDocument/2006/relationships/hyperlink" Target="http://www.caramcdaniel.com/tax-files/McDaniel_taxupdate.xlsx?attredirects=0" TargetMode="External"/><Relationship Id="rId1" Type="http://schemas.openxmlformats.org/officeDocument/2006/relationships/slideLayout" Target="../slideLayouts/slideLayout2.xml"/><Relationship Id="rId4" Type="http://schemas.openxmlformats.org/officeDocument/2006/relationships/hyperlink" Target="http://www.conference-board.org/data/economydatabas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0.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worldklems.net/index.htm" TargetMode="External"/><Relationship Id="rId2" Type="http://schemas.openxmlformats.org/officeDocument/2006/relationships/hyperlink" Target="http://www.conference-board.org/data/economydatabase/" TargetMode="External"/><Relationship Id="rId1" Type="http://schemas.openxmlformats.org/officeDocument/2006/relationships/slideLayout" Target="../slideLayouts/slideLayout2.xml"/><Relationship Id="rId4" Type="http://schemas.openxmlformats.org/officeDocument/2006/relationships/hyperlink" Target="http://ec.europa.eu/economy_finance/ameco/user/serie/SelectSerie.cf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ctrTitle"/>
          </p:nvPr>
        </p:nvSpPr>
        <p:spPr>
          <a:xfrm>
            <a:off x="685800" y="685800"/>
            <a:ext cx="7772400" cy="5638800"/>
          </a:xfrm>
        </p:spPr>
        <p:txBody>
          <a:bodyPr/>
          <a:lstStyle/>
          <a:p>
            <a:r>
              <a:rPr lang="en-US" sz="3600" dirty="0" smtClean="0">
                <a:solidFill>
                  <a:schemeClr val="hlink"/>
                </a:solidFill>
              </a:rPr>
              <a:t>Productivity or Employment: </a:t>
            </a:r>
            <a:br>
              <a:rPr lang="en-US" sz="3600" dirty="0" smtClean="0">
                <a:solidFill>
                  <a:schemeClr val="hlink"/>
                </a:solidFill>
              </a:rPr>
            </a:br>
            <a:r>
              <a:rPr lang="en-US" sz="3600" dirty="0" smtClean="0">
                <a:solidFill>
                  <a:schemeClr val="hlink"/>
                </a:solidFill>
              </a:rPr>
              <a:t>Is it a choice?</a:t>
            </a:r>
            <a:r>
              <a:rPr lang="en-US" sz="3600" dirty="0">
                <a:solidFill>
                  <a:schemeClr val="hlink"/>
                </a:solidFill>
              </a:rPr>
              <a:t/>
            </a:r>
            <a:br>
              <a:rPr lang="en-US" sz="3600" dirty="0">
                <a:solidFill>
                  <a:schemeClr val="hlink"/>
                </a:solidFill>
              </a:rPr>
            </a:br>
            <a:r>
              <a:rPr lang="en-US" sz="3600" dirty="0" smtClean="0">
                <a:solidFill>
                  <a:schemeClr val="hlink"/>
                </a:solidFill>
              </a:rPr>
              <a:t/>
            </a:r>
            <a:br>
              <a:rPr lang="en-US" sz="3600" dirty="0" smtClean="0">
                <a:solidFill>
                  <a:schemeClr val="hlink"/>
                </a:solidFill>
              </a:rPr>
            </a:br>
            <a:r>
              <a:rPr lang="en-US" sz="2800" dirty="0" smtClean="0"/>
              <a:t>Andrea De </a:t>
            </a:r>
            <a:r>
              <a:rPr lang="en-US" sz="2800" dirty="0" err="1" smtClean="0"/>
              <a:t>Michelis</a:t>
            </a:r>
            <a:r>
              <a:rPr lang="en-US" sz="2800" dirty="0" smtClean="0"/>
              <a:t> </a:t>
            </a:r>
            <a:br>
              <a:rPr lang="en-US" sz="2800" dirty="0" smtClean="0"/>
            </a:br>
            <a:r>
              <a:rPr lang="en-US" sz="1600" dirty="0" smtClean="0"/>
              <a:t>Federal Reserve Board</a:t>
            </a:r>
            <a:br>
              <a:rPr lang="en-US" sz="1600" dirty="0" smtClean="0"/>
            </a:br>
            <a:r>
              <a:rPr lang="en-US" sz="2800" dirty="0"/>
              <a:t>M</a:t>
            </a:r>
            <a:r>
              <a:rPr lang="en-US" sz="2800" dirty="0" smtClean="0"/>
              <a:t>arcello </a:t>
            </a:r>
            <a:r>
              <a:rPr lang="en-US" sz="2800" dirty="0" err="1" smtClean="0"/>
              <a:t>Estevão</a:t>
            </a:r>
            <a:r>
              <a:rPr lang="en-US" sz="2800" dirty="0" smtClean="0"/>
              <a:t/>
            </a:r>
            <a:br>
              <a:rPr lang="en-US" sz="2800" dirty="0" smtClean="0"/>
            </a:br>
            <a:r>
              <a:rPr lang="en-US" sz="1600" dirty="0" smtClean="0"/>
              <a:t>International Monetary Fund</a:t>
            </a:r>
            <a:r>
              <a:rPr lang="en-US" sz="2800" dirty="0" smtClean="0"/>
              <a:t/>
            </a:r>
            <a:br>
              <a:rPr lang="en-US" sz="2800" dirty="0" smtClean="0"/>
            </a:br>
            <a:r>
              <a:rPr lang="en-US" sz="2800" dirty="0" smtClean="0"/>
              <a:t>Beth Anne Wilson</a:t>
            </a:r>
            <a:r>
              <a:rPr lang="en-US" sz="2800" dirty="0"/>
              <a:t/>
            </a:r>
            <a:br>
              <a:rPr lang="en-US" sz="2800" dirty="0"/>
            </a:br>
            <a:r>
              <a:rPr lang="en-US" sz="1600" dirty="0"/>
              <a:t>Federal Reserve Board</a:t>
            </a:r>
            <a:r>
              <a:rPr lang="en-US" sz="2800" dirty="0"/>
              <a:t/>
            </a:r>
            <a:br>
              <a:rPr lang="en-US" sz="2800" dirty="0"/>
            </a:br>
            <a:r>
              <a:rPr lang="en-US" sz="2800" dirty="0" smtClean="0"/>
              <a:t/>
            </a:r>
            <a:br>
              <a:rPr lang="en-US" sz="2800" dirty="0" smtClean="0"/>
            </a:br>
            <a:r>
              <a:rPr lang="en-US" sz="2800" dirty="0"/>
              <a:t/>
            </a:r>
            <a:br>
              <a:rPr lang="en-US" sz="2800" dirty="0"/>
            </a:br>
            <a:r>
              <a:rPr lang="en-US" sz="2800" b="0" i="1" dirty="0" smtClean="0"/>
              <a:t>January 4, 2013</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Other Data </a:t>
            </a:r>
            <a:endParaRPr lang="en-US" sz="3600" dirty="0"/>
          </a:p>
        </p:txBody>
      </p:sp>
      <p:sp>
        <p:nvSpPr>
          <p:cNvPr id="3" name="Content Placeholder 2"/>
          <p:cNvSpPr>
            <a:spLocks noGrp="1"/>
          </p:cNvSpPr>
          <p:nvPr>
            <p:ph idx="1"/>
          </p:nvPr>
        </p:nvSpPr>
        <p:spPr/>
        <p:txBody>
          <a:bodyPr/>
          <a:lstStyle/>
          <a:p>
            <a:r>
              <a:rPr lang="en-US" dirty="0"/>
              <a:t>Sources for tax data</a:t>
            </a:r>
          </a:p>
          <a:p>
            <a:pPr lvl="1"/>
            <a:r>
              <a:rPr lang="en-US" dirty="0" smtClean="0">
                <a:hlinkClick r:id="rId2"/>
              </a:rPr>
              <a:t>McDaniel</a:t>
            </a:r>
            <a:r>
              <a:rPr lang="en-US" dirty="0" smtClean="0"/>
              <a:t> (2007): payroll</a:t>
            </a:r>
            <a:r>
              <a:rPr lang="en-US" dirty="0"/>
              <a:t>, income, and consumption </a:t>
            </a:r>
            <a:r>
              <a:rPr lang="en-US" dirty="0" smtClean="0"/>
              <a:t>taxes, 15 OECD countries, 1950/70-2007</a:t>
            </a:r>
            <a:endParaRPr lang="en-US" dirty="0"/>
          </a:p>
          <a:p>
            <a:r>
              <a:rPr lang="en-US" dirty="0"/>
              <a:t>Sources for population </a:t>
            </a:r>
            <a:r>
              <a:rPr lang="en-US" dirty="0" smtClean="0"/>
              <a:t>data</a:t>
            </a:r>
          </a:p>
          <a:p>
            <a:pPr lvl="1"/>
            <a:r>
              <a:rPr lang="en-US" dirty="0" smtClean="0">
                <a:hlinkClick r:id="rId3"/>
              </a:rPr>
              <a:t>United Nations</a:t>
            </a:r>
            <a:endParaRPr lang="en-US" dirty="0" smtClean="0"/>
          </a:p>
          <a:p>
            <a:pPr lvl="1"/>
            <a:r>
              <a:rPr lang="en-US" dirty="0">
                <a:hlinkClick r:id="rId4"/>
              </a:rPr>
              <a:t>The Conference Board Total Economy Database</a:t>
            </a:r>
            <a:endParaRPr lang="en-US" dirty="0"/>
          </a:p>
          <a:p>
            <a:endParaRPr lang="en-US"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9</a:t>
            </a:fld>
            <a:endParaRPr lang="en-US"/>
          </a:p>
        </p:txBody>
      </p:sp>
    </p:spTree>
    <p:extLst>
      <p:ext uri="{BB962C8B-B14F-4D97-AF65-F5344CB8AC3E}">
        <p14:creationId xmlns:p14="http://schemas.microsoft.com/office/powerpoint/2010/main" val="990059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144" y="452059"/>
            <a:ext cx="8229600" cy="1799822"/>
          </a:xfrm>
        </p:spPr>
        <p:txBody>
          <a:bodyPr/>
          <a:lstStyle/>
          <a:p>
            <a:r>
              <a:rPr lang="en-US" sz="3600" dirty="0" smtClean="0"/>
              <a:t>Negative correlation of TFP and hours growth is robust, holding across datasets and labor inputs...</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10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781418861"/>
              </p:ext>
            </p:extLst>
          </p:nvPr>
        </p:nvGraphicFramePr>
        <p:xfrm>
          <a:off x="1678675" y="2429300"/>
          <a:ext cx="6264323" cy="3934009"/>
        </p:xfrm>
        <a:graphic>
          <a:graphicData uri="http://schemas.openxmlformats.org/drawingml/2006/table">
            <a:tbl>
              <a:tblPr/>
              <a:tblGrid>
                <a:gridCol w="1251583"/>
                <a:gridCol w="1253185"/>
                <a:gridCol w="1253185"/>
                <a:gridCol w="1253185"/>
                <a:gridCol w="1253185"/>
              </a:tblGrid>
              <a:tr h="224035">
                <a:tc gridSpan="5">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4580">
                <a:tc>
                  <a:txBody>
                    <a:bodyPr/>
                    <a:lstStyle/>
                    <a:p>
                      <a:pPr algn="l" fontAlgn="b"/>
                      <a:r>
                        <a:rPr lang="en-US" sz="1800" b="0" i="0" u="none" strike="noStrike" dirty="0">
                          <a:solidFill>
                            <a:schemeClr val="tx1"/>
                          </a:solidFill>
                          <a:effectLst/>
                          <a:latin typeface="Times New Roman"/>
                        </a:rPr>
                        <a:t>Database</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TED</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KLEMS</a:t>
                      </a:r>
                      <a:r>
                        <a:rPr lang="en-US" sz="1800" b="0" i="0" u="none" strike="noStrike" dirty="0">
                          <a:solidFill>
                            <a:schemeClr val="tx1"/>
                          </a:solidFill>
                          <a:effectLst/>
                          <a:latin typeface="Calibri"/>
                        </a:rPr>
                        <a:t>†</a:t>
                      </a:r>
                      <a:endParaRPr lang="en-US" sz="18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TED</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KLEMS</a:t>
                      </a:r>
                      <a:r>
                        <a:rPr lang="en-US" sz="1800" b="0" i="0" u="none" strike="noStrike" dirty="0">
                          <a:solidFill>
                            <a:schemeClr val="tx1"/>
                          </a:solidFill>
                          <a:effectLst/>
                          <a:latin typeface="Calibri"/>
                        </a:rPr>
                        <a:t>†</a:t>
                      </a:r>
                      <a:endParaRPr lang="en-US" sz="18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305919">
                <a:tc>
                  <a:txBody>
                    <a:bodyPr/>
                    <a:lstStyle/>
                    <a:p>
                      <a:pPr algn="l" fontAlgn="b"/>
                      <a:r>
                        <a:rPr lang="en-US" sz="1800" b="0" i="0" u="none" strike="noStrike" dirty="0" smtClean="0">
                          <a:solidFill>
                            <a:schemeClr val="tx1"/>
                          </a:solidFill>
                          <a:effectLst/>
                          <a:latin typeface="Times New Roman"/>
                        </a:rPr>
                        <a:t>Labor</a:t>
                      </a:r>
                      <a:r>
                        <a:rPr lang="en-US" sz="1800" b="0" i="0" u="none" strike="noStrike" baseline="0" dirty="0" smtClean="0">
                          <a:solidFill>
                            <a:schemeClr val="tx1"/>
                          </a:solidFill>
                          <a:effectLst/>
                          <a:latin typeface="Times New Roman"/>
                        </a:rPr>
                        <a:t> Input</a:t>
                      </a:r>
                      <a:endParaRPr lang="en-US" sz="1800" b="0" i="0" u="none" strike="noStrike" dirty="0">
                        <a:solidFill>
                          <a:schemeClr val="tx1"/>
                        </a:solidFill>
                        <a:effectLst/>
                        <a:latin typeface="Times New Roman"/>
                      </a:endParaRP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Employment</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Employment</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Hours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Hours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05919">
                <a:tc>
                  <a:txBody>
                    <a:bodyPr/>
                    <a:lstStyle/>
                    <a:p>
                      <a:pPr algn="l" fontAlgn="b"/>
                      <a:endParaRPr lang="en-US" sz="18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305919">
                <a:tc>
                  <a:txBody>
                    <a:bodyPr/>
                    <a:lstStyle/>
                    <a:p>
                      <a:pPr algn="l" fontAlgn="b"/>
                      <a:r>
                        <a:rPr lang="en-US" sz="1800" b="0" i="0" u="none" strike="noStrike" dirty="0">
                          <a:solidFill>
                            <a:schemeClr val="tx1"/>
                          </a:solidFill>
                          <a:effectLst/>
                          <a:latin typeface="Times New Roman"/>
                        </a:rPr>
                        <a:t>Constant</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1.35***</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0.86***</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1.07***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0.74***</a:t>
                      </a:r>
                    </a:p>
                  </a:txBody>
                  <a:tcPr marL="0" marR="0" marT="0" marB="0" anchor="b">
                    <a:lnL>
                      <a:noFill/>
                    </a:lnL>
                    <a:lnR>
                      <a:noFill/>
                    </a:lnR>
                    <a:lnT>
                      <a:noFill/>
                    </a:lnT>
                    <a:lnB>
                      <a:noFill/>
                    </a:lnB>
                    <a:lnTlToBr w="12700" cmpd="sng">
                      <a:noFill/>
                      <a:prstDash val="solid"/>
                    </a:lnTlToBr>
                    <a:lnBlToTr w="12700" cmpd="sng">
                      <a:noFill/>
                      <a:prstDash val="solid"/>
                    </a:lnBlToTr>
                  </a:tcPr>
                </a:tc>
              </a:tr>
              <a:tr h="305919">
                <a:tc>
                  <a:txBody>
                    <a:bodyPr/>
                    <a:lstStyle/>
                    <a:p>
                      <a:pPr algn="l"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(0.18)</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(0.10)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-0.12</a:t>
                      </a:r>
                    </a:p>
                  </a:txBody>
                  <a:tcPr marL="0" marR="0" marT="0" marB="0" anchor="b">
                    <a:lnL>
                      <a:noFill/>
                    </a:lnL>
                    <a:lnR>
                      <a:noFill/>
                    </a:lnR>
                    <a:lnT>
                      <a:noFill/>
                    </a:lnT>
                    <a:lnB>
                      <a:noFill/>
                    </a:lnB>
                    <a:lnTlToBr w="12700" cmpd="sng">
                      <a:noFill/>
                      <a:prstDash val="solid"/>
                    </a:lnTlToBr>
                    <a:lnBlToTr w="12700" cmpd="sng">
                      <a:noFill/>
                      <a:prstDash val="solid"/>
                    </a:lnBlToTr>
                  </a:tcPr>
                </a:tc>
              </a:tr>
              <a:tr h="305919">
                <a:tc>
                  <a:txBody>
                    <a:bodyPr/>
                    <a:lstStyle/>
                    <a:p>
                      <a:pPr algn="l" fontAlgn="b"/>
                      <a:r>
                        <a:rPr lang="en-US" sz="1800" b="1" i="0" u="none" strike="noStrike" dirty="0">
                          <a:solidFill>
                            <a:schemeClr val="tx1"/>
                          </a:solidFill>
                          <a:effectLst/>
                          <a:latin typeface="Times New Roman"/>
                        </a:rPr>
                        <a:t>Coefficient</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-0.53***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-0.36*</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-0.49***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-0.37**</a:t>
                      </a:r>
                    </a:p>
                  </a:txBody>
                  <a:tcPr marL="0" marR="0" marT="0" marB="0" anchor="b">
                    <a:lnL>
                      <a:noFill/>
                    </a:lnL>
                    <a:lnR>
                      <a:noFill/>
                    </a:lnR>
                    <a:lnT>
                      <a:noFill/>
                    </a:lnT>
                    <a:lnB>
                      <a:noFill/>
                    </a:lnB>
                    <a:lnTlToBr w="12700" cmpd="sng">
                      <a:noFill/>
                      <a:prstDash val="solid"/>
                    </a:lnTlToBr>
                    <a:lnBlToTr w="12700" cmpd="sng">
                      <a:noFill/>
                      <a:prstDash val="solid"/>
                    </a:lnBlToTr>
                  </a:tcPr>
                </a:tc>
              </a:tr>
              <a:tr h="305919">
                <a:tc>
                  <a:txBody>
                    <a:bodyPr/>
                    <a:lstStyle/>
                    <a:p>
                      <a:pPr algn="l"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(0.15)</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(0.11)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(-0.09)</a:t>
                      </a:r>
                    </a:p>
                  </a:txBody>
                  <a:tcPr marL="0" marR="0" marT="0" marB="0" anchor="b">
                    <a:lnL>
                      <a:noFill/>
                    </a:lnL>
                    <a:lnR>
                      <a:noFill/>
                    </a:lnR>
                    <a:lnT>
                      <a:noFill/>
                    </a:lnT>
                    <a:lnB>
                      <a:noFill/>
                    </a:lnB>
                    <a:lnTlToBr w="12700" cmpd="sng">
                      <a:noFill/>
                      <a:prstDash val="solid"/>
                    </a:lnTlToBr>
                    <a:lnBlToTr w="12700" cmpd="sng">
                      <a:noFill/>
                      <a:prstDash val="solid"/>
                    </a:lnBlToTr>
                  </a:tcPr>
                </a:tc>
              </a:tr>
              <a:tr h="305919">
                <a:tc>
                  <a:txBody>
                    <a:bodyPr/>
                    <a:lstStyle/>
                    <a:p>
                      <a:pPr algn="l"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r>
              <a:tr h="305919">
                <a:tc>
                  <a:txBody>
                    <a:bodyPr/>
                    <a:lstStyle/>
                    <a:p>
                      <a:pPr algn="l" fontAlgn="b"/>
                      <a:r>
                        <a:rPr lang="en-US" sz="1800" b="0" i="0" u="none" strike="noStrike" dirty="0">
                          <a:solidFill>
                            <a:schemeClr val="tx1"/>
                          </a:solidFill>
                          <a:effectLst/>
                          <a:latin typeface="Times New Roman"/>
                        </a:rPr>
                        <a:t>Observations</a:t>
                      </a:r>
                      <a:endParaRPr lang="en-US" sz="1800" b="0" i="0" u="none" strike="noStrike" dirty="0">
                        <a:solidFill>
                          <a:schemeClr val="tx1"/>
                        </a:solidFill>
                        <a:effectLst/>
                        <a:latin typeface="Calibri"/>
                      </a:endParaRP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r>
              <a:tr h="305919">
                <a:tc>
                  <a:txBody>
                    <a:bodyPr/>
                    <a:lstStyle/>
                    <a:p>
                      <a:pPr algn="l" fontAlgn="b"/>
                      <a:r>
                        <a:rPr lang="en-US" sz="1800" b="0" i="0" u="none" strike="noStrike" dirty="0">
                          <a:solidFill>
                            <a:schemeClr val="tx1"/>
                          </a:solidFill>
                          <a:effectLst/>
                          <a:latin typeface="Times New Roman"/>
                        </a:rPr>
                        <a:t>Adjusted </a:t>
                      </a:r>
                      <a:r>
                        <a:rPr lang="en-US" sz="1800" b="0" i="0" u="none" strike="noStrike" dirty="0" smtClean="0">
                          <a:solidFill>
                            <a:schemeClr val="tx1"/>
                          </a:solidFill>
                          <a:effectLst/>
                          <a:latin typeface="Times New Roman"/>
                        </a:rPr>
                        <a:t>R2</a:t>
                      </a:r>
                      <a:endParaRPr lang="en-US" sz="1800" b="0" i="0" u="none" strike="noStrike" dirty="0">
                        <a:solidFill>
                          <a:schemeClr val="tx1"/>
                        </a:solidFill>
                        <a:effectLst/>
                        <a:latin typeface="Times New Roman"/>
                      </a:endParaRP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0.36</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0.21</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0.48</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0.33</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05919">
                <a:tc gridSpan="5">
                  <a:txBody>
                    <a:bodyPr/>
                    <a:lstStyle/>
                    <a:p>
                      <a:pPr algn="l" fontAlgn="b"/>
                      <a:r>
                        <a:rPr lang="en-US" sz="1800" b="0" i="0" u="none" strike="noStrike" dirty="0">
                          <a:solidFill>
                            <a:schemeClr val="tx1"/>
                          </a:solidFill>
                          <a:effectLst/>
                          <a:latin typeface="Times New Roman"/>
                        </a:rPr>
                        <a:t>†KLEMS data spans the time period 1980-2007.</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algn="l" fontAlgn="b"/>
                      <a:endParaRPr lang="en-US" sz="14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pPr algn="l" fontAlgn="b"/>
                      <a:endParaRPr lang="en-US" sz="14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305919">
                <a:tc gridSpan="5">
                  <a:txBody>
                    <a:bodyPr/>
                    <a:lstStyle/>
                    <a:p>
                      <a:pPr algn="l" fontAlgn="b"/>
                      <a:r>
                        <a:rPr lang="en-US" sz="1800" b="0" i="0" u="none" strike="noStrike" dirty="0">
                          <a:solidFill>
                            <a:schemeClr val="tx1"/>
                          </a:solidFill>
                          <a:effectLst/>
                          <a:latin typeface="Times New Roman"/>
                        </a:rPr>
                        <a:t>Standard errors in parentheses. *** p&lt;0.01, ** p&lt;0.05, * p&lt;0.1</a:t>
                      </a:r>
                    </a:p>
                  </a:txBody>
                  <a:tcPr marL="0" marR="0" marT="0" marB="0" anchor="b">
                    <a:lnL>
                      <a:noFill/>
                    </a:lnL>
                    <a:lnR>
                      <a:noFill/>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4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013571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483" y="752309"/>
            <a:ext cx="8229600" cy="1143000"/>
          </a:xfrm>
        </p:spPr>
        <p:txBody>
          <a:bodyPr/>
          <a:lstStyle/>
          <a:p>
            <a:pPr lvl="1"/>
            <a:r>
              <a:rPr lang="en-US" sz="4000" dirty="0" smtClean="0"/>
              <a:t>…and across time.</a:t>
            </a:r>
            <a:r>
              <a:rPr lang="en-US" dirty="0"/>
              <a:t> </a:t>
            </a:r>
            <a:r>
              <a:rPr lang="en-US" dirty="0" smtClean="0"/>
              <a:t/>
            </a:r>
            <a:br>
              <a:rPr lang="en-US" dirty="0" smtClean="0"/>
            </a:br>
            <a:r>
              <a:rPr lang="en-US" sz="3200" dirty="0" smtClean="0"/>
              <a:t>Correlation </a:t>
            </a:r>
            <a:r>
              <a:rPr lang="en-US" sz="3200" dirty="0"/>
              <a:t>remains negative and significant decade by decade (except 90s.)</a:t>
            </a:r>
            <a:br>
              <a:rPr lang="en-US" sz="3200" dirty="0"/>
            </a:br>
            <a:endParaRPr lang="en-US" sz="32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11</a:t>
            </a:fld>
            <a:endParaRPr lang="en-US"/>
          </a:p>
        </p:txBody>
      </p:sp>
      <mc:AlternateContent xmlns:mc="http://schemas.openxmlformats.org/markup-compatibility/2006" xmlns:a14="http://schemas.microsoft.com/office/drawing/2010/main">
        <mc:Choice Requires="a14">
          <p:sp>
            <p:nvSpPr>
              <p:cNvPr id="6" name="TextBox 2"/>
              <p:cNvSpPr txBox="1"/>
              <p:nvPr/>
            </p:nvSpPr>
            <p:spPr>
              <a:xfrm>
                <a:off x="2990850" y="7620000"/>
                <a:ext cx="1036638" cy="2667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a:p>
            </p:txBody>
          </p:sp>
        </mc:Choice>
        <mc:Fallback xmlns="">
          <p:sp>
            <p:nvSpPr>
              <p:cNvPr id="6" name="TextBox 2"/>
              <p:cNvSpPr txBox="1">
                <a:spLocks noRot="1" noChangeAspect="1" noMove="1" noResize="1" noEditPoints="1" noAdjustHandles="1" noChangeArrowheads="1" noChangeShapeType="1" noTextEdit="1"/>
              </p:cNvSpPr>
              <p:nvPr/>
            </p:nvSpPr>
            <p:spPr>
              <a:xfrm>
                <a:off x="2990850" y="7620000"/>
                <a:ext cx="1036638" cy="266700"/>
              </a:xfrm>
              <a:prstGeom prst="rect">
                <a:avLst/>
              </a:prstGeom>
              <a:blipFill rotWithShape="1">
                <a:blip r:embed="rId3"/>
                <a:stretch>
                  <a:fillRect/>
                </a:stretch>
              </a:blipFill>
            </p:spPr>
            <p:txBody>
              <a:bodyPr/>
              <a:lstStyle/>
              <a:p>
                <a:r>
                  <a:rPr lang="en-US">
                    <a:noFill/>
                  </a:rPr>
                  <a:t> </a:t>
                </a:r>
              </a:p>
            </p:txBody>
          </p:sp>
        </mc:Fallback>
      </mc:AlternateContent>
      <p:graphicFrame>
        <p:nvGraphicFramePr>
          <p:cNvPr id="8" name="Table 7"/>
          <p:cNvGraphicFramePr>
            <a:graphicFrameLocks noGrp="1"/>
          </p:cNvGraphicFramePr>
          <p:nvPr>
            <p:extLst>
              <p:ext uri="{D42A27DB-BD31-4B8C-83A1-F6EECF244321}">
                <p14:modId xmlns:p14="http://schemas.microsoft.com/office/powerpoint/2010/main" val="1280722659"/>
              </p:ext>
            </p:extLst>
          </p:nvPr>
        </p:nvGraphicFramePr>
        <p:xfrm>
          <a:off x="805220" y="2184202"/>
          <a:ext cx="7820165" cy="4247393"/>
        </p:xfrm>
        <a:graphic>
          <a:graphicData uri="http://schemas.openxmlformats.org/drawingml/2006/table">
            <a:tbl>
              <a:tblPr/>
              <a:tblGrid>
                <a:gridCol w="1314030"/>
                <a:gridCol w="1279751"/>
                <a:gridCol w="1279751"/>
                <a:gridCol w="1279751"/>
                <a:gridCol w="1279751"/>
                <a:gridCol w="1387131"/>
              </a:tblGrid>
              <a:tr h="400194">
                <a:tc gridSpan="6">
                  <a:txBody>
                    <a:bodyPr/>
                    <a:lstStyle/>
                    <a:p>
                      <a:pPr algn="ctr" fontAlgn="b"/>
                      <a:r>
                        <a:rPr lang="en-US" sz="2000" b="0" i="0" u="none" strike="noStrike" dirty="0" smtClean="0">
                          <a:solidFill>
                            <a:schemeClr val="tx1"/>
                          </a:solidFill>
                          <a:effectLst/>
                          <a:latin typeface="Times New Roman"/>
                        </a:rPr>
                        <a:t>Hours </a:t>
                      </a:r>
                      <a:r>
                        <a:rPr lang="en-US" sz="2000" b="0" i="0" u="none" strike="noStrike" dirty="0">
                          <a:solidFill>
                            <a:schemeClr val="tx1"/>
                          </a:solidFill>
                          <a:effectLst/>
                          <a:latin typeface="Times New Roman"/>
                        </a:rPr>
                        <a:t>Growth vs. TFP Growth</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8316">
                <a:tc>
                  <a:txBody>
                    <a:bodyPr/>
                    <a:lstStyle/>
                    <a:p>
                      <a:pPr algn="l" fontAlgn="b"/>
                      <a:r>
                        <a:rPr lang="en-US" sz="1800" b="0" i="0" u="none" strike="noStrike" dirty="0">
                          <a:solidFill>
                            <a:schemeClr val="tx1"/>
                          </a:solidFill>
                          <a:effectLst/>
                          <a:latin typeface="Times New Roman"/>
                        </a:rPr>
                        <a:t>Period</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1970-2007</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1970s</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1980s</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1990s</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2000-2007</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28316">
                <a:tc>
                  <a:txBody>
                    <a:bodyPr/>
                    <a:lstStyle/>
                    <a:p>
                      <a:pPr algn="l" fontAlgn="b"/>
                      <a:r>
                        <a:rPr lang="en-US" sz="18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328316">
                <a:tc>
                  <a:txBody>
                    <a:bodyPr/>
                    <a:lstStyle/>
                    <a:p>
                      <a:pPr algn="l" fontAlgn="b"/>
                      <a:r>
                        <a:rPr lang="en-US" sz="1800" b="0" i="0" u="none" strike="noStrike" dirty="0">
                          <a:solidFill>
                            <a:schemeClr val="tx1"/>
                          </a:solidFill>
                          <a:effectLst/>
                          <a:latin typeface="Times New Roman"/>
                        </a:rPr>
                        <a:t>Constant</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1.07***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1.67***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1.01***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0.60***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0.91***</a:t>
                      </a:r>
                    </a:p>
                  </a:txBody>
                  <a:tcPr marL="0" marR="0" marT="0" marB="0" anchor="b">
                    <a:lnL>
                      <a:noFill/>
                    </a:lnL>
                    <a:lnR>
                      <a:noFill/>
                    </a:lnR>
                    <a:lnT>
                      <a:noFill/>
                    </a:lnT>
                    <a:lnB>
                      <a:noFill/>
                    </a:lnB>
                    <a:lnTlToBr w="12700" cmpd="sng">
                      <a:noFill/>
                      <a:prstDash val="solid"/>
                    </a:lnTlToBr>
                    <a:lnBlToTr w="12700" cmpd="sng">
                      <a:noFill/>
                      <a:prstDash val="solid"/>
                    </a:lnBlToTr>
                  </a:tcPr>
                </a:tc>
              </a:tr>
              <a:tr h="328316">
                <a:tc>
                  <a:txBody>
                    <a:bodyPr/>
                    <a:lstStyle/>
                    <a:p>
                      <a:pPr algn="l" fontAlgn="b"/>
                      <a:endParaRPr lang="en-US" sz="18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(0.13)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(0.15)</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(0.22)</a:t>
                      </a:r>
                    </a:p>
                  </a:txBody>
                  <a:tcPr marL="0" marR="0" marT="0" marB="0" anchor="b">
                    <a:lnL>
                      <a:noFill/>
                    </a:lnL>
                    <a:lnR>
                      <a:noFill/>
                    </a:lnR>
                    <a:lnT>
                      <a:noFill/>
                    </a:lnT>
                    <a:lnB>
                      <a:noFill/>
                    </a:lnB>
                    <a:lnTlToBr w="12700" cmpd="sng">
                      <a:noFill/>
                      <a:prstDash val="solid"/>
                    </a:lnTlToBr>
                    <a:lnBlToTr w="12700" cmpd="sng">
                      <a:noFill/>
                      <a:prstDash val="solid"/>
                    </a:lnBlToTr>
                  </a:tcPr>
                </a:tc>
              </a:tr>
              <a:tr h="656631">
                <a:tc>
                  <a:txBody>
                    <a:bodyPr/>
                    <a:lstStyle/>
                    <a:p>
                      <a:pPr algn="l" fontAlgn="b"/>
                      <a:r>
                        <a:rPr lang="en-US" sz="1800" b="1" i="0" u="none" strike="noStrike" dirty="0">
                          <a:solidFill>
                            <a:schemeClr val="tx1"/>
                          </a:solidFill>
                          <a:effectLst/>
                          <a:latin typeface="Times New Roman"/>
                        </a:rPr>
                        <a:t>Hours</a:t>
                      </a:r>
                      <a:r>
                        <a:rPr lang="en-US" sz="1800" b="0" i="0" u="none" strike="noStrike" dirty="0">
                          <a:solidFill>
                            <a:schemeClr val="tx1"/>
                          </a:solidFill>
                          <a:effectLst/>
                          <a:latin typeface="Times New Roman"/>
                        </a:rPr>
                        <a:t> </a:t>
                      </a:r>
                      <a:r>
                        <a:rPr lang="en-US" sz="1800" b="1" i="0" u="none" strike="noStrike" dirty="0">
                          <a:solidFill>
                            <a:schemeClr val="tx1"/>
                          </a:solidFill>
                          <a:effectLst/>
                          <a:latin typeface="Times New Roman"/>
                        </a:rPr>
                        <a:t>Growth</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-0.49***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-0.57***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-0.41***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-0.19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1" i="0" u="none" strike="noStrike" dirty="0">
                          <a:solidFill>
                            <a:schemeClr val="tx1"/>
                          </a:solidFill>
                          <a:effectLst/>
                          <a:latin typeface="Times New Roman"/>
                        </a:rPr>
                        <a:t>-0.63***</a:t>
                      </a:r>
                    </a:p>
                  </a:txBody>
                  <a:tcPr marL="0" marR="0" marT="0" marB="0" anchor="b">
                    <a:lnL>
                      <a:noFill/>
                    </a:lnL>
                    <a:lnR>
                      <a:noFill/>
                    </a:lnR>
                    <a:lnT>
                      <a:noFill/>
                    </a:lnT>
                    <a:lnB>
                      <a:noFill/>
                    </a:lnB>
                    <a:lnTlToBr w="12700" cmpd="sng">
                      <a:noFill/>
                      <a:prstDash val="solid"/>
                    </a:lnTlToBr>
                    <a:lnBlToTr w="12700" cmpd="sng">
                      <a:noFill/>
                      <a:prstDash val="solid"/>
                    </a:lnBlToTr>
                  </a:tcPr>
                </a:tc>
              </a:tr>
              <a:tr h="328316">
                <a:tc>
                  <a:txBody>
                    <a:bodyPr/>
                    <a:lstStyle/>
                    <a:p>
                      <a:pPr algn="l" fontAlgn="b"/>
                      <a:endParaRPr lang="en-US" sz="18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(0.13)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(0.18)</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(0.18)</a:t>
                      </a:r>
                    </a:p>
                  </a:txBody>
                  <a:tcPr marL="0" marR="0" marT="0" marB="0" anchor="b">
                    <a:lnL>
                      <a:noFill/>
                    </a:lnL>
                    <a:lnR>
                      <a:noFill/>
                    </a:lnR>
                    <a:lnT>
                      <a:noFill/>
                    </a:lnT>
                    <a:lnB>
                      <a:noFill/>
                    </a:lnB>
                    <a:lnTlToBr w="12700" cmpd="sng">
                      <a:noFill/>
                      <a:prstDash val="solid"/>
                    </a:lnTlToBr>
                    <a:lnBlToTr w="12700" cmpd="sng">
                      <a:noFill/>
                      <a:prstDash val="solid"/>
                    </a:lnBlToTr>
                  </a:tcPr>
                </a:tc>
              </a:tr>
              <a:tr h="328316">
                <a:tc>
                  <a:txBody>
                    <a:bodyPr/>
                    <a:lstStyle/>
                    <a:p>
                      <a:pPr algn="l" fontAlgn="b"/>
                      <a:endParaRPr lang="en-US" sz="18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8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r>
              <a:tr h="343716">
                <a:tc>
                  <a:txBody>
                    <a:bodyPr/>
                    <a:lstStyle/>
                    <a:p>
                      <a:pPr algn="l" fontAlgn="b"/>
                      <a:r>
                        <a:rPr lang="en-US" sz="1800" b="0" i="0" u="none" strike="noStrike">
                          <a:solidFill>
                            <a:schemeClr val="tx1"/>
                          </a:solidFill>
                          <a:effectLst/>
                          <a:latin typeface="Times New Roman"/>
                        </a:rPr>
                        <a:t>Observations</a:t>
                      </a:r>
                      <a:endParaRPr lang="en-US" sz="1800" b="0" i="0" u="none" strike="noStrike">
                        <a:solidFill>
                          <a:schemeClr val="tx1"/>
                        </a:solidFill>
                        <a:effectLst/>
                        <a:latin typeface="Calibri"/>
                      </a:endParaRP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r>
              <a:tr h="328316">
                <a:tc>
                  <a:txBody>
                    <a:bodyPr/>
                    <a:lstStyle/>
                    <a:p>
                      <a:pPr algn="l" fontAlgn="b"/>
                      <a:r>
                        <a:rPr lang="en-US" sz="1800" b="0" i="0" u="none" strike="noStrike" dirty="0">
                          <a:solidFill>
                            <a:schemeClr val="tx1"/>
                          </a:solidFill>
                          <a:effectLst/>
                          <a:latin typeface="Times New Roman"/>
                        </a:rPr>
                        <a:t>Adjusted R</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0.48</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0.49</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a:solidFill>
                            <a:schemeClr val="tx1"/>
                          </a:solidFill>
                          <a:effectLst/>
                          <a:latin typeface="Times New Roman"/>
                        </a:rPr>
                        <a:t>0.33</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0.01</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800" b="0" i="0" u="none" strike="noStrike" dirty="0">
                          <a:solidFill>
                            <a:schemeClr val="tx1"/>
                          </a:solidFill>
                          <a:effectLst/>
                          <a:latin typeface="Times New Roman"/>
                        </a:rPr>
                        <a:t>0.36</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28316">
                <a:tc gridSpan="6">
                  <a:txBody>
                    <a:bodyPr/>
                    <a:lstStyle/>
                    <a:p>
                      <a:pPr algn="l" fontAlgn="b"/>
                      <a:endParaRPr lang="en-US" sz="1800" b="0" i="0" u="none" strike="noStrike" dirty="0" smtClean="0">
                        <a:solidFill>
                          <a:schemeClr val="tx1"/>
                        </a:solidFill>
                        <a:effectLst/>
                        <a:latin typeface="Times New Roman"/>
                      </a:endParaRPr>
                    </a:p>
                    <a:p>
                      <a:pPr algn="l" fontAlgn="b"/>
                      <a:r>
                        <a:rPr lang="en-US" sz="1800" b="0" i="0" u="none" strike="noStrike" dirty="0" smtClean="0">
                          <a:solidFill>
                            <a:schemeClr val="tx1"/>
                          </a:solidFill>
                          <a:effectLst/>
                          <a:latin typeface="Times New Roman"/>
                        </a:rPr>
                        <a:t>Standard </a:t>
                      </a:r>
                      <a:r>
                        <a:rPr lang="en-US" sz="1800" b="0" i="0" u="none" strike="noStrike" dirty="0">
                          <a:solidFill>
                            <a:schemeClr val="tx1"/>
                          </a:solidFill>
                          <a:effectLst/>
                          <a:latin typeface="Times New Roman"/>
                        </a:rPr>
                        <a:t>errors in parentheses. *** p&lt;0.01, ** p&lt;0.05, * p&lt;0.1</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4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pPr algn="l" fontAlgn="b"/>
                      <a:endParaRPr lang="en-US" sz="1400" b="0" i="0" u="none" strike="noStrike" dirty="0">
                        <a:solidFill>
                          <a:schemeClr val="tx1"/>
                        </a:solidFill>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bl>
          </a:graphicData>
        </a:graphic>
      </p:graphicFrame>
      <mc:AlternateContent xmlns:mc="http://schemas.openxmlformats.org/markup-compatibility/2006" xmlns:a14="http://schemas.microsoft.com/office/drawing/2010/main">
        <mc:Choice Requires="a14">
          <p:sp>
            <p:nvSpPr>
              <p:cNvPr id="9" name="TextBox 8"/>
              <p:cNvSpPr txBox="1"/>
              <p:nvPr/>
            </p:nvSpPr>
            <p:spPr>
              <a:xfrm>
                <a:off x="1793157" y="5631087"/>
                <a:ext cx="117291" cy="26545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100" i="1" smtClean="0">
                              <a:latin typeface="Cambria Math"/>
                            </a:rPr>
                          </m:ctrlPr>
                        </m:sSupPr>
                        <m:e>
                          <m:r>
                            <a:rPr lang="en-US" sz="1100" b="1" i="1" smtClean="0">
                              <a:latin typeface="Cambria Math"/>
                            </a:rPr>
                            <m:t> </m:t>
                          </m:r>
                        </m:e>
                        <m:sup>
                          <m:r>
                            <a:rPr lang="en-US" sz="1100" b="1" i="1" smtClean="0">
                              <a:latin typeface="Cambria Math"/>
                            </a:rPr>
                            <m:t>𝟐</m:t>
                          </m:r>
                        </m:sup>
                      </m:sSup>
                    </m:oMath>
                  </m:oMathPara>
                </a14:m>
                <a:endParaRPr lang="en-US" sz="1100" dirty="0"/>
              </a:p>
            </p:txBody>
          </p:sp>
        </mc:Choice>
        <mc:Fallback xmlns="">
          <p:sp>
            <p:nvSpPr>
              <p:cNvPr id="9" name="TextBox 8"/>
              <p:cNvSpPr txBox="1">
                <a:spLocks noRot="1" noChangeAspect="1" noMove="1" noResize="1" noEditPoints="1" noAdjustHandles="1" noChangeArrowheads="1" noChangeShapeType="1" noTextEdit="1"/>
              </p:cNvSpPr>
              <p:nvPr/>
            </p:nvSpPr>
            <p:spPr>
              <a:xfrm>
                <a:off x="1793157" y="5631087"/>
                <a:ext cx="117291" cy="265457"/>
              </a:xfrm>
              <a:prstGeom prst="rect">
                <a:avLst/>
              </a:prstGeom>
              <a:blipFill rotWithShape="1">
                <a:blip r:embed="rId4"/>
                <a:stretch>
                  <a:fillRect r="-63158"/>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45A8D7F-C40A-4B14-B059-19909C7E75F8}" type="slidenum">
              <a:rPr lang="en-US" smtClean="0"/>
              <a:pPr/>
              <a:t>12</a:t>
            </a:fld>
            <a:endParaRPr lang="en-US"/>
          </a:p>
        </p:txBody>
      </p:sp>
      <p:graphicFrame>
        <p:nvGraphicFramePr>
          <p:cNvPr id="6" name="Chart 5"/>
          <p:cNvGraphicFramePr>
            <a:graphicFrameLocks/>
          </p:cNvGraphicFramePr>
          <p:nvPr>
            <p:extLst>
              <p:ext uri="{D42A27DB-BD31-4B8C-83A1-F6EECF244321}">
                <p14:modId xmlns:p14="http://schemas.microsoft.com/office/powerpoint/2010/main" val="1996753904"/>
              </p:ext>
            </p:extLst>
          </p:nvPr>
        </p:nvGraphicFramePr>
        <p:xfrm>
          <a:off x="911477" y="1495344"/>
          <a:ext cx="6995584" cy="46577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106107" y="6255766"/>
            <a:ext cx="4261899" cy="276999"/>
          </a:xfrm>
          <a:prstGeom prst="rect">
            <a:avLst/>
          </a:prstGeom>
          <a:noFill/>
        </p:spPr>
        <p:txBody>
          <a:bodyPr wrap="square" rtlCol="0">
            <a:spAutoFit/>
          </a:bodyPr>
          <a:lstStyle/>
          <a:p>
            <a:r>
              <a:rPr lang="en-US" sz="1200" b="0" dirty="0" smtClean="0">
                <a:latin typeface="+mn-lt"/>
              </a:rPr>
              <a:t>Dotted lines represent averages over 1970-2007.</a:t>
            </a:r>
            <a:endParaRPr lang="en-US" sz="1200" b="0" dirty="0">
              <a:latin typeface="+mn-lt"/>
            </a:endParaRPr>
          </a:p>
        </p:txBody>
      </p:sp>
      <p:sp>
        <p:nvSpPr>
          <p:cNvPr id="8" name="Title 1"/>
          <p:cNvSpPr>
            <a:spLocks noGrp="1"/>
          </p:cNvSpPr>
          <p:nvPr>
            <p:ph type="title"/>
          </p:nvPr>
        </p:nvSpPr>
        <p:spPr/>
        <p:txBody>
          <a:bodyPr/>
          <a:lstStyle/>
          <a:p>
            <a:r>
              <a:rPr lang="en-US" sz="3600" dirty="0">
                <a:effectLst/>
              </a:rPr>
              <a:t>Countries </a:t>
            </a:r>
            <a:r>
              <a:rPr lang="en-US" sz="3600" dirty="0" smtClean="0">
                <a:effectLst/>
              </a:rPr>
              <a:t>relative relationship </a:t>
            </a:r>
            <a:r>
              <a:rPr lang="en-US" sz="3600" dirty="0">
                <a:effectLst/>
              </a:rPr>
              <a:t>between TFP and H </a:t>
            </a:r>
            <a:r>
              <a:rPr lang="en-US" sz="3600" dirty="0" smtClean="0">
                <a:effectLst/>
              </a:rPr>
              <a:t>growth fairly stable.</a:t>
            </a:r>
            <a:endParaRPr lang="en-US" sz="3600" dirty="0"/>
          </a:p>
        </p:txBody>
      </p:sp>
    </p:spTree>
    <p:extLst>
      <p:ext uri="{BB962C8B-B14F-4D97-AF65-F5344CB8AC3E}">
        <p14:creationId xmlns:p14="http://schemas.microsoft.com/office/powerpoint/2010/main" val="507233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2705064183"/>
              </p:ext>
            </p:extLst>
          </p:nvPr>
        </p:nvGraphicFramePr>
        <p:xfrm>
          <a:off x="297658" y="1922476"/>
          <a:ext cx="420624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1"/>
          </p:nvPr>
        </p:nvSpPr>
        <p:spPr/>
        <p:txBody>
          <a:bodyPr/>
          <a:lstStyle/>
          <a:p>
            <a:fld id="{EC98833A-DFB5-4C06-BFF1-04B97FA78307}" type="slidenum">
              <a:rPr lang="en-US" smtClean="0"/>
              <a:pPr/>
              <a:t>13</a:t>
            </a:fld>
            <a:endParaRPr lang="en-US"/>
          </a:p>
        </p:txBody>
      </p:sp>
      <p:sp>
        <p:nvSpPr>
          <p:cNvPr id="3" name="Title 1"/>
          <p:cNvSpPr txBox="1">
            <a:spLocks/>
          </p:cNvSpPr>
          <p:nvPr/>
        </p:nvSpPr>
        <p:spPr>
          <a:xfrm>
            <a:off x="457200" y="274638"/>
            <a:ext cx="8229600" cy="1143000"/>
          </a:xfrm>
          <a:prstGeom prst="rect">
            <a:avLst/>
          </a:prstGeom>
        </p:spPr>
        <p:txBody>
          <a:bodyPr/>
          <a:lstStyle>
            <a:lvl1pPr algn="ctr" rtl="0" fontAlgn="base">
              <a:spcBef>
                <a:spcPct val="0"/>
              </a:spcBef>
              <a:spcAft>
                <a:spcPct val="0"/>
              </a:spcAft>
              <a:defRPr sz="4400" b="1">
                <a:solidFill>
                  <a:schemeClr val="folHlink"/>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2pPr>
            <a:lvl3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3pPr>
            <a:lvl4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4pPr>
            <a:lvl5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9pPr>
          </a:lstStyle>
          <a:p>
            <a:r>
              <a:rPr lang="en-US" sz="3600" dirty="0" smtClean="0"/>
              <a:t>But, some drift toward lower TFP/ stronger hours growth in Europe.</a:t>
            </a:r>
          </a:p>
          <a:p>
            <a:r>
              <a:rPr lang="en-US" sz="3600" dirty="0" smtClean="0"/>
              <a:t> (1970s and 1980s)</a:t>
            </a:r>
            <a:endParaRPr lang="en-US" sz="3600" dirty="0"/>
          </a:p>
        </p:txBody>
      </p:sp>
      <p:sp>
        <p:nvSpPr>
          <p:cNvPr id="4" name="TextBox 3"/>
          <p:cNvSpPr txBox="1"/>
          <p:nvPr/>
        </p:nvSpPr>
        <p:spPr>
          <a:xfrm>
            <a:off x="927877" y="6394265"/>
            <a:ext cx="4261899" cy="276999"/>
          </a:xfrm>
          <a:prstGeom prst="rect">
            <a:avLst/>
          </a:prstGeom>
          <a:noFill/>
        </p:spPr>
        <p:txBody>
          <a:bodyPr wrap="square" rtlCol="0">
            <a:spAutoFit/>
          </a:bodyPr>
          <a:lstStyle/>
          <a:p>
            <a:r>
              <a:rPr lang="en-US" sz="1200" b="0" dirty="0" smtClean="0">
                <a:latin typeface="+mn-lt"/>
              </a:rPr>
              <a:t>Dotted lines represent the averages over 1970-2007 on all charts.</a:t>
            </a:r>
            <a:endParaRPr lang="en-US" sz="1200" b="0" dirty="0">
              <a:latin typeface="+mn-lt"/>
            </a:endParaRPr>
          </a:p>
        </p:txBody>
      </p:sp>
      <p:graphicFrame>
        <p:nvGraphicFramePr>
          <p:cNvPr id="10" name="Chart 9"/>
          <p:cNvGraphicFramePr>
            <a:graphicFrameLocks/>
          </p:cNvGraphicFramePr>
          <p:nvPr>
            <p:extLst>
              <p:ext uri="{D42A27DB-BD31-4B8C-83A1-F6EECF244321}">
                <p14:modId xmlns:p14="http://schemas.microsoft.com/office/powerpoint/2010/main" val="1616087959"/>
              </p:ext>
            </p:extLst>
          </p:nvPr>
        </p:nvGraphicFramePr>
        <p:xfrm>
          <a:off x="4626244" y="1960765"/>
          <a:ext cx="420624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32965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EC98833A-DFB5-4C06-BFF1-04B97FA78307}" type="slidenum">
              <a:rPr lang="en-US" smtClean="0"/>
              <a:pPr/>
              <a:t>14</a:t>
            </a:fld>
            <a:endParaRPr lang="en-US"/>
          </a:p>
        </p:txBody>
      </p:sp>
      <p:sp>
        <p:nvSpPr>
          <p:cNvPr id="3" name="Title 1"/>
          <p:cNvSpPr txBox="1">
            <a:spLocks/>
          </p:cNvSpPr>
          <p:nvPr/>
        </p:nvSpPr>
        <p:spPr>
          <a:xfrm>
            <a:off x="457200" y="274638"/>
            <a:ext cx="8229600" cy="1143000"/>
          </a:xfrm>
          <a:prstGeom prst="rect">
            <a:avLst/>
          </a:prstGeom>
        </p:spPr>
        <p:txBody>
          <a:bodyPr/>
          <a:lstStyle>
            <a:lvl1pPr algn="ctr" rtl="0" fontAlgn="base">
              <a:spcBef>
                <a:spcPct val="0"/>
              </a:spcBef>
              <a:spcAft>
                <a:spcPct val="0"/>
              </a:spcAft>
              <a:defRPr sz="4400" b="1">
                <a:solidFill>
                  <a:schemeClr val="folHlink"/>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2pPr>
            <a:lvl3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3pPr>
            <a:lvl4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4pPr>
            <a:lvl5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9pPr>
          </a:lstStyle>
          <a:p>
            <a:r>
              <a:rPr lang="en-US" sz="3600" dirty="0" smtClean="0"/>
              <a:t>1990s and 2000-2007</a:t>
            </a:r>
            <a:endParaRPr lang="en-US" sz="3600" dirty="0"/>
          </a:p>
        </p:txBody>
      </p:sp>
      <p:sp>
        <p:nvSpPr>
          <p:cNvPr id="4" name="TextBox 3"/>
          <p:cNvSpPr txBox="1"/>
          <p:nvPr/>
        </p:nvSpPr>
        <p:spPr>
          <a:xfrm>
            <a:off x="1106107" y="6255766"/>
            <a:ext cx="4261899" cy="276999"/>
          </a:xfrm>
          <a:prstGeom prst="rect">
            <a:avLst/>
          </a:prstGeom>
          <a:noFill/>
        </p:spPr>
        <p:txBody>
          <a:bodyPr wrap="square" rtlCol="0">
            <a:spAutoFit/>
          </a:bodyPr>
          <a:lstStyle/>
          <a:p>
            <a:r>
              <a:rPr lang="en-US" sz="1200" b="0" dirty="0" smtClean="0">
                <a:latin typeface="+mn-lt"/>
              </a:rPr>
              <a:t>Dotted lines represent the averages over 1970-2007 on all charts.</a:t>
            </a:r>
            <a:endParaRPr lang="en-US" sz="1200" b="0" dirty="0">
              <a:latin typeface="+mn-lt"/>
            </a:endParaRPr>
          </a:p>
        </p:txBody>
      </p:sp>
      <p:graphicFrame>
        <p:nvGraphicFramePr>
          <p:cNvPr id="5" name="Chart 4"/>
          <p:cNvGraphicFramePr>
            <a:graphicFrameLocks/>
          </p:cNvGraphicFramePr>
          <p:nvPr>
            <p:extLst>
              <p:ext uri="{D42A27DB-BD31-4B8C-83A1-F6EECF244321}">
                <p14:modId xmlns:p14="http://schemas.microsoft.com/office/powerpoint/2010/main" val="2784198762"/>
              </p:ext>
            </p:extLst>
          </p:nvPr>
        </p:nvGraphicFramePr>
        <p:xfrm>
          <a:off x="297709" y="1136650"/>
          <a:ext cx="420624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411529741"/>
              </p:ext>
            </p:extLst>
          </p:nvPr>
        </p:nvGraphicFramePr>
        <p:xfrm>
          <a:off x="4640051" y="1149350"/>
          <a:ext cx="420624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7975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Correlation of growth in TFP and hours varies by sector </a:t>
            </a:r>
            <a:r>
              <a:rPr lang="en-US" sz="3600" dirty="0"/>
              <a:t>(OECD 14</a:t>
            </a:r>
            <a:r>
              <a:rPr lang="en-US" sz="3600" dirty="0" smtClean="0"/>
              <a:t>)</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0950149"/>
              </p:ext>
            </p:extLst>
          </p:nvPr>
        </p:nvGraphicFramePr>
        <p:xfrm>
          <a:off x="987367" y="1310187"/>
          <a:ext cx="7474244" cy="5162616"/>
        </p:xfrm>
        <a:graphic>
          <a:graphicData uri="http://schemas.openxmlformats.org/drawingml/2006/table">
            <a:tbl>
              <a:tblPr/>
              <a:tblGrid>
                <a:gridCol w="2310870"/>
                <a:gridCol w="127351"/>
                <a:gridCol w="722576"/>
                <a:gridCol w="572228"/>
                <a:gridCol w="151859"/>
                <a:gridCol w="805218"/>
                <a:gridCol w="600501"/>
                <a:gridCol w="68239"/>
                <a:gridCol w="1105469"/>
                <a:gridCol w="28453"/>
                <a:gridCol w="981480"/>
              </a:tblGrid>
              <a:tr h="198250">
                <a:tc gridSpan="11">
                  <a:txBody>
                    <a:bodyPr/>
                    <a:lstStyle/>
                    <a:p>
                      <a:pPr algn="l" fontAlgn="b"/>
                      <a:endParaRPr lang="en-US" sz="1200" b="0" i="0" u="none" strike="noStrike" dirty="0">
                        <a:effectLst/>
                        <a:latin typeface="Arial"/>
                      </a:endParaRPr>
                    </a:p>
                  </a:txBody>
                  <a:tcPr marL="0" marR="0" marT="0" marB="0">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3930">
                <a:tc>
                  <a:txBody>
                    <a:bodyPr/>
                    <a:lstStyle/>
                    <a:p>
                      <a:pPr algn="ctr" fontAlgn="b"/>
                      <a:r>
                        <a:rPr lang="en-US" sz="1600" b="0" i="0" u="none" strike="noStrike" dirty="0">
                          <a:effectLst/>
                          <a:latin typeface="Times New Roman"/>
                        </a:rPr>
                        <a:t>Industry</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gridSpan="2">
                  <a:txBody>
                    <a:bodyPr/>
                    <a:lstStyle/>
                    <a:p>
                      <a:pPr algn="ctr" fontAlgn="b"/>
                      <a:r>
                        <a:rPr lang="en-US" sz="1600" b="0" i="0" u="none" strike="noStrike" dirty="0">
                          <a:effectLst/>
                          <a:latin typeface="Times New Roman"/>
                        </a:rPr>
                        <a:t>Coefficient</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l" fontAlgn="b"/>
                      <a:endParaRPr lang="en-US" sz="1600" b="0" i="0" u="none" strike="noStrike">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tcPr>
                </a:tc>
                <a:tc gridSpan="2">
                  <a:txBody>
                    <a:bodyPr/>
                    <a:lstStyle/>
                    <a:p>
                      <a:pPr algn="ctr" fontAlgn="b"/>
                      <a:r>
                        <a:rPr lang="en-US" sz="1600" b="0" i="0" u="none" strike="noStrike" dirty="0">
                          <a:effectLst/>
                          <a:latin typeface="Times New Roman"/>
                        </a:rPr>
                        <a:t>Constant</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l" fontAlgn="b"/>
                      <a:endParaRPr lang="en-US" sz="1600" b="0" i="0" u="none" strike="noStrike">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tcPr>
                </a:tc>
                <a:tc>
                  <a:txBody>
                    <a:bodyPr/>
                    <a:lstStyle/>
                    <a:p>
                      <a:pPr algn="ctr" fontAlgn="b"/>
                      <a:r>
                        <a:rPr lang="en-US" sz="1600" b="0" i="0" u="none" strike="noStrike" dirty="0">
                          <a:effectLst/>
                          <a:latin typeface="Times New Roman"/>
                        </a:rPr>
                        <a:t>Observations</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L="0" marR="0" marT="0" marB="0" anchor="b">
                    <a:lnL>
                      <a:noFill/>
                    </a:lnL>
                    <a:lnR>
                      <a:noFill/>
                    </a:lnR>
                    <a:lnT w="6350" cap="flat" cmpd="sng" algn="ctr">
                      <a:noFill/>
                      <a:prstDash val="solid"/>
                      <a:round/>
                      <a:headEnd type="none" w="med" len="med"/>
                      <a:tailEnd type="none" w="med" len="med"/>
                    </a:lnT>
                    <a:lnB>
                      <a:noFill/>
                    </a:lnB>
                  </a:tcPr>
                </a:tc>
                <a:tc>
                  <a:txBody>
                    <a:bodyPr/>
                    <a:lstStyle/>
                    <a:p>
                      <a:pPr algn="l" fontAlgn="b"/>
                      <a:r>
                        <a:rPr lang="en-US" sz="1600" b="0" i="0" u="none" strike="noStrike" dirty="0">
                          <a:effectLst/>
                          <a:latin typeface="Times New Roman"/>
                        </a:rPr>
                        <a:t>Adjusted R</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462583">
                <a:tc>
                  <a:txBody>
                    <a:bodyPr/>
                    <a:lstStyle/>
                    <a:p>
                      <a:pPr algn="ctr" fontAlgn="b"/>
                      <a:r>
                        <a:rPr lang="en-US" sz="1600" b="0" i="0" u="none" strike="noStrike" dirty="0">
                          <a:effectLst/>
                          <a:latin typeface="Times New Roman"/>
                        </a:rPr>
                        <a:t>Hotels and Restaurants</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smtClean="0">
                          <a:effectLst/>
                          <a:latin typeface="Times New Roman"/>
                        </a:rPr>
                        <a:t>-0.60</a:t>
                      </a:r>
                      <a:r>
                        <a:rPr lang="en-US" sz="1600" b="0" i="0" u="none" strike="noStrike" dirty="0">
                          <a:effectLst/>
                          <a:latin typeface="Times New Roman"/>
                        </a:rPr>
                        <a:t>**</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(0.26)</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0.28</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(0.49)</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0.25</a:t>
                      </a:r>
                    </a:p>
                  </a:txBody>
                  <a:tcPr marL="0" marR="0" marT="0" marB="0" anchor="b">
                    <a:lnL>
                      <a:noFill/>
                    </a:lnL>
                    <a:lnR>
                      <a:noFill/>
                    </a:lnR>
                    <a:lnT>
                      <a:noFill/>
                    </a:lnT>
                    <a:lnB>
                      <a:noFill/>
                    </a:lnB>
                  </a:tcPr>
                </a:tc>
              </a:tr>
              <a:tr h="297375">
                <a:tc>
                  <a:txBody>
                    <a:bodyPr/>
                    <a:lstStyle/>
                    <a:p>
                      <a:pPr algn="ctr" fontAlgn="b"/>
                      <a:r>
                        <a:rPr lang="en-US" sz="1600" b="0" i="0" u="none" strike="noStrike" dirty="0">
                          <a:effectLst/>
                          <a:latin typeface="Times New Roman"/>
                        </a:rPr>
                        <a:t>Manufacturing</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-0.46</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(0.35)</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1.19**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(0.49)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0.05</a:t>
                      </a:r>
                    </a:p>
                  </a:txBody>
                  <a:tcPr marL="0" marR="0" marT="0" marB="0" anchor="b">
                    <a:lnL>
                      <a:noFill/>
                    </a:lnL>
                    <a:lnR>
                      <a:noFill/>
                    </a:lnR>
                    <a:lnT>
                      <a:noFill/>
                    </a:lnT>
                    <a:lnB>
                      <a:noFill/>
                    </a:lnB>
                    <a:lnTlToBr w="12700" cmpd="sng">
                      <a:noFill/>
                      <a:prstDash val="solid"/>
                    </a:lnTlToBr>
                    <a:lnBlToTr w="12700" cmpd="sng">
                      <a:noFill/>
                      <a:prstDash val="solid"/>
                    </a:lnBlToTr>
                  </a:tcPr>
                </a:tc>
              </a:tr>
              <a:tr h="462583">
                <a:tc>
                  <a:txBody>
                    <a:bodyPr/>
                    <a:lstStyle/>
                    <a:p>
                      <a:pPr algn="ctr" fontAlgn="b"/>
                      <a:r>
                        <a:rPr lang="en-US" sz="1600" b="1" i="0" u="none" strike="noStrike" dirty="0">
                          <a:effectLst/>
                          <a:latin typeface="Times New Roman"/>
                        </a:rPr>
                        <a:t>Total Economy</a:t>
                      </a:r>
                    </a:p>
                  </a:txBody>
                  <a:tcPr marL="0" marR="0" marT="0" marB="0" anchor="b">
                    <a:lnL>
                      <a:noFill/>
                    </a:lnL>
                    <a:lnR>
                      <a:noFill/>
                    </a:lnR>
                    <a:lnT>
                      <a:noFill/>
                    </a:lnT>
                    <a:lnB>
                      <a:noFill/>
                    </a:lnB>
                  </a:tcPr>
                </a:tc>
                <a:tc>
                  <a:txBody>
                    <a:bodyPr/>
                    <a:lstStyle/>
                    <a:p>
                      <a:pPr algn="ctr" fontAlgn="b"/>
                      <a:endParaRPr lang="en-US" sz="1600" b="1"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1" i="0" u="none" strike="noStrike">
                          <a:effectLst/>
                          <a:latin typeface="Times New Roman"/>
                        </a:rPr>
                        <a:t>-0.37**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1" i="0" u="none" strike="noStrike">
                          <a:effectLst/>
                          <a:latin typeface="Times New Roman"/>
                        </a:rPr>
                        <a:t>(0.14)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1"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1" i="0" u="none" strike="noStrike" dirty="0">
                          <a:effectLst/>
                          <a:latin typeface="Times New Roman"/>
                        </a:rPr>
                        <a:t>0.74***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1" i="0" u="none" strike="noStrike">
                          <a:effectLst/>
                          <a:latin typeface="Times New Roman"/>
                        </a:rPr>
                        <a:t>(0.12)</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1"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1"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1" i="0" u="none" strike="noStrike" dirty="0">
                          <a:effectLst/>
                          <a:latin typeface="Times New Roman"/>
                        </a:rPr>
                        <a:t>0.33</a:t>
                      </a:r>
                    </a:p>
                  </a:txBody>
                  <a:tcPr marL="0" marR="0" marT="0" marB="0" anchor="b">
                    <a:lnL>
                      <a:noFill/>
                    </a:lnL>
                    <a:lnR>
                      <a:noFill/>
                    </a:lnR>
                    <a:lnT>
                      <a:noFill/>
                    </a:lnT>
                    <a:lnB>
                      <a:noFill/>
                    </a:lnB>
                    <a:lnTlToBr w="12700" cmpd="sng">
                      <a:noFill/>
                      <a:prstDash val="solid"/>
                    </a:lnTlToBr>
                    <a:lnBlToTr w="12700" cmpd="sng">
                      <a:noFill/>
                      <a:prstDash val="solid"/>
                    </a:lnBlToTr>
                  </a:tcPr>
                </a:tc>
              </a:tr>
              <a:tr h="297375">
                <a:tc>
                  <a:txBody>
                    <a:bodyPr/>
                    <a:lstStyle/>
                    <a:p>
                      <a:pPr algn="ctr" fontAlgn="b"/>
                      <a:r>
                        <a:rPr lang="en-US" sz="1600" b="0" i="0" u="none" strike="noStrike" dirty="0">
                          <a:effectLst/>
                          <a:latin typeface="Times New Roman"/>
                        </a:rPr>
                        <a:t>Other Services</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-0.35*</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(0.19)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0.11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(0.30)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0.15</a:t>
                      </a:r>
                    </a:p>
                  </a:txBody>
                  <a:tcPr marL="0" marR="0" marT="0" marB="0" anchor="b">
                    <a:lnL>
                      <a:noFill/>
                    </a:lnL>
                    <a:lnR>
                      <a:noFill/>
                    </a:lnR>
                    <a:lnT>
                      <a:noFill/>
                    </a:lnT>
                    <a:lnB>
                      <a:noFill/>
                    </a:lnB>
                    <a:lnTlToBr w="12700" cmpd="sng">
                      <a:noFill/>
                      <a:prstDash val="solid"/>
                    </a:lnTlToBr>
                    <a:lnBlToTr w="12700" cmpd="sng">
                      <a:noFill/>
                      <a:prstDash val="solid"/>
                    </a:lnBlToTr>
                  </a:tcPr>
                </a:tc>
              </a:tr>
              <a:tr h="297375">
                <a:tc>
                  <a:txBody>
                    <a:bodyPr/>
                    <a:lstStyle/>
                    <a:p>
                      <a:pPr algn="ctr" fontAlgn="b"/>
                      <a:r>
                        <a:rPr lang="en-US" sz="1600" b="0" i="0" u="none" strike="noStrike" dirty="0">
                          <a:effectLst/>
                          <a:latin typeface="Times New Roman"/>
                        </a:rPr>
                        <a:t>Wholesale and Retail</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-0.33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(0.48)</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1.31***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(0.40)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-0.04</a:t>
                      </a:r>
                    </a:p>
                  </a:txBody>
                  <a:tcPr marL="0" marR="0" marT="0" marB="0" anchor="b">
                    <a:lnL>
                      <a:noFill/>
                    </a:lnL>
                    <a:lnR>
                      <a:noFill/>
                    </a:lnR>
                    <a:lnT>
                      <a:noFill/>
                    </a:lnT>
                    <a:lnB>
                      <a:noFill/>
                    </a:lnB>
                    <a:lnTlToBr w="12700" cmpd="sng">
                      <a:noFill/>
                      <a:prstDash val="solid"/>
                    </a:lnTlToBr>
                    <a:lnBlToTr w="12700" cmpd="sng">
                      <a:noFill/>
                      <a:prstDash val="solid"/>
                    </a:lnBlToTr>
                  </a:tcPr>
                </a:tc>
              </a:tr>
              <a:tr h="297375">
                <a:tc>
                  <a:txBody>
                    <a:bodyPr/>
                    <a:lstStyle/>
                    <a:p>
                      <a:pPr algn="ctr" fontAlgn="b"/>
                      <a:r>
                        <a:rPr lang="en-US" sz="1600" b="0" i="0" u="none" strike="noStrike" dirty="0">
                          <a:effectLst/>
                          <a:latin typeface="Times New Roman"/>
                        </a:rPr>
                        <a:t>Financial Services</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-0.23*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(0.12)</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0.39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(0.41)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0.18</a:t>
                      </a:r>
                    </a:p>
                  </a:txBody>
                  <a:tcPr marL="0" marR="0" marT="0" marB="0" anchor="b">
                    <a:lnL>
                      <a:noFill/>
                    </a:lnL>
                    <a:lnR>
                      <a:noFill/>
                    </a:lnR>
                    <a:lnT>
                      <a:noFill/>
                    </a:lnT>
                    <a:lnB>
                      <a:noFill/>
                    </a:lnB>
                    <a:lnTlToBr w="12700" cmpd="sng">
                      <a:noFill/>
                      <a:prstDash val="solid"/>
                    </a:lnTlToBr>
                    <a:lnBlToTr w="12700" cmpd="sng">
                      <a:noFill/>
                      <a:prstDash val="solid"/>
                    </a:lnBlToTr>
                  </a:tcPr>
                </a:tc>
              </a:tr>
              <a:tr h="297375">
                <a:tc>
                  <a:txBody>
                    <a:bodyPr/>
                    <a:lstStyle/>
                    <a:p>
                      <a:pPr algn="ctr" fontAlgn="b"/>
                      <a:r>
                        <a:rPr lang="en-US" sz="1600" b="0" i="0" u="none" strike="noStrike" dirty="0">
                          <a:effectLst/>
                          <a:latin typeface="Times New Roman"/>
                        </a:rPr>
                        <a:t>Electricity</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-0.23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(0.26)</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0.81**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(0.30)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-0.02</a:t>
                      </a:r>
                    </a:p>
                  </a:txBody>
                  <a:tcPr marL="0" marR="0" marT="0" marB="0" anchor="b">
                    <a:lnL>
                      <a:noFill/>
                    </a:lnL>
                    <a:lnR>
                      <a:noFill/>
                    </a:lnR>
                    <a:lnT>
                      <a:noFill/>
                    </a:lnT>
                    <a:lnB>
                      <a:noFill/>
                    </a:lnB>
                    <a:lnTlToBr w="12700" cmpd="sng">
                      <a:noFill/>
                      <a:prstDash val="solid"/>
                    </a:lnTlToBr>
                    <a:lnBlToTr w="12700" cmpd="sng">
                      <a:noFill/>
                      <a:prstDash val="solid"/>
                    </a:lnBlToTr>
                  </a:tcPr>
                </a:tc>
              </a:tr>
              <a:tr h="462583">
                <a:tc>
                  <a:txBody>
                    <a:bodyPr/>
                    <a:lstStyle/>
                    <a:p>
                      <a:pPr algn="ctr" fontAlgn="b"/>
                      <a:r>
                        <a:rPr lang="en-US" sz="1600" b="0" i="0" u="none" strike="noStrike" dirty="0">
                          <a:effectLst/>
                          <a:latin typeface="Times New Roman"/>
                        </a:rPr>
                        <a:t>Agriculture, Forestry, and Fishing</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-0.21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(0.31)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2.77***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(0.81)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-0.04</a:t>
                      </a:r>
                    </a:p>
                  </a:txBody>
                  <a:tcPr marL="0" marR="0" marT="0" marB="0" anchor="b">
                    <a:lnL>
                      <a:noFill/>
                    </a:lnL>
                    <a:lnR>
                      <a:noFill/>
                    </a:lnR>
                    <a:lnT>
                      <a:noFill/>
                    </a:lnT>
                    <a:lnB>
                      <a:noFill/>
                    </a:lnB>
                    <a:lnTlToBr w="12700" cmpd="sng">
                      <a:noFill/>
                      <a:prstDash val="solid"/>
                    </a:lnTlToBr>
                    <a:lnBlToTr w="12700" cmpd="sng">
                      <a:noFill/>
                      <a:prstDash val="solid"/>
                    </a:lnBlToTr>
                  </a:tcPr>
                </a:tc>
              </a:tr>
              <a:tr h="297375">
                <a:tc>
                  <a:txBody>
                    <a:bodyPr/>
                    <a:lstStyle/>
                    <a:p>
                      <a:pPr algn="ctr" fontAlgn="b"/>
                      <a:r>
                        <a:rPr lang="en-US" sz="1600" b="0" i="0" u="none" strike="noStrike" dirty="0">
                          <a:effectLst/>
                          <a:latin typeface="Times New Roman"/>
                        </a:rPr>
                        <a:t>Construction</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-0.15</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(0.19)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0.24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(0.25)</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-0.03</a:t>
                      </a:r>
                    </a:p>
                  </a:txBody>
                  <a:tcPr marL="0" marR="0" marT="0" marB="0" anchor="b">
                    <a:lnL>
                      <a:noFill/>
                    </a:lnL>
                    <a:lnR>
                      <a:noFill/>
                    </a:lnR>
                    <a:lnT>
                      <a:noFill/>
                    </a:lnT>
                    <a:lnB>
                      <a:noFill/>
                    </a:lnB>
                    <a:lnTlToBr w="12700" cmpd="sng">
                      <a:noFill/>
                      <a:prstDash val="solid"/>
                    </a:lnTlToBr>
                    <a:lnBlToTr w="12700" cmpd="sng">
                      <a:noFill/>
                      <a:prstDash val="solid"/>
                    </a:lnBlToTr>
                  </a:tcPr>
                </a:tc>
              </a:tr>
              <a:tr h="297375">
                <a:tc>
                  <a:txBody>
                    <a:bodyPr/>
                    <a:lstStyle/>
                    <a:p>
                      <a:pPr algn="ctr" fontAlgn="b"/>
                      <a:r>
                        <a:rPr lang="en-US" sz="1600" b="0" i="0" u="none" strike="noStrike" dirty="0">
                          <a:effectLst/>
                          <a:latin typeface="Times New Roman"/>
                        </a:rPr>
                        <a:t>Mining and Quarrying</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(0.28)</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0.43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(1.04)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-0.06</a:t>
                      </a:r>
                    </a:p>
                  </a:txBody>
                  <a:tcPr marL="0" marR="0" marT="0" marB="0" anchor="b">
                    <a:lnL>
                      <a:noFill/>
                    </a:lnL>
                    <a:lnR>
                      <a:noFill/>
                    </a:lnR>
                    <a:lnT>
                      <a:noFill/>
                    </a:lnT>
                    <a:lnB>
                      <a:noFill/>
                    </a:lnB>
                    <a:lnTlToBr w="12700" cmpd="sng">
                      <a:noFill/>
                      <a:prstDash val="solid"/>
                    </a:lnTlToBr>
                    <a:lnBlToTr w="12700" cmpd="sng">
                      <a:noFill/>
                      <a:prstDash val="solid"/>
                    </a:lnBlToTr>
                  </a:tcPr>
                </a:tc>
              </a:tr>
              <a:tr h="297375">
                <a:tc>
                  <a:txBody>
                    <a:bodyPr/>
                    <a:lstStyle/>
                    <a:p>
                      <a:pPr algn="ctr" fontAlgn="b"/>
                      <a:r>
                        <a:rPr lang="en-US" sz="1600" b="0" i="0" u="none" strike="noStrike" dirty="0">
                          <a:effectLst/>
                          <a:latin typeface="Times New Roman"/>
                        </a:rPr>
                        <a:t>Transportation</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-0.11</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(0.37)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1.37***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(0.42)</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-0.08</a:t>
                      </a:r>
                    </a:p>
                  </a:txBody>
                  <a:tcPr marL="0" marR="0" marT="0" marB="0" anchor="b">
                    <a:lnL>
                      <a:noFill/>
                    </a:lnL>
                    <a:lnR>
                      <a:noFill/>
                    </a:lnR>
                    <a:lnT>
                      <a:noFill/>
                    </a:lnT>
                    <a:lnB>
                      <a:noFill/>
                    </a:lnB>
                    <a:lnTlToBr w="12700" cmpd="sng">
                      <a:noFill/>
                      <a:prstDash val="solid"/>
                    </a:lnTlToBr>
                    <a:lnBlToTr w="12700" cmpd="sng">
                      <a:noFill/>
                      <a:prstDash val="solid"/>
                    </a:lnBlToTr>
                  </a:tcPr>
                </a:tc>
              </a:tr>
              <a:tr h="231292">
                <a:tc>
                  <a:txBody>
                    <a:bodyPr/>
                    <a:lstStyle/>
                    <a:p>
                      <a:pPr algn="ctr" fontAlgn="b"/>
                      <a:r>
                        <a:rPr lang="en-US" sz="14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tcPr>
                </a:tc>
                <a:tc>
                  <a:txBody>
                    <a:bodyPr/>
                    <a:lstStyle/>
                    <a:p>
                      <a:pPr algn="ctr" fontAlgn="b"/>
                      <a:r>
                        <a:rPr lang="en-US" sz="14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tcPr>
                </a:tc>
                <a:tc>
                  <a:txBody>
                    <a:bodyPr/>
                    <a:lstStyle/>
                    <a:p>
                      <a:pPr algn="ctr" fontAlgn="b"/>
                      <a:r>
                        <a:rPr lang="en-US" sz="1400" b="0" i="0" u="none" strike="noStrike">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97375">
                <a:tc gridSpan="7">
                  <a:txBody>
                    <a:bodyPr/>
                    <a:lstStyle/>
                    <a:p>
                      <a:pPr algn="l" fontAlgn="b"/>
                      <a:r>
                        <a:rPr lang="en-US" sz="1400" b="0" i="0" u="none" strike="noStrike" dirty="0">
                          <a:effectLst/>
                          <a:latin typeface="Times New Roman"/>
                        </a:rPr>
                        <a:t>Standard errors in parentheses. *** p&lt;0.01, ** p&lt;0.05, * p&lt;0.1</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1200" b="0" i="0" u="none" strike="noStrike">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1600" b="0" i="0" u="none" strike="noStrike" dirty="0">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297375">
                <a:tc gridSpan="7">
                  <a:txBody>
                    <a:bodyPr/>
                    <a:lstStyle/>
                    <a:p>
                      <a:pPr algn="l" fontAlgn="b"/>
                      <a:r>
                        <a:rPr lang="en-US" sz="1400" b="0" i="0" u="none" strike="noStrike" dirty="0">
                          <a:effectLst/>
                          <a:latin typeface="Times New Roman"/>
                        </a:rPr>
                        <a:t>Source: World KLEMS, EU KLEMS.</a:t>
                      </a:r>
                    </a:p>
                  </a:txBody>
                  <a:tcPr marL="0" marR="0" marT="0" marB="0" anchor="b">
                    <a:lnL>
                      <a:noFill/>
                    </a:lnL>
                    <a:lnR>
                      <a:noFill/>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1200" b="0" i="0" u="none" strike="noStrike">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1600" b="0" i="0" u="none" strike="noStrike" dirty="0">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r>
            </a:tbl>
          </a:graphicData>
        </a:graphic>
      </p:graphicFrame>
      <p:sp>
        <p:nvSpPr>
          <p:cNvPr id="4" name="Slide Number Placeholder 3"/>
          <p:cNvSpPr>
            <a:spLocks noGrp="1"/>
          </p:cNvSpPr>
          <p:nvPr>
            <p:ph type="sldNum" sz="quarter" idx="11"/>
          </p:nvPr>
        </p:nvSpPr>
        <p:spPr/>
        <p:txBody>
          <a:bodyPr/>
          <a:lstStyle/>
          <a:p>
            <a:fld id="{A45A8D7F-C40A-4B14-B059-19909C7E75F8}" type="slidenum">
              <a:rPr lang="en-US" smtClean="0"/>
              <a:pPr/>
              <a:t>15</a:t>
            </a:fld>
            <a:endParaRPr lang="en-US"/>
          </a:p>
        </p:txBody>
      </p:sp>
      <mc:AlternateContent xmlns:mc="http://schemas.openxmlformats.org/markup-compatibility/2006" xmlns:a14="http://schemas.microsoft.com/office/drawing/2010/main">
        <mc:Choice Requires="a14">
          <p:sp>
            <p:nvSpPr>
              <p:cNvPr id="6" name="TextBox 1"/>
              <p:cNvSpPr txBox="1"/>
              <p:nvPr/>
            </p:nvSpPr>
            <p:spPr>
              <a:xfrm>
                <a:off x="8273273" y="1540460"/>
                <a:ext cx="190500" cy="26193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latin typeface="Times New Roman" pitchFamily="18" charset="0"/>
                  <a:cs typeface="Times New Roman" pitchFamily="18" charset="0"/>
                </a:endParaRPr>
              </a:p>
            </p:txBody>
          </p:sp>
        </mc:Choice>
        <mc:Fallback xmlns="">
          <p:sp>
            <p:nvSpPr>
              <p:cNvPr id="6" name="TextBox 1"/>
              <p:cNvSpPr txBox="1">
                <a:spLocks noRot="1" noChangeAspect="1" noMove="1" noResize="1" noEditPoints="1" noAdjustHandles="1" noChangeArrowheads="1" noChangeShapeType="1" noTextEdit="1"/>
              </p:cNvSpPr>
              <p:nvPr/>
            </p:nvSpPr>
            <p:spPr>
              <a:xfrm>
                <a:off x="8273273" y="1540460"/>
                <a:ext cx="190500" cy="261938"/>
              </a:xfrm>
              <a:prstGeom prst="rect">
                <a:avLst/>
              </a:prstGeom>
              <a:blipFill rotWithShape="1">
                <a:blip r:embed="rId2"/>
                <a:stretch>
                  <a:fillRect r="-19355"/>
                </a:stretch>
              </a:blipFill>
            </p:spPr>
            <p:txBody>
              <a:bodyPr/>
              <a:lstStyle/>
              <a:p>
                <a:r>
                  <a:rPr lang="en-US">
                    <a:noFill/>
                  </a:rPr>
                  <a:t> </a:t>
                </a:r>
              </a:p>
            </p:txBody>
          </p:sp>
        </mc:Fallback>
      </mc:AlternateContent>
    </p:spTree>
    <p:extLst>
      <p:ext uri="{BB962C8B-B14F-4D97-AF65-F5344CB8AC3E}">
        <p14:creationId xmlns:p14="http://schemas.microsoft.com/office/powerpoint/2010/main" val="2309373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0297"/>
            <a:ext cx="8980714" cy="1143000"/>
          </a:xfrm>
        </p:spPr>
        <p:txBody>
          <a:bodyPr/>
          <a:lstStyle/>
          <a:p>
            <a:pPr lvl="1"/>
            <a:r>
              <a:rPr lang="en-US" sz="3600" dirty="0" smtClean="0">
                <a:effectLst>
                  <a:outerShdw blurRad="38100" dist="38100" dir="2700000" algn="tl">
                    <a:srgbClr val="000000">
                      <a:alpha val="43137"/>
                    </a:srgbClr>
                  </a:outerShdw>
                </a:effectLst>
              </a:rPr>
              <a:t>But </a:t>
            </a:r>
            <a:r>
              <a:rPr lang="en-US" sz="3600" dirty="0">
                <a:effectLst>
                  <a:outerShdw blurRad="38100" dist="38100" dir="2700000" algn="tl">
                    <a:srgbClr val="000000">
                      <a:alpha val="43137"/>
                    </a:srgbClr>
                  </a:outerShdw>
                </a:effectLst>
              </a:rPr>
              <a:t>variation in industry </a:t>
            </a:r>
            <a:r>
              <a:rPr lang="en-US" sz="3600" dirty="0" smtClean="0">
                <a:effectLst>
                  <a:outerShdw blurRad="38100" dist="38100" dir="2700000" algn="tl">
                    <a:srgbClr val="000000">
                      <a:alpha val="43137"/>
                    </a:srgbClr>
                  </a:outerShdw>
                </a:effectLst>
              </a:rPr>
              <a:t>composition does not explain cross-country variance.</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16</a:t>
            </a:fld>
            <a:endParaRPr lang="en-US"/>
          </a:p>
        </p:txBody>
      </p:sp>
      <mc:AlternateContent xmlns:mc="http://schemas.openxmlformats.org/markup-compatibility/2006" xmlns:a14="http://schemas.microsoft.com/office/drawing/2010/main">
        <mc:Choice Requires="a14">
          <p:sp>
            <p:nvSpPr>
              <p:cNvPr id="9" name="TextBox 1"/>
              <p:cNvSpPr txBox="1"/>
              <p:nvPr/>
            </p:nvSpPr>
            <p:spPr>
              <a:xfrm>
                <a:off x="2132794" y="4988592"/>
                <a:ext cx="587967"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400" i="1">
                              <a:latin typeface="Cambria Math"/>
                            </a:rPr>
                          </m:ctrlPr>
                        </m:sSupPr>
                        <m:e>
                          <m:r>
                            <a:rPr lang="en-US" sz="1400" b="0" i="1">
                              <a:latin typeface="Cambria Math"/>
                            </a:rPr>
                            <m:t> </m:t>
                          </m:r>
                        </m:e>
                        <m:sup>
                          <m:r>
                            <a:rPr lang="en-US" sz="1400" b="0" i="1">
                              <a:latin typeface="Cambria Math"/>
                            </a:rPr>
                            <m:t>2</m:t>
                          </m:r>
                        </m:sup>
                      </m:sSup>
                    </m:oMath>
                  </m:oMathPara>
                </a14:m>
                <a:endParaRPr lang="en-US" sz="1400" dirty="0">
                  <a:latin typeface="Times New Roman" pitchFamily="18" charset="0"/>
                  <a:cs typeface="Times New Roman" pitchFamily="18" charset="0"/>
                </a:endParaRPr>
              </a:p>
            </p:txBody>
          </p:sp>
        </mc:Choice>
        <mc:Fallback xmlns="">
          <p:sp>
            <p:nvSpPr>
              <p:cNvPr id="9" name="TextBox 1"/>
              <p:cNvSpPr txBox="1">
                <a:spLocks noRot="1" noChangeAspect="1" noMove="1" noResize="1" noEditPoints="1" noAdjustHandles="1" noChangeArrowheads="1" noChangeShapeType="1" noTextEdit="1"/>
              </p:cNvSpPr>
              <p:nvPr/>
            </p:nvSpPr>
            <p:spPr>
              <a:xfrm>
                <a:off x="2132794" y="4988592"/>
                <a:ext cx="587967" cy="307777"/>
              </a:xfrm>
              <a:prstGeom prst="rect">
                <a:avLst/>
              </a:prstGeom>
              <a:blipFill rotWithShape="1">
                <a:blip r:embed="rId2"/>
                <a:stretch>
                  <a:fillRect/>
                </a:stretch>
              </a:blipFill>
            </p:spPr>
            <p:txBody>
              <a:bodyPr/>
              <a:lstStyle/>
              <a:p>
                <a:r>
                  <a:rPr lang="en-US">
                    <a:noFill/>
                  </a:rPr>
                  <a:t> </a:t>
                </a:r>
              </a:p>
            </p:txBody>
          </p:sp>
        </mc:Fallback>
      </mc:AlternateContent>
      <p:graphicFrame>
        <p:nvGraphicFramePr>
          <p:cNvPr id="11" name="Content Placeholder 10"/>
          <p:cNvGraphicFramePr>
            <a:graphicFrameLocks noGrp="1"/>
          </p:cNvGraphicFramePr>
          <p:nvPr>
            <p:ph idx="1"/>
            <p:extLst>
              <p:ext uri="{D42A27DB-BD31-4B8C-83A1-F6EECF244321}">
                <p14:modId xmlns:p14="http://schemas.microsoft.com/office/powerpoint/2010/main" val="245895235"/>
              </p:ext>
            </p:extLst>
          </p:nvPr>
        </p:nvGraphicFramePr>
        <p:xfrm>
          <a:off x="1264653" y="1680352"/>
          <a:ext cx="6770100" cy="4648443"/>
        </p:xfrm>
        <a:graphic>
          <a:graphicData uri="http://schemas.openxmlformats.org/drawingml/2006/table">
            <a:tbl>
              <a:tblPr/>
              <a:tblGrid>
                <a:gridCol w="1724062"/>
                <a:gridCol w="614986"/>
                <a:gridCol w="1482274"/>
                <a:gridCol w="693831"/>
                <a:gridCol w="2185121"/>
                <a:gridCol w="69826"/>
              </a:tblGrid>
              <a:tr h="339766">
                <a:tc gridSpan="6">
                  <a:txBody>
                    <a:bodyPr/>
                    <a:lstStyle/>
                    <a:p>
                      <a:pPr algn="ctr" fontAlgn="b"/>
                      <a:r>
                        <a:rPr lang="en-US" sz="2000" b="0" i="0" u="none" strike="noStrike" dirty="0">
                          <a:effectLst/>
                          <a:latin typeface="Times New Roman"/>
                        </a:rPr>
                        <a:t>TFP Growth vs. Hours </a:t>
                      </a:r>
                      <a:r>
                        <a:rPr lang="en-US" sz="2000" b="0" i="0" u="none" strike="noStrike" dirty="0" smtClean="0">
                          <a:effectLst/>
                          <a:latin typeface="Times New Roman"/>
                        </a:rPr>
                        <a:t>Growth</a:t>
                      </a:r>
                      <a:endParaRPr lang="en-US" sz="2000" b="0" i="0" u="none" strike="noStrike" dirty="0">
                        <a:effectLst/>
                        <a:latin typeface="Times New Roman"/>
                      </a:endParaRP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1286">
                <a:tc>
                  <a:txBody>
                    <a:bodyPr/>
                    <a:lstStyle/>
                    <a:p>
                      <a:pPr algn="l"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0" i="0" u="none" strike="noStrike" dirty="0">
                          <a:effectLst/>
                          <a:latin typeface="Times New Roman"/>
                        </a:rPr>
                        <a:t>Baseline</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1" i="0" u="none" strike="noStrike" dirty="0" smtClean="0">
                          <a:effectLst/>
                          <a:latin typeface="Times New Roman"/>
                        </a:rPr>
                        <a:t>U.S.</a:t>
                      </a:r>
                      <a:r>
                        <a:rPr lang="en-US" sz="2000" b="1" i="0" u="none" strike="noStrike" baseline="0" dirty="0" smtClean="0">
                          <a:effectLst/>
                          <a:latin typeface="Times New Roman"/>
                        </a:rPr>
                        <a:t> t</a:t>
                      </a:r>
                      <a:r>
                        <a:rPr lang="en-US" sz="2000" b="1" i="0" u="none" strike="noStrike" dirty="0" smtClean="0">
                          <a:effectLst/>
                          <a:latin typeface="Times New Roman"/>
                        </a:rPr>
                        <a:t>ime-varying </a:t>
                      </a:r>
                      <a:r>
                        <a:rPr lang="en-US" sz="2000" b="1" i="0" u="none" strike="noStrike" dirty="0">
                          <a:effectLst/>
                          <a:latin typeface="Times New Roman"/>
                        </a:rPr>
                        <a:t>weight</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L="0" marR="0" marT="0" marB="0" anchor="b">
                    <a:lnL>
                      <a:noFill/>
                    </a:lnL>
                    <a:lnR>
                      <a:noFill/>
                    </a:lnR>
                    <a:lnT>
                      <a:noFill/>
                    </a:lnT>
                    <a:lnB>
                      <a:noFill/>
                    </a:lnB>
                    <a:lnTlToBr w="12700" cmpd="sng">
                      <a:noFill/>
                      <a:prstDash val="solid"/>
                    </a:lnTlToBr>
                    <a:lnBlToTr w="12700" cmpd="sng">
                      <a:noFill/>
                      <a:prstDash val="solid"/>
                    </a:lnBlToTr>
                  </a:tcPr>
                </a:tc>
              </a:tr>
              <a:tr h="327296">
                <a:tc>
                  <a:txBody>
                    <a:bodyPr/>
                    <a:lstStyle/>
                    <a:p>
                      <a:pPr algn="l" fontAlgn="b"/>
                      <a:endParaRPr lang="en-US" sz="2000" b="0" i="0" u="none" strike="noStrike" dirty="0">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dirty="0">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2000" b="0" i="0" u="none" strike="noStrike" dirty="0">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1" i="0" u="none" strike="noStrike" dirty="0">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r>
              <a:tr h="339766">
                <a:tc>
                  <a:txBody>
                    <a:bodyPr/>
                    <a:lstStyle/>
                    <a:p>
                      <a:pPr algn="l" fontAlgn="b"/>
                      <a:r>
                        <a:rPr lang="en-US" sz="2000" b="0" i="0" u="none" strike="noStrike" dirty="0">
                          <a:effectLst/>
                          <a:latin typeface="Times New Roman"/>
                        </a:rPr>
                        <a:t>Constant</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0" i="0" u="none" strike="noStrike" dirty="0">
                          <a:effectLst/>
                          <a:latin typeface="Times New Roman"/>
                        </a:rPr>
                        <a:t>0.74***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1" i="0" u="none" strike="noStrike" dirty="0">
                          <a:effectLst/>
                          <a:latin typeface="Times New Roman"/>
                        </a:rPr>
                        <a:t>0.82***</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r>
              <a:tr h="337167">
                <a:tc>
                  <a:txBody>
                    <a:bodyPr/>
                    <a:lstStyle/>
                    <a:p>
                      <a:pPr algn="l"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0" i="0" u="none" strike="noStrike" dirty="0">
                          <a:effectLst/>
                          <a:latin typeface="Times New Roman"/>
                        </a:rPr>
                        <a:t>(0.12)</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1" i="0" u="none" strike="noStrike" dirty="0">
                          <a:effectLst/>
                          <a:latin typeface="Times New Roman"/>
                        </a:rPr>
                        <a:t>(0.13)</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r>
              <a:tr h="339766">
                <a:tc>
                  <a:txBody>
                    <a:bodyPr/>
                    <a:lstStyle/>
                    <a:p>
                      <a:pPr algn="l" fontAlgn="b"/>
                      <a:r>
                        <a:rPr lang="en-US" sz="2000" b="0" i="0" u="none" strike="noStrike" dirty="0">
                          <a:effectLst/>
                          <a:latin typeface="Times New Roman"/>
                        </a:rPr>
                        <a:t>Hours Growth</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0" i="0" u="none" strike="noStrike" dirty="0">
                          <a:effectLst/>
                          <a:latin typeface="Times New Roman"/>
                        </a:rPr>
                        <a:t>-0.37**</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1" i="0" u="none" strike="noStrike" dirty="0">
                          <a:effectLst/>
                          <a:latin typeface="Times New Roman"/>
                        </a:rPr>
                        <a:t>-0.38***</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r>
              <a:tr h="284378">
                <a:tc>
                  <a:txBody>
                    <a:bodyPr/>
                    <a:lstStyle/>
                    <a:p>
                      <a:pPr algn="l"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0" i="0" u="none" strike="noStrike" dirty="0">
                          <a:effectLst/>
                          <a:latin typeface="Times New Roman"/>
                        </a:rPr>
                        <a:t>(0.14)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1" i="0" u="none" strike="noStrike" dirty="0">
                          <a:effectLst/>
                          <a:latin typeface="Times New Roman"/>
                        </a:rPr>
                        <a:t>(0.09)</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r>
              <a:tr h="339766">
                <a:tc>
                  <a:txBody>
                    <a:bodyPr/>
                    <a:lstStyle/>
                    <a:p>
                      <a:pPr algn="l"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1"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r>
              <a:tr h="339766">
                <a:tc>
                  <a:txBody>
                    <a:bodyPr/>
                    <a:lstStyle/>
                    <a:p>
                      <a:pPr algn="l" fontAlgn="b"/>
                      <a:r>
                        <a:rPr lang="en-US" sz="2000" b="0" i="0" u="none" strike="noStrike" dirty="0">
                          <a:effectLst/>
                          <a:latin typeface="Times New Roman"/>
                        </a:rPr>
                        <a:t>Observations</a:t>
                      </a:r>
                      <a:endParaRPr lang="en-US" sz="2000" b="0" i="0" u="none" strike="noStrike" dirty="0">
                        <a:effectLst/>
                        <a:latin typeface="Arial"/>
                      </a:endParaRP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0" i="0" u="none" strike="noStrike" dirty="0">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2000" b="1" i="0" u="none" strike="noStrike" dirty="0">
                          <a:effectLst/>
                          <a:latin typeface="Times New Roman"/>
                        </a:rPr>
                        <a:t>14</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a:noFill/>
                    </a:lnT>
                    <a:lnB>
                      <a:noFill/>
                    </a:lnB>
                    <a:lnTlToBr w="12700" cmpd="sng">
                      <a:noFill/>
                      <a:prstDash val="solid"/>
                    </a:lnTlToBr>
                    <a:lnBlToTr w="12700" cmpd="sng">
                      <a:noFill/>
                      <a:prstDash val="solid"/>
                    </a:lnBlToTr>
                  </a:tcPr>
                </a:tc>
              </a:tr>
              <a:tr h="339766">
                <a:tc>
                  <a:txBody>
                    <a:bodyPr/>
                    <a:lstStyle/>
                    <a:p>
                      <a:pPr algn="l" fontAlgn="b"/>
                      <a:r>
                        <a:rPr lang="en-US" sz="2000" b="0" i="0" u="none" strike="noStrike" dirty="0">
                          <a:effectLst/>
                          <a:latin typeface="Times New Roman"/>
                        </a:rPr>
                        <a:t>Adjusted R</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b="0" i="0" u="none" strike="noStrike">
                          <a:effectLst/>
                          <a:latin typeface="Times New Roman"/>
                        </a:rPr>
                        <a:t>0.33</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b="1" i="0" u="none" strike="noStrike" dirty="0">
                          <a:effectLst/>
                          <a:latin typeface="Times New Roman"/>
                        </a:rPr>
                        <a:t>0.56</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a:effectLst/>
                          <a:latin typeface="Arial"/>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39766">
                <a:tc gridSpan="3">
                  <a:txBody>
                    <a:bodyPr/>
                    <a:lstStyle/>
                    <a:p>
                      <a:pPr algn="l" fontAlgn="b"/>
                      <a:r>
                        <a:rPr lang="en-US" sz="2000" b="0" i="0" u="none" strike="noStrike" dirty="0">
                          <a:effectLst/>
                          <a:latin typeface="Times New Roman"/>
                        </a:rPr>
                        <a:t>Standard errors in </a:t>
                      </a:r>
                      <a:r>
                        <a:rPr lang="en-US" sz="2000" b="0" i="0" u="none" strike="noStrike" dirty="0" smtClean="0">
                          <a:effectLst/>
                          <a:latin typeface="Times New Roman"/>
                        </a:rPr>
                        <a:t>parentheses.</a:t>
                      </a:r>
                      <a:endParaRPr lang="en-US" sz="2000" b="0" i="0" u="none" strike="noStrike" dirty="0">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dirty="0">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2000" b="0" i="0" u="none" strike="noStrike" dirty="0">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endParaRPr lang="en-US"/>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339766">
                <a:tc gridSpan="3">
                  <a:txBody>
                    <a:bodyPr/>
                    <a:lstStyle/>
                    <a:p>
                      <a:pPr algn="l" fontAlgn="b"/>
                      <a:r>
                        <a:rPr lang="en-US" sz="2000" b="0" i="0" u="none" strike="noStrike" dirty="0">
                          <a:effectLst/>
                          <a:latin typeface="Times New Roman"/>
                        </a:rPr>
                        <a:t>*** p&lt;0.01, ** p&lt;0.05, * p&lt;0.1</a:t>
                      </a:r>
                    </a:p>
                  </a:txBody>
                  <a:tcPr marL="0" marR="0" marT="0" marB="0" anchor="b">
                    <a:lnL>
                      <a:noFill/>
                    </a:lnL>
                    <a:lnR>
                      <a:noFill/>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2000" b="0" i="0" u="none" strike="noStrike" dirty="0">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dirty="0"/>
                    </a:p>
                  </a:txBody>
                  <a:tcPr marL="0" marR="0" marT="0" marB="0" anchor="b">
                    <a:lnL>
                      <a:noFill/>
                    </a:lnL>
                    <a:lnR>
                      <a:noFill/>
                    </a:lnR>
                    <a:lnT>
                      <a:noFill/>
                    </a:lnT>
                    <a:lnB>
                      <a:noFill/>
                    </a:lnB>
                    <a:lnTlToBr w="12700" cmpd="sng">
                      <a:noFill/>
                      <a:prstDash val="solid"/>
                    </a:lnTlToBr>
                    <a:lnBlToTr w="12700" cmpd="sng">
                      <a:noFill/>
                      <a:prstDash val="solid"/>
                    </a:lnBlToTr>
                  </a:tcPr>
                </a:tc>
              </a:tr>
              <a:tr h="339766">
                <a:tc gridSpan="5">
                  <a:txBody>
                    <a:bodyPr/>
                    <a:lstStyle/>
                    <a:p>
                      <a:pPr algn="l" fontAlgn="b"/>
                      <a:r>
                        <a:rPr lang="en-US" sz="2000" b="0" i="0" u="none" strike="noStrike" dirty="0" smtClean="0">
                          <a:effectLst/>
                          <a:latin typeface="Times New Roman"/>
                        </a:rPr>
                        <a:t>Sources: EU</a:t>
                      </a:r>
                      <a:r>
                        <a:rPr lang="en-US" sz="2000" b="0" i="0" u="none" strike="noStrike" baseline="0" dirty="0" smtClean="0">
                          <a:effectLst/>
                          <a:latin typeface="Times New Roman"/>
                        </a:rPr>
                        <a:t> KLEMS, World KLEMS and authors’ calculations.</a:t>
                      </a:r>
                      <a:r>
                        <a:rPr lang="en-US" sz="2000" b="0" i="0" u="none" strike="noStrike" dirty="0" smtClean="0">
                          <a:effectLst/>
                          <a:latin typeface="Times New Roman"/>
                        </a:rPr>
                        <a:t> </a:t>
                      </a:r>
                      <a:endParaRPr lang="en-US" sz="20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algn="l" fontAlgn="b"/>
                      <a:endParaRPr lang="en-US" sz="1600" b="0" i="0" u="none" strike="noStrike" dirty="0">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en-US" sz="1600" b="0" i="0" u="none" strike="noStrike" dirty="0">
                        <a:effectLst/>
                        <a:latin typeface="Arial"/>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endParaRPr lang="en-US" dirty="0"/>
                    </a:p>
                  </a:txBody>
                  <a:tcPr marL="0" marR="0" marT="0" marB="0" anchor="b">
                    <a:lnL>
                      <a:noFill/>
                    </a:lnL>
                    <a:lnR>
                      <a:noFill/>
                    </a:lnR>
                    <a:lnT>
                      <a:noFill/>
                    </a:lnT>
                    <a:lnB>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679460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36" y="274638"/>
            <a:ext cx="8980714" cy="1143000"/>
          </a:xfrm>
        </p:spPr>
        <p:txBody>
          <a:bodyPr/>
          <a:lstStyle/>
          <a:p>
            <a:r>
              <a:rPr lang="en-US" sz="3600" dirty="0" smtClean="0"/>
              <a:t>What could explain this negative correlation?</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17</a:t>
            </a:fld>
            <a:endParaRPr lang="en-US"/>
          </a:p>
        </p:txBody>
      </p:sp>
      <p:sp>
        <p:nvSpPr>
          <p:cNvPr id="13" name="TextBox 12"/>
          <p:cNvSpPr txBox="1"/>
          <p:nvPr/>
        </p:nvSpPr>
        <p:spPr>
          <a:xfrm>
            <a:off x="469900" y="1460500"/>
            <a:ext cx="8674100" cy="4832092"/>
          </a:xfrm>
          <a:prstGeom prst="rect">
            <a:avLst/>
          </a:prstGeom>
          <a:noFill/>
        </p:spPr>
        <p:txBody>
          <a:bodyPr wrap="square" rtlCol="0">
            <a:spAutoFit/>
          </a:bodyPr>
          <a:lstStyle/>
          <a:p>
            <a:pPr>
              <a:buFont typeface="Arial" pitchFamily="34" charset="0"/>
              <a:buChar char="•"/>
            </a:pPr>
            <a:r>
              <a:rPr lang="en-US" sz="2800" dirty="0" smtClean="0"/>
              <a:t> Measurement error? Probably not.</a:t>
            </a:r>
          </a:p>
          <a:p>
            <a:pPr lvl="1">
              <a:buFont typeface="Wingdings" pitchFamily="2" charset="2"/>
              <a:buChar char="ü"/>
            </a:pPr>
            <a:r>
              <a:rPr lang="en-US" sz="2800" dirty="0" smtClean="0"/>
              <a:t> Measurement issues with TFP more relevant at cyclical frequencies.</a:t>
            </a:r>
          </a:p>
          <a:p>
            <a:pPr lvl="1">
              <a:buFont typeface="Wingdings" pitchFamily="2" charset="2"/>
              <a:buChar char="ü"/>
            </a:pPr>
            <a:r>
              <a:rPr lang="en-US" sz="2800" dirty="0" smtClean="0"/>
              <a:t> Result does not depend on the database used (TED, World/EU KLEMS)</a:t>
            </a:r>
          </a:p>
          <a:p>
            <a:pPr lvl="1">
              <a:buFont typeface="Wingdings" pitchFamily="2" charset="2"/>
              <a:buChar char="ü"/>
            </a:pPr>
            <a:r>
              <a:rPr lang="en-US" sz="2800" dirty="0" smtClean="0"/>
              <a:t>Country mix of TFP and hours growth is relatively stable over time.</a:t>
            </a:r>
          </a:p>
          <a:p>
            <a:pPr lvl="1">
              <a:buFont typeface="Wingdings" pitchFamily="2" charset="2"/>
              <a:buChar char="ü"/>
            </a:pPr>
            <a:r>
              <a:rPr lang="en-US" sz="2800" dirty="0"/>
              <a:t>Result </a:t>
            </a:r>
            <a:r>
              <a:rPr lang="en-US" sz="2800" dirty="0" smtClean="0"/>
              <a:t>holds within industry/country pair.</a:t>
            </a:r>
          </a:p>
          <a:p>
            <a:pPr lvl="1"/>
            <a:endParaRPr lang="en-US" sz="2800" dirty="0" smtClean="0"/>
          </a:p>
          <a:p>
            <a:pPr>
              <a:buFont typeface="Arial" pitchFamily="34" charset="0"/>
              <a:buChar char="•"/>
            </a:pPr>
            <a:r>
              <a:rPr lang="en-US" sz="2800" dirty="0" smtClean="0"/>
              <a:t> TFP as a choice variable: Given the availability of labor inputs, </a:t>
            </a:r>
            <a:r>
              <a:rPr lang="en-US" sz="2800" dirty="0" smtClean="0">
                <a:sym typeface="Wingdings" pitchFamily="2" charset="2"/>
              </a:rPr>
              <a:t>TFP growth is “chosen”.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Causality:  hypothesis </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18</a:t>
            </a:fld>
            <a:endParaRPr lang="en-US" dirty="0"/>
          </a:p>
        </p:txBody>
      </p:sp>
      <p:sp>
        <p:nvSpPr>
          <p:cNvPr id="13" name="TextBox 12"/>
          <p:cNvSpPr txBox="1"/>
          <p:nvPr/>
        </p:nvSpPr>
        <p:spPr>
          <a:xfrm>
            <a:off x="286034" y="1255784"/>
            <a:ext cx="8674100" cy="5170646"/>
          </a:xfrm>
          <a:prstGeom prst="rect">
            <a:avLst/>
          </a:prstGeom>
          <a:noFill/>
        </p:spPr>
        <p:txBody>
          <a:bodyPr wrap="square" rtlCol="0">
            <a:spAutoFit/>
          </a:bodyPr>
          <a:lstStyle/>
          <a:p>
            <a:pPr>
              <a:buFont typeface="Arial" pitchFamily="34" charset="0"/>
              <a:buChar char="•"/>
            </a:pPr>
            <a:r>
              <a:rPr lang="en-US" sz="2800" dirty="0" smtClean="0"/>
              <a:t> </a:t>
            </a:r>
            <a:r>
              <a:rPr lang="en-US" sz="3000" dirty="0" smtClean="0">
                <a:effectLst>
                  <a:outerShdw blurRad="38100" dist="38100" dir="2700000" algn="tl">
                    <a:srgbClr val="000000">
                      <a:alpha val="43137"/>
                    </a:srgbClr>
                  </a:outerShdw>
                </a:effectLst>
              </a:rPr>
              <a:t>Factor endowment not only affects the choice of capital or labor-intensive technologies but also how much to invest in techniques and processes that boost TFP.</a:t>
            </a:r>
          </a:p>
          <a:p>
            <a:endParaRPr lang="en-US" sz="3000" dirty="0" smtClean="0">
              <a:effectLst>
                <a:outerShdw blurRad="38100" dist="38100" dir="2700000" algn="tl">
                  <a:srgbClr val="000000">
                    <a:alpha val="43137"/>
                  </a:srgbClr>
                </a:outerShdw>
              </a:effectLst>
            </a:endParaRPr>
          </a:p>
          <a:p>
            <a:pPr>
              <a:buFont typeface="Arial" pitchFamily="34" charset="0"/>
              <a:buChar char="•"/>
            </a:pPr>
            <a:r>
              <a:rPr lang="en-US" sz="3000" dirty="0">
                <a:effectLst>
                  <a:outerShdw blurRad="38100" dist="38100" dir="2700000" algn="tl">
                    <a:srgbClr val="000000">
                      <a:alpha val="43137"/>
                    </a:srgbClr>
                  </a:outerShdw>
                </a:effectLst>
              </a:rPr>
              <a:t> </a:t>
            </a:r>
            <a:r>
              <a:rPr lang="en-US" sz="3000" dirty="0" smtClean="0">
                <a:effectLst>
                  <a:outerShdw blurRad="38100" dist="38100" dir="2700000" algn="tl">
                    <a:srgbClr val="000000">
                      <a:alpha val="43137"/>
                    </a:srgbClr>
                  </a:outerShdw>
                </a:effectLst>
              </a:rPr>
              <a:t>Given that productivity innovations are costly, countries with abundant labor supply may “choose” less productivity growth.</a:t>
            </a:r>
          </a:p>
          <a:p>
            <a:endParaRPr lang="en-US" sz="3000" dirty="0" smtClean="0">
              <a:effectLst>
                <a:outerShdw blurRad="38100" dist="38100" dir="2700000" algn="tl">
                  <a:srgbClr val="000000">
                    <a:alpha val="43137"/>
                  </a:srgbClr>
                </a:outerShdw>
              </a:effectLst>
            </a:endParaRPr>
          </a:p>
          <a:p>
            <a:pPr>
              <a:buFont typeface="Arial" pitchFamily="34" charset="0"/>
              <a:buChar char="•"/>
            </a:pPr>
            <a:r>
              <a:rPr lang="en-US" sz="3000" dirty="0">
                <a:effectLst>
                  <a:outerShdw blurRad="38100" dist="38100" dir="2700000" algn="tl">
                    <a:srgbClr val="000000">
                      <a:alpha val="43137"/>
                    </a:srgbClr>
                  </a:outerShdw>
                </a:effectLst>
              </a:rPr>
              <a:t> </a:t>
            </a:r>
            <a:r>
              <a:rPr lang="en-US" sz="3000" dirty="0" smtClean="0">
                <a:effectLst>
                  <a:outerShdw blurRad="38100" dist="38100" dir="2700000" algn="tl">
                    <a:srgbClr val="000000">
                      <a:alpha val="43137"/>
                    </a:srgbClr>
                  </a:outerShdw>
                </a:effectLst>
              </a:rPr>
              <a:t>Test:  Is there a causality going from labor supply shocks to TFP growth?</a:t>
            </a:r>
            <a:endParaRPr lang="en-US" sz="3000" dirty="0" smtClean="0">
              <a:effectLst>
                <a:outerShdw blurRad="38100" dist="38100" dir="2700000" algn="tl">
                  <a:srgbClr val="000000">
                    <a:alpha val="43137"/>
                  </a:srgbClr>
                </a:outerShdw>
              </a:effectLst>
              <a:sym typeface="Wingdings" pitchFamily="2" charset="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ctrTitle"/>
          </p:nvPr>
        </p:nvSpPr>
        <p:spPr>
          <a:xfrm>
            <a:off x="672153" y="2091519"/>
            <a:ext cx="7772400" cy="4254690"/>
          </a:xfrm>
        </p:spPr>
        <p:txBody>
          <a:bodyPr/>
          <a:lstStyle/>
          <a:p>
            <a:r>
              <a:rPr lang="en-US" sz="3600" dirty="0" smtClean="0">
                <a:solidFill>
                  <a:schemeClr val="hlink"/>
                </a:solidFill>
                <a:latin typeface="+mn-lt"/>
              </a:rPr>
              <a:t/>
            </a:r>
            <a:br>
              <a:rPr lang="en-US" sz="3600" dirty="0" smtClean="0">
                <a:solidFill>
                  <a:schemeClr val="hlink"/>
                </a:solidFill>
                <a:latin typeface="+mn-lt"/>
              </a:rPr>
            </a:br>
            <a:r>
              <a:rPr lang="en-US" sz="2800" dirty="0">
                <a:solidFill>
                  <a:schemeClr val="tx1"/>
                </a:solidFill>
                <a:effectLst/>
                <a:cs typeface="Calibri" pitchFamily="34" charset="0"/>
              </a:rPr>
              <a:t>The views in this presentation are solely the responsibility of the </a:t>
            </a:r>
            <a:r>
              <a:rPr lang="en-US" sz="2800" dirty="0" smtClean="0">
                <a:solidFill>
                  <a:schemeClr val="tx1"/>
                </a:solidFill>
                <a:effectLst/>
                <a:cs typeface="Calibri" pitchFamily="34" charset="0"/>
              </a:rPr>
              <a:t>authors </a:t>
            </a:r>
            <a:r>
              <a:rPr lang="en-US" sz="2800" dirty="0">
                <a:solidFill>
                  <a:schemeClr val="tx1"/>
                </a:solidFill>
                <a:effectLst/>
                <a:cs typeface="Calibri" pitchFamily="34" charset="0"/>
              </a:rPr>
              <a:t>and should not be interpreted as reflecting the views of </a:t>
            </a:r>
            <a:r>
              <a:rPr lang="en-US" sz="2800" dirty="0" smtClean="0">
                <a:solidFill>
                  <a:schemeClr val="tx1"/>
                </a:solidFill>
                <a:effectLst/>
                <a:cs typeface="Calibri" pitchFamily="34" charset="0"/>
              </a:rPr>
              <a:t>the International Monetary Fund or the Board </a:t>
            </a:r>
            <a:r>
              <a:rPr lang="en-US" sz="2800" dirty="0">
                <a:solidFill>
                  <a:schemeClr val="tx1"/>
                </a:solidFill>
                <a:effectLst/>
                <a:cs typeface="Calibri" pitchFamily="34" charset="0"/>
              </a:rPr>
              <a:t>of Governors of the Federal Reserve System or of any other person associated with the Federal Reserve System.  </a:t>
            </a:r>
            <a:r>
              <a:rPr lang="en-US" sz="3600" dirty="0">
                <a:solidFill>
                  <a:srgbClr val="006666"/>
                </a:solidFill>
              </a:rPr>
              <a:t/>
            </a:r>
            <a:br>
              <a:rPr lang="en-US" sz="3600" dirty="0">
                <a:solidFill>
                  <a:srgbClr val="006666"/>
                </a:solidFill>
              </a:rPr>
            </a:br>
            <a:r>
              <a:rPr lang="en-US" sz="3600" dirty="0" smtClean="0">
                <a:solidFill>
                  <a:schemeClr val="hlink"/>
                </a:solidFill>
                <a:latin typeface="+mn-lt"/>
              </a:rPr>
              <a:t/>
            </a:r>
            <a:br>
              <a:rPr lang="en-US" sz="3600" dirty="0" smtClean="0">
                <a:solidFill>
                  <a:schemeClr val="hlink"/>
                </a:solidFill>
                <a:latin typeface="+mn-lt"/>
              </a:rPr>
            </a:br>
            <a:r>
              <a:rPr lang="en-US" sz="2800" dirty="0" smtClean="0"/>
              <a:t/>
            </a:r>
            <a:br>
              <a:rPr lang="en-US" sz="2800" dirty="0" smtClean="0"/>
            </a:br>
            <a:r>
              <a:rPr lang="en-US" sz="2800" dirty="0" smtClean="0">
                <a:latin typeface="+mn-lt"/>
              </a:rPr>
              <a:t/>
            </a:r>
            <a:br>
              <a:rPr lang="en-US" sz="2800" dirty="0" smtClean="0">
                <a:latin typeface="+mn-lt"/>
              </a:rPr>
            </a:br>
            <a:r>
              <a:rPr lang="en-US" sz="2800" dirty="0" smtClean="0">
                <a:latin typeface="+mn-lt"/>
              </a:rPr>
              <a:t/>
            </a:r>
            <a:br>
              <a:rPr lang="en-US" sz="2800" dirty="0" smtClean="0">
                <a:latin typeface="+mn-lt"/>
              </a:rPr>
            </a:br>
            <a:endParaRPr lang="en-US" sz="2800" dirty="0">
              <a:latin typeface="+mn-lt"/>
            </a:endParaRPr>
          </a:p>
        </p:txBody>
      </p:sp>
    </p:spTree>
    <p:extLst>
      <p:ext uri="{BB962C8B-B14F-4D97-AF65-F5344CB8AC3E}">
        <p14:creationId xmlns:p14="http://schemas.microsoft.com/office/powerpoint/2010/main" val="949037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Causality:  strategy</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solidFill>
                  <a:srgbClr val="FFFFFF"/>
                </a:solidFill>
              </a:rPr>
              <a:pPr/>
              <a:t>19</a:t>
            </a:fld>
            <a:endParaRPr lang="en-US">
              <a:solidFill>
                <a:srgbClr val="FFFFFF"/>
              </a:solidFill>
            </a:endParaRPr>
          </a:p>
        </p:txBody>
      </p:sp>
      <p:sp>
        <p:nvSpPr>
          <p:cNvPr id="13" name="TextBox 12"/>
          <p:cNvSpPr txBox="1"/>
          <p:nvPr/>
        </p:nvSpPr>
        <p:spPr>
          <a:xfrm>
            <a:off x="190500" y="1460500"/>
            <a:ext cx="8821764" cy="4247317"/>
          </a:xfrm>
          <a:prstGeom prst="rect">
            <a:avLst/>
          </a:prstGeom>
          <a:noFill/>
        </p:spPr>
        <p:txBody>
          <a:bodyPr wrap="square" rtlCol="0">
            <a:spAutoFit/>
          </a:bodyPr>
          <a:lstStyle/>
          <a:p>
            <a:pPr>
              <a:buFont typeface="Arial" pitchFamily="34" charset="0"/>
              <a:buChar char="•"/>
            </a:pPr>
            <a:r>
              <a:rPr lang="en-US" sz="2800" dirty="0" smtClean="0">
                <a:solidFill>
                  <a:srgbClr val="FFFFFF"/>
                </a:solidFill>
              </a:rPr>
              <a:t> </a:t>
            </a:r>
            <a:r>
              <a:rPr lang="en-US" sz="3000" dirty="0" smtClean="0">
                <a:solidFill>
                  <a:srgbClr val="FFFFFF"/>
                </a:solidFill>
              </a:rPr>
              <a:t>Find variables that affect TFP growth only through the decision of hiring labor.</a:t>
            </a:r>
          </a:p>
          <a:p>
            <a:pPr>
              <a:buFont typeface="Arial" pitchFamily="34" charset="0"/>
              <a:buChar char="•"/>
            </a:pPr>
            <a:r>
              <a:rPr lang="en-US" sz="3000" dirty="0" smtClean="0">
                <a:solidFill>
                  <a:srgbClr val="FFFFFF"/>
                </a:solidFill>
              </a:rPr>
              <a:t> Use these variables as instruments in regressions linking TFP growth to hours growth.</a:t>
            </a:r>
          </a:p>
          <a:p>
            <a:pPr>
              <a:buFont typeface="Arial" pitchFamily="34" charset="0"/>
              <a:buChar char="•"/>
            </a:pPr>
            <a:r>
              <a:rPr lang="en-US" sz="3000" dirty="0">
                <a:solidFill>
                  <a:srgbClr val="FFFFFF"/>
                </a:solidFill>
              </a:rPr>
              <a:t> </a:t>
            </a:r>
            <a:r>
              <a:rPr lang="en-US" sz="3000" dirty="0" smtClean="0">
                <a:solidFill>
                  <a:srgbClr val="FFFFFF"/>
                </a:solidFill>
              </a:rPr>
              <a:t>Good candidates:</a:t>
            </a:r>
          </a:p>
          <a:p>
            <a:pPr marL="914400" lvl="1" indent="-457200">
              <a:buFont typeface="Wingdings" charset="2"/>
              <a:buChar char="ü"/>
            </a:pPr>
            <a:r>
              <a:rPr lang="en-US" sz="3000" dirty="0" smtClean="0">
                <a:solidFill>
                  <a:srgbClr val="FFFFFF"/>
                </a:solidFill>
              </a:rPr>
              <a:t>Tax wedge: differences in taxes influence labor supply and introduce a gap between MRS and MPL (Prescott, 2004, and </a:t>
            </a:r>
            <a:r>
              <a:rPr lang="en-US" sz="3000" dirty="0" err="1" smtClean="0">
                <a:solidFill>
                  <a:srgbClr val="FFFFFF"/>
                </a:solidFill>
              </a:rPr>
              <a:t>Ohanian</a:t>
            </a:r>
            <a:r>
              <a:rPr lang="en-US" sz="3000" dirty="0">
                <a:solidFill>
                  <a:srgbClr val="FFFFFF"/>
                </a:solidFill>
              </a:rPr>
              <a:t> </a:t>
            </a:r>
            <a:r>
              <a:rPr lang="en-US" sz="3000" dirty="0" smtClean="0">
                <a:solidFill>
                  <a:srgbClr val="FFFFFF"/>
                </a:solidFill>
              </a:rPr>
              <a:t>et </a:t>
            </a:r>
            <a:r>
              <a:rPr lang="en-US" sz="3000" dirty="0">
                <a:solidFill>
                  <a:srgbClr val="FFFFFF"/>
                </a:solidFill>
              </a:rPr>
              <a:t>a</a:t>
            </a:r>
            <a:r>
              <a:rPr lang="en-US" sz="3000" dirty="0" smtClean="0">
                <a:solidFill>
                  <a:srgbClr val="FFFFFF"/>
                </a:solidFill>
              </a:rPr>
              <a:t>l., 2007).</a:t>
            </a:r>
          </a:p>
          <a:p>
            <a:pPr marL="914400" lvl="1" indent="-457200">
              <a:buFont typeface="Wingdings" charset="2"/>
              <a:buChar char="ü"/>
            </a:pPr>
            <a:r>
              <a:rPr lang="en-US" sz="3000" dirty="0" smtClean="0">
                <a:solidFill>
                  <a:srgbClr val="FFFFFF"/>
                </a:solidFill>
              </a:rPr>
              <a:t>Population growth:  availability of labor input.</a:t>
            </a:r>
          </a:p>
        </p:txBody>
      </p:sp>
    </p:spTree>
    <p:extLst>
      <p:ext uri="{BB962C8B-B14F-4D97-AF65-F5344CB8AC3E}">
        <p14:creationId xmlns:p14="http://schemas.microsoft.com/office/powerpoint/2010/main" val="1292930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257" y="97217"/>
            <a:ext cx="8229600" cy="1143000"/>
          </a:xfrm>
        </p:spPr>
        <p:txBody>
          <a:bodyPr/>
          <a:lstStyle/>
          <a:p>
            <a:r>
              <a:rPr lang="en-US" sz="3200" dirty="0" smtClean="0"/>
              <a:t>Causality: IV regressions using tax wedge and population growth</a:t>
            </a:r>
            <a:endParaRPr lang="en-US" sz="32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06408432"/>
              </p:ext>
            </p:extLst>
          </p:nvPr>
        </p:nvGraphicFramePr>
        <p:xfrm>
          <a:off x="1173707" y="1469830"/>
          <a:ext cx="6864823" cy="5135687"/>
        </p:xfrm>
        <a:graphic>
          <a:graphicData uri="http://schemas.openxmlformats.org/drawingml/2006/table">
            <a:tbl>
              <a:tblPr/>
              <a:tblGrid>
                <a:gridCol w="251492"/>
                <a:gridCol w="2475203"/>
                <a:gridCol w="1945748"/>
                <a:gridCol w="2192380"/>
              </a:tblGrid>
              <a:tr h="225591">
                <a:tc gridSpan="4">
                  <a:txBody>
                    <a:bodyPr/>
                    <a:lstStyle/>
                    <a:p>
                      <a:pPr algn="l" fontAlgn="b"/>
                      <a:r>
                        <a:rPr lang="en-US" sz="2000" b="1" i="0" u="none" strike="noStrike" dirty="0">
                          <a:solidFill>
                            <a:schemeClr val="tx1"/>
                          </a:solidFill>
                          <a:effectLst/>
                          <a:latin typeface="Times New Roman"/>
                        </a:rPr>
                        <a:t>Step 1- Dependent variable </a:t>
                      </a:r>
                      <a:r>
                        <a:rPr lang="en-US" sz="2000" b="1" i="0" u="none" strike="noStrike" dirty="0" smtClean="0">
                          <a:solidFill>
                            <a:schemeClr val="tx1"/>
                          </a:solidFill>
                          <a:effectLst/>
                          <a:latin typeface="Times New Roman"/>
                        </a:rPr>
                        <a:t>-- Hours </a:t>
                      </a:r>
                      <a:r>
                        <a:rPr lang="en-US" sz="2000" b="1" i="0" u="none" strike="noStrike" dirty="0">
                          <a:solidFill>
                            <a:schemeClr val="tx1"/>
                          </a:solidFill>
                          <a:effectLst/>
                          <a:latin typeface="Times New Roman"/>
                        </a:rPr>
                        <a:t>Growth</a:t>
                      </a:r>
                    </a:p>
                  </a:txBody>
                  <a:tcPr marL="9421" marR="9421" marT="942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47188">
                <a:tc>
                  <a:txBody>
                    <a:bodyPr/>
                    <a:lstStyle/>
                    <a:p>
                      <a:pPr algn="l" fontAlgn="b"/>
                      <a:endParaRPr lang="en-US" sz="1100" b="0" i="0" u="none" strike="noStrike" dirty="0">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r>
                        <a:rPr lang="en-US" sz="2000" b="0" i="0" u="none" strike="noStrike" dirty="0">
                          <a:solidFill>
                            <a:schemeClr val="tx1"/>
                          </a:solidFill>
                          <a:effectLst/>
                          <a:latin typeface="Times New Roman"/>
                        </a:rPr>
                        <a:t>Constant</a:t>
                      </a:r>
                    </a:p>
                  </a:txBody>
                  <a:tcPr marL="9421" marR="9421" marT="9421"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-2.42**</a:t>
                      </a: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-0.55***</a:t>
                      </a: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421" marR="9421" marT="9421"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(1.00)</a:t>
                      </a: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(0.16)</a:t>
                      </a: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r>
                        <a:rPr lang="en-US" sz="2000" b="0" i="0" u="none" strike="noStrike">
                          <a:solidFill>
                            <a:schemeClr val="tx1"/>
                          </a:solidFill>
                          <a:effectLst/>
                          <a:latin typeface="Times New Roman"/>
                        </a:rPr>
                        <a:t>Average Tax Wedge</a:t>
                      </a:r>
                    </a:p>
                  </a:txBody>
                  <a:tcPr marL="9421" marR="9421" marT="9421" marB="0" anchor="b">
                    <a:lnL>
                      <a:noFill/>
                    </a:lnL>
                    <a:lnR>
                      <a:noFill/>
                    </a:lnR>
                    <a:lnT>
                      <a:noFill/>
                    </a:lnT>
                    <a:lnB>
                      <a:noFill/>
                    </a:lnB>
                  </a:tcPr>
                </a:tc>
                <a:tc>
                  <a:txBody>
                    <a:bodyPr/>
                    <a:lstStyle/>
                    <a:p>
                      <a:pPr algn="ctr" fontAlgn="b"/>
                      <a:r>
                        <a:rPr lang="en-US" sz="2000" b="1" i="0" u="none" strike="noStrike" dirty="0">
                          <a:solidFill>
                            <a:schemeClr val="tx1"/>
                          </a:solidFill>
                          <a:effectLst/>
                          <a:latin typeface="Times New Roman"/>
                        </a:rPr>
                        <a:t>4.52**</a:t>
                      </a:r>
                    </a:p>
                  </a:txBody>
                  <a:tcPr marL="9421" marR="9421" marT="9421"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421" marR="9421" marT="9421"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(1.60)</a:t>
                      </a:r>
                    </a:p>
                  </a:txBody>
                  <a:tcPr marL="9421" marR="9421" marT="9421"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r>
                        <a:rPr lang="en-US" sz="2000" b="0" i="0" u="none" strike="noStrike">
                          <a:solidFill>
                            <a:schemeClr val="tx1"/>
                          </a:solidFill>
                          <a:effectLst/>
                          <a:latin typeface="Times New Roman"/>
                        </a:rPr>
                        <a:t>Population Growth</a:t>
                      </a:r>
                    </a:p>
                  </a:txBody>
                  <a:tcPr marL="9421" marR="9421" marT="9421" marB="0" anchor="b">
                    <a:lnL>
                      <a:noFill/>
                    </a:lnL>
                    <a:lnR>
                      <a:noFill/>
                    </a:lnR>
                    <a:lnT>
                      <a:noFill/>
                    </a:lnT>
                    <a:lnB>
                      <a:noFill/>
                    </a:lnB>
                  </a:tcPr>
                </a:tc>
                <a:tc>
                  <a:txBody>
                    <a:bodyPr/>
                    <a:lstStyle/>
                    <a:p>
                      <a:pPr algn="l" fontAlgn="b"/>
                      <a:endParaRPr lang="en-US" sz="20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ctr" fontAlgn="b"/>
                      <a:r>
                        <a:rPr lang="en-US" sz="2000" b="1" i="0" u="none" strike="noStrike" dirty="0">
                          <a:solidFill>
                            <a:schemeClr val="tx1"/>
                          </a:solidFill>
                          <a:effectLst/>
                          <a:latin typeface="Times New Roman"/>
                        </a:rPr>
                        <a:t>1.80***</a:t>
                      </a: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421" marR="9421" marT="9421"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(0.24)</a:t>
                      </a:r>
                    </a:p>
                  </a:txBody>
                  <a:tcPr marL="9421" marR="9421" marT="9421" marB="0" anchor="b">
                    <a:lnL>
                      <a:noFill/>
                    </a:lnL>
                    <a:lnR>
                      <a:noFill/>
                    </a:lnR>
                    <a:lnT>
                      <a:noFill/>
                    </a:lnT>
                    <a:lnB>
                      <a:noFill/>
                    </a:lnB>
                  </a:tcPr>
                </a:tc>
              </a:tr>
              <a:tr h="247188">
                <a:tc gridSpan="4">
                  <a:txBody>
                    <a:bodyPr/>
                    <a:lstStyle/>
                    <a:p>
                      <a:pPr algn="l" fontAlgn="b"/>
                      <a:r>
                        <a:rPr lang="en-US" sz="2000" b="1" i="0" u="none" strike="noStrike" dirty="0">
                          <a:solidFill>
                            <a:schemeClr val="tx1"/>
                          </a:solidFill>
                          <a:effectLst/>
                          <a:latin typeface="Times New Roman"/>
                        </a:rPr>
                        <a:t>Step 2- Dependent variable </a:t>
                      </a:r>
                      <a:r>
                        <a:rPr lang="en-US" sz="2000" b="1" i="0" u="none" strike="noStrike" dirty="0" smtClean="0">
                          <a:solidFill>
                            <a:schemeClr val="tx1"/>
                          </a:solidFill>
                          <a:effectLst/>
                          <a:latin typeface="Times New Roman"/>
                        </a:rPr>
                        <a:t>-- TFP </a:t>
                      </a:r>
                      <a:r>
                        <a:rPr lang="en-US" sz="2000" b="1" i="0" u="none" strike="noStrike" dirty="0">
                          <a:solidFill>
                            <a:schemeClr val="tx1"/>
                          </a:solidFill>
                          <a:effectLst/>
                          <a:latin typeface="Times New Roman"/>
                        </a:rPr>
                        <a:t>Growth</a:t>
                      </a:r>
                    </a:p>
                  </a:txBody>
                  <a:tcPr marL="9421" marR="9421" marT="942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47188">
                <a:tc>
                  <a:txBody>
                    <a:bodyPr/>
                    <a:lstStyle/>
                    <a:p>
                      <a:pPr algn="l" fontAlgn="b"/>
                      <a:endParaRPr lang="en-US" sz="1100" b="0" i="0" u="none" strike="noStrike" dirty="0">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r>
                        <a:rPr lang="en-US" sz="2000" b="0" i="0" u="none" strike="noStrike">
                          <a:solidFill>
                            <a:schemeClr val="tx1"/>
                          </a:solidFill>
                          <a:effectLst/>
                          <a:latin typeface="Times New Roman"/>
                        </a:rPr>
                        <a:t>Constant</a:t>
                      </a: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1.22***</a:t>
                      </a: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1.07***</a:t>
                      </a: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421" marR="9421" marT="9421"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(0.11)</a:t>
                      </a: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(0.11)</a:t>
                      </a: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r>
                        <a:rPr lang="en-US" sz="2000" b="0" i="0" u="none" strike="noStrike">
                          <a:solidFill>
                            <a:schemeClr val="tx1"/>
                          </a:solidFill>
                          <a:effectLst/>
                          <a:latin typeface="Times New Roman"/>
                        </a:rPr>
                        <a:t>Predicted Hours Growth</a:t>
                      </a:r>
                    </a:p>
                  </a:txBody>
                  <a:tcPr marL="9421" marR="9421" marT="9421" marB="0" anchor="b">
                    <a:lnL>
                      <a:noFill/>
                    </a:lnL>
                    <a:lnR>
                      <a:noFill/>
                    </a:lnR>
                    <a:lnT>
                      <a:noFill/>
                    </a:lnT>
                    <a:lnB>
                      <a:noFill/>
                    </a:lnB>
                  </a:tcPr>
                </a:tc>
                <a:tc>
                  <a:txBody>
                    <a:bodyPr/>
                    <a:lstStyle/>
                    <a:p>
                      <a:pPr algn="ctr" fontAlgn="b"/>
                      <a:r>
                        <a:rPr lang="en-US" sz="2000" b="1" i="0" u="none" strike="noStrike" dirty="0">
                          <a:solidFill>
                            <a:schemeClr val="tx1"/>
                          </a:solidFill>
                          <a:effectLst/>
                          <a:latin typeface="Times New Roman"/>
                        </a:rPr>
                        <a:t>-0.71***</a:t>
                      </a:r>
                    </a:p>
                  </a:txBody>
                  <a:tcPr marL="9421" marR="9421" marT="9421" marB="0" anchor="b">
                    <a:lnL>
                      <a:noFill/>
                    </a:lnL>
                    <a:lnR>
                      <a:noFill/>
                    </a:lnR>
                    <a:lnT>
                      <a:noFill/>
                    </a:lnT>
                    <a:lnB>
                      <a:noFill/>
                    </a:lnB>
                  </a:tcPr>
                </a:tc>
                <a:tc>
                  <a:txBody>
                    <a:bodyPr/>
                    <a:lstStyle/>
                    <a:p>
                      <a:pPr algn="ctr" fontAlgn="b"/>
                      <a:r>
                        <a:rPr lang="en-US" sz="2000" b="1" i="0" u="none" strike="noStrike" dirty="0">
                          <a:solidFill>
                            <a:schemeClr val="tx1"/>
                          </a:solidFill>
                          <a:effectLst/>
                          <a:latin typeface="Times New Roman"/>
                        </a:rPr>
                        <a:t>-0.47***</a:t>
                      </a:r>
                    </a:p>
                  </a:txBody>
                  <a:tcPr marL="9421" marR="9421" marT="9421" marB="0" anchor="b">
                    <a:lnL>
                      <a:noFill/>
                    </a:lnL>
                    <a:lnR>
                      <a:noFill/>
                    </a:lnR>
                    <a:lnT>
                      <a:noFill/>
                    </a:lnT>
                    <a:lnB>
                      <a:noFill/>
                    </a:lnB>
                  </a:tcPr>
                </a:tc>
              </a:tr>
              <a:tr h="247188">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421" marR="9421" marT="9421"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(0.19)</a:t>
                      </a: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(0.15)</a:t>
                      </a:r>
                    </a:p>
                  </a:txBody>
                  <a:tcPr marL="9421" marR="9421" marT="9421" marB="0" anchor="b">
                    <a:lnL>
                      <a:noFill/>
                    </a:lnL>
                    <a:lnR>
                      <a:noFill/>
                    </a:lnR>
                    <a:lnT>
                      <a:noFill/>
                    </a:lnT>
                    <a:lnB>
                      <a:noFill/>
                    </a:lnB>
                  </a:tcPr>
                </a:tc>
              </a:tr>
              <a:tr h="247188">
                <a:tc gridSpan="2">
                  <a:txBody>
                    <a:bodyPr/>
                    <a:lstStyle/>
                    <a:p>
                      <a:pPr algn="l" fontAlgn="b"/>
                      <a:r>
                        <a:rPr lang="en-US" sz="2000" b="0" i="0" u="none" strike="noStrike" dirty="0">
                          <a:solidFill>
                            <a:schemeClr val="tx1"/>
                          </a:solidFill>
                          <a:effectLst/>
                          <a:latin typeface="Times New Roman"/>
                        </a:rPr>
                        <a:t>Observations</a:t>
                      </a:r>
                    </a:p>
                  </a:txBody>
                  <a:tcPr marL="9421" marR="9421" marT="9421" marB="0" anchor="b">
                    <a:lnL>
                      <a:noFill/>
                    </a:lnL>
                    <a:lnR>
                      <a:noFill/>
                    </a:lnR>
                    <a:lnT>
                      <a:noFill/>
                    </a:lnT>
                    <a:lnB>
                      <a:noFill/>
                    </a:lnB>
                  </a:tcPr>
                </a:tc>
                <a:tc hMerge="1">
                  <a:txBody>
                    <a:bodyPr/>
                    <a:lstStyle/>
                    <a:p>
                      <a:endParaRPr lang="en-US"/>
                    </a:p>
                  </a:txBody>
                  <a:tcPr/>
                </a:tc>
                <a:tc>
                  <a:txBody>
                    <a:bodyPr/>
                    <a:lstStyle/>
                    <a:p>
                      <a:pPr algn="ctr" fontAlgn="b"/>
                      <a:r>
                        <a:rPr lang="en-US" sz="2000" b="0" i="0" u="none" strike="noStrike">
                          <a:solidFill>
                            <a:schemeClr val="tx1"/>
                          </a:solidFill>
                          <a:effectLst/>
                          <a:latin typeface="Times New Roman"/>
                        </a:rPr>
                        <a:t>15</a:t>
                      </a:r>
                    </a:p>
                  </a:txBody>
                  <a:tcPr marL="9421" marR="9421" marT="9421"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20</a:t>
                      </a:r>
                    </a:p>
                  </a:txBody>
                  <a:tcPr marL="9421" marR="9421" marT="9421" marB="0" anchor="b">
                    <a:lnL>
                      <a:noFill/>
                    </a:lnL>
                    <a:lnR>
                      <a:noFill/>
                    </a:lnR>
                    <a:lnT>
                      <a:noFill/>
                    </a:lnT>
                    <a:lnB>
                      <a:noFill/>
                    </a:lnB>
                  </a:tcPr>
                </a:tc>
              </a:tr>
              <a:tr h="291285">
                <a:tc gridSpan="4">
                  <a:txBody>
                    <a:bodyPr/>
                    <a:lstStyle/>
                    <a:p>
                      <a:pPr algn="l" fontAlgn="b"/>
                      <a:r>
                        <a:rPr lang="en-US" sz="1300" b="0" i="0" u="none" strike="noStrike">
                          <a:solidFill>
                            <a:schemeClr val="tx1"/>
                          </a:solidFill>
                          <a:effectLst/>
                          <a:latin typeface="Times New Roman"/>
                        </a:rPr>
                        <a:t>Standard errors in parentheses. *** p&lt;0.01, ** p&lt;0.05, * p&lt;0.1</a:t>
                      </a:r>
                    </a:p>
                  </a:txBody>
                  <a:tcPr marL="9421" marR="9421" marT="942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47188">
                <a:tc gridSpan="3">
                  <a:txBody>
                    <a:bodyPr/>
                    <a:lstStyle/>
                    <a:p>
                      <a:pPr algn="l" fontAlgn="b"/>
                      <a:r>
                        <a:rPr lang="en-US" sz="1300" b="0" i="0" u="none" strike="noStrike" dirty="0">
                          <a:solidFill>
                            <a:schemeClr val="tx1"/>
                          </a:solidFill>
                          <a:effectLst/>
                          <a:latin typeface="Times New Roman"/>
                        </a:rPr>
                        <a:t>Time period spans 1970-2007.</a:t>
                      </a:r>
                    </a:p>
                  </a:txBody>
                  <a:tcPr marL="9421" marR="9421" marT="9421"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chemeClr val="tx1"/>
                        </a:solidFill>
                        <a:effectLst/>
                        <a:latin typeface="Calibri"/>
                      </a:endParaRPr>
                    </a:p>
                  </a:txBody>
                  <a:tcPr marL="9421" marR="9421" marT="9421" marB="0" anchor="b">
                    <a:lnL>
                      <a:noFill/>
                    </a:lnL>
                    <a:lnR>
                      <a:noFill/>
                    </a:lnR>
                    <a:lnT>
                      <a:noFill/>
                    </a:lnT>
                    <a:lnB>
                      <a:noFill/>
                    </a:lnB>
                  </a:tcPr>
                </a:tc>
              </a:tr>
              <a:tr h="160944">
                <a:tc gridSpan="4">
                  <a:txBody>
                    <a:bodyPr/>
                    <a:lstStyle/>
                    <a:p>
                      <a:pPr algn="l" fontAlgn="b"/>
                      <a:r>
                        <a:rPr lang="en-US" sz="1300" b="0" i="0" u="none" strike="noStrike" dirty="0">
                          <a:solidFill>
                            <a:schemeClr val="tx1"/>
                          </a:solidFill>
                          <a:effectLst/>
                          <a:latin typeface="Times New Roman"/>
                        </a:rPr>
                        <a:t>Sources: Total Economy Database, McDaniel </a:t>
                      </a:r>
                      <a:r>
                        <a:rPr lang="en-US" sz="1300" b="0" i="0" u="none" strike="noStrike" dirty="0" smtClean="0">
                          <a:solidFill>
                            <a:schemeClr val="tx1"/>
                          </a:solidFill>
                          <a:effectLst/>
                          <a:latin typeface="Times New Roman"/>
                        </a:rPr>
                        <a:t>tax data.</a:t>
                      </a:r>
                      <a:endParaRPr lang="en-US" sz="1300" b="0" i="0" u="none" strike="noStrike" dirty="0">
                        <a:solidFill>
                          <a:schemeClr val="tx1"/>
                        </a:solidFill>
                        <a:effectLst/>
                        <a:latin typeface="Times New Roman"/>
                      </a:endParaRPr>
                    </a:p>
                  </a:txBody>
                  <a:tcPr marL="9421" marR="9421" marT="942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3532178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Is the instrument independently correlated with TFP growth?</a:t>
            </a:r>
            <a:endParaRPr lang="en-US" sz="32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21</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06538576"/>
              </p:ext>
            </p:extLst>
          </p:nvPr>
        </p:nvGraphicFramePr>
        <p:xfrm>
          <a:off x="1105469" y="1569493"/>
          <a:ext cx="6728346" cy="4858602"/>
        </p:xfrm>
        <a:graphic>
          <a:graphicData uri="http://schemas.openxmlformats.org/drawingml/2006/table">
            <a:tbl>
              <a:tblPr/>
              <a:tblGrid>
                <a:gridCol w="256187"/>
                <a:gridCol w="2521409"/>
                <a:gridCol w="1982070"/>
                <a:gridCol w="1968680"/>
              </a:tblGrid>
              <a:tr h="324300">
                <a:tc gridSpan="4">
                  <a:txBody>
                    <a:bodyPr/>
                    <a:lstStyle/>
                    <a:p>
                      <a:pPr algn="l" fontAlgn="b"/>
                      <a:r>
                        <a:rPr lang="en-US" sz="2000" b="1" i="0" u="none" strike="noStrike" dirty="0">
                          <a:solidFill>
                            <a:schemeClr val="tx1"/>
                          </a:solidFill>
                          <a:effectLst/>
                          <a:latin typeface="Times New Roman"/>
                        </a:rPr>
                        <a:t>Dependent variable </a:t>
                      </a:r>
                      <a:r>
                        <a:rPr lang="en-US" sz="2000" b="1" i="0" u="none" strike="noStrike" dirty="0" smtClean="0">
                          <a:solidFill>
                            <a:schemeClr val="tx1"/>
                          </a:solidFill>
                          <a:effectLst/>
                          <a:latin typeface="Times New Roman"/>
                        </a:rPr>
                        <a:t> -- TFP </a:t>
                      </a:r>
                      <a:r>
                        <a:rPr lang="en-US" sz="2000" b="1" i="0" u="none" strike="noStrike" dirty="0">
                          <a:solidFill>
                            <a:schemeClr val="tx1"/>
                          </a:solidFill>
                          <a:effectLst/>
                          <a:latin typeface="Times New Roman"/>
                        </a:rPr>
                        <a:t>Growth</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21351">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Times New Roman"/>
                      </a:endParaRPr>
                    </a:p>
                  </a:txBody>
                  <a:tcPr marL="9525" marR="9525" marT="9525"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525" marR="9525" marT="9525"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r>
                        <a:rPr lang="en-US" sz="2000" b="0" i="0" u="none" strike="noStrike" dirty="0">
                          <a:solidFill>
                            <a:schemeClr val="tx1"/>
                          </a:solidFill>
                          <a:effectLst/>
                          <a:latin typeface="Times New Roman"/>
                        </a:rPr>
                        <a:t>Constant</a:t>
                      </a:r>
                    </a:p>
                  </a:txBody>
                  <a:tcPr marL="9525" marR="9525" marT="9525"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2.18***</a:t>
                      </a: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1.03***</a:t>
                      </a: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Times New Roman"/>
                      </a:endParaRPr>
                    </a:p>
                  </a:txBody>
                  <a:tcPr marL="9525" marR="9525" marT="9525"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(0.54)</a:t>
                      </a: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(0.21)</a:t>
                      </a: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r>
                        <a:rPr lang="en-US" sz="2000" b="0" i="0" u="none" strike="noStrike" dirty="0">
                          <a:solidFill>
                            <a:schemeClr val="tx1"/>
                          </a:solidFill>
                          <a:effectLst/>
                          <a:latin typeface="Times New Roman"/>
                        </a:rPr>
                        <a:t>Hours Growth</a:t>
                      </a: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-0.31**</a:t>
                      </a: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-0.53**</a:t>
                      </a: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Times New Roman"/>
                      </a:endParaRPr>
                    </a:p>
                  </a:txBody>
                  <a:tcPr marL="9525" marR="9525" marT="9525" marB="0" anchor="b">
                    <a:lnL>
                      <a:noFill/>
                    </a:lnL>
                    <a:lnR>
                      <a:noFill/>
                    </a:lnR>
                    <a:lnT>
                      <a:noFill/>
                    </a:lnT>
                    <a:lnB>
                      <a:noFill/>
                    </a:lnB>
                  </a:tcPr>
                </a:tc>
                <a:tc>
                  <a:txBody>
                    <a:bodyPr/>
                    <a:lstStyle/>
                    <a:p>
                      <a:pPr algn="ctr" fontAlgn="b"/>
                      <a:r>
                        <a:rPr lang="en-US" sz="2000" b="0" i="0" u="none" strike="noStrike">
                          <a:solidFill>
                            <a:schemeClr val="tx1"/>
                          </a:solidFill>
                          <a:effectLst/>
                          <a:latin typeface="Times New Roman"/>
                        </a:rPr>
                        <a:t>(0.12)</a:t>
                      </a: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(0.24)</a:t>
                      </a: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r>
                        <a:rPr lang="en-US" sz="2000" b="0" i="0" u="none" strike="noStrike" dirty="0">
                          <a:solidFill>
                            <a:schemeClr val="tx1"/>
                          </a:solidFill>
                          <a:effectLst/>
                          <a:latin typeface="Times New Roman"/>
                        </a:rPr>
                        <a:t>Average Tax Wedge</a:t>
                      </a: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-1.79*</a:t>
                      </a:r>
                    </a:p>
                  </a:txBody>
                  <a:tcPr marL="9525" marR="9525" marT="9525" marB="0" anchor="b">
                    <a:lnL>
                      <a:noFill/>
                    </a:lnL>
                    <a:lnR>
                      <a:noFill/>
                    </a:lnR>
                    <a:lnT>
                      <a:noFill/>
                    </a:lnT>
                    <a:lnB>
                      <a:noFill/>
                    </a:lnB>
                  </a:tcPr>
                </a:tc>
                <a:tc>
                  <a:txBody>
                    <a:bodyPr/>
                    <a:lstStyle/>
                    <a:p>
                      <a:pPr algn="ctr" fontAlgn="b"/>
                      <a:endParaRPr lang="en-US" sz="2000" b="0" i="0" u="none" strike="noStrike" dirty="0">
                        <a:solidFill>
                          <a:schemeClr val="tx1"/>
                        </a:solidFill>
                        <a:effectLst/>
                        <a:latin typeface="Times New Roman"/>
                      </a:endParaRP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(0.90)</a:t>
                      </a:r>
                    </a:p>
                  </a:txBody>
                  <a:tcPr marL="9525" marR="9525" marT="9525" marB="0" anchor="b">
                    <a:lnL>
                      <a:noFill/>
                    </a:lnL>
                    <a:lnR>
                      <a:noFill/>
                    </a:lnR>
                    <a:lnT>
                      <a:noFill/>
                    </a:lnT>
                    <a:lnB>
                      <a:noFill/>
                    </a:lnB>
                  </a:tcPr>
                </a:tc>
                <a:tc>
                  <a:txBody>
                    <a:bodyPr/>
                    <a:lstStyle/>
                    <a:p>
                      <a:pPr algn="ctr" fontAlgn="b"/>
                      <a:endParaRPr lang="en-US" sz="2000" b="0" i="0" u="none" strike="noStrike" dirty="0">
                        <a:solidFill>
                          <a:schemeClr val="tx1"/>
                        </a:solidFill>
                        <a:effectLst/>
                        <a:latin typeface="Times New Roman"/>
                      </a:endParaRP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r>
                        <a:rPr lang="en-US" sz="2000" b="0" i="0" u="none" strike="noStrike">
                          <a:solidFill>
                            <a:schemeClr val="tx1"/>
                          </a:solidFill>
                          <a:effectLst/>
                          <a:latin typeface="Times New Roman"/>
                        </a:rPr>
                        <a:t>Population Growth</a:t>
                      </a:r>
                    </a:p>
                  </a:txBody>
                  <a:tcPr marL="9525" marR="9525" marT="9525" marB="0" anchor="b">
                    <a:lnL>
                      <a:noFill/>
                    </a:lnL>
                    <a:lnR>
                      <a:noFill/>
                    </a:lnR>
                    <a:lnT>
                      <a:noFill/>
                    </a:lnT>
                    <a:lnB>
                      <a:noFill/>
                    </a:lnB>
                  </a:tcPr>
                </a:tc>
                <a:tc>
                  <a:txBody>
                    <a:bodyPr/>
                    <a:lstStyle/>
                    <a:p>
                      <a:pPr algn="ctr" fontAlgn="b"/>
                      <a:endParaRPr lang="en-US" sz="2000" b="0" i="0" u="none" strike="noStrike" dirty="0">
                        <a:solidFill>
                          <a:schemeClr val="tx1"/>
                        </a:solidFill>
                        <a:effectLst/>
                        <a:latin typeface="Times New Roman"/>
                      </a:endParaRP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0.10</a:t>
                      </a:r>
                    </a:p>
                  </a:txBody>
                  <a:tcPr marL="9525" marR="9525" marT="9525" marB="0" anchor="b">
                    <a:lnL>
                      <a:noFill/>
                    </a:lnL>
                    <a:lnR>
                      <a:noFill/>
                    </a:lnR>
                    <a:lnT>
                      <a:noFill/>
                    </a:lnT>
                    <a:lnB>
                      <a:noFill/>
                    </a:lnB>
                  </a:tcPr>
                </a:tc>
              </a:tr>
              <a:tr h="324300">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(0.49)</a:t>
                      </a:r>
                    </a:p>
                  </a:txBody>
                  <a:tcPr marL="9525" marR="9525" marT="9525" marB="0" anchor="b">
                    <a:lnL>
                      <a:noFill/>
                    </a:lnL>
                    <a:lnR>
                      <a:noFill/>
                    </a:lnR>
                    <a:lnT>
                      <a:noFill/>
                    </a:lnT>
                    <a:lnB>
                      <a:noFill/>
                    </a:lnB>
                  </a:tcPr>
                </a:tc>
              </a:tr>
              <a:tr h="321351">
                <a:tc>
                  <a:txBody>
                    <a:bodyPr/>
                    <a:lstStyle/>
                    <a:p>
                      <a:pPr algn="l" fontAlgn="b"/>
                      <a:endParaRPr lang="en-US" sz="1100" b="0" i="0" u="none" strike="noStrike">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chemeClr val="tx1"/>
                        </a:solidFill>
                        <a:effectLst/>
                        <a:latin typeface="Times New Roman"/>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ctr" fontAlgn="b"/>
                      <a:endParaRPr lang="en-US" sz="2000" b="0" i="0" u="none" strike="noStrike" dirty="0">
                        <a:solidFill>
                          <a:schemeClr val="tx1"/>
                        </a:solidFill>
                        <a:effectLst/>
                        <a:latin typeface="Times New Roman"/>
                      </a:endParaRPr>
                    </a:p>
                  </a:txBody>
                  <a:tcPr marL="9525" marR="9525" marT="9525" marB="0" anchor="b">
                    <a:lnL>
                      <a:noFill/>
                    </a:lnL>
                    <a:lnR>
                      <a:noFill/>
                    </a:lnR>
                    <a:lnT>
                      <a:noFill/>
                    </a:lnT>
                    <a:lnB>
                      <a:noFill/>
                    </a:lnB>
                  </a:tcPr>
                </a:tc>
              </a:tr>
              <a:tr h="324300">
                <a:tc gridSpan="2">
                  <a:txBody>
                    <a:bodyPr/>
                    <a:lstStyle/>
                    <a:p>
                      <a:pPr algn="l" fontAlgn="b"/>
                      <a:r>
                        <a:rPr lang="en-US" sz="2000" b="0" i="0" u="none" strike="noStrike" dirty="0">
                          <a:solidFill>
                            <a:schemeClr val="tx1"/>
                          </a:solidFill>
                          <a:effectLst/>
                          <a:latin typeface="Times New Roman"/>
                        </a:rPr>
                        <a:t>Observations</a:t>
                      </a:r>
                    </a:p>
                  </a:txBody>
                  <a:tcPr marL="9525" marR="9525" marT="9525" marB="0" anchor="b">
                    <a:lnL>
                      <a:noFill/>
                    </a:lnL>
                    <a:lnR>
                      <a:noFill/>
                    </a:lnR>
                    <a:lnT>
                      <a:noFill/>
                    </a:lnT>
                    <a:lnB>
                      <a:noFill/>
                    </a:lnB>
                  </a:tcPr>
                </a:tc>
                <a:tc hMerge="1">
                  <a:txBody>
                    <a:bodyPr/>
                    <a:lstStyle/>
                    <a:p>
                      <a:endParaRPr lang="en-US"/>
                    </a:p>
                  </a:txBody>
                  <a:tcPr/>
                </a:tc>
                <a:tc>
                  <a:txBody>
                    <a:bodyPr/>
                    <a:lstStyle/>
                    <a:p>
                      <a:pPr algn="ctr" fontAlgn="b"/>
                      <a:r>
                        <a:rPr lang="en-US" sz="2000" b="0" i="0" u="none" strike="noStrike">
                          <a:solidFill>
                            <a:schemeClr val="tx1"/>
                          </a:solidFill>
                          <a:effectLst/>
                          <a:latin typeface="Times New Roman"/>
                        </a:rPr>
                        <a:t>15</a:t>
                      </a:r>
                    </a:p>
                  </a:txBody>
                  <a:tcPr marL="9525" marR="9525" marT="9525" marB="0" anchor="b">
                    <a:lnL>
                      <a:noFill/>
                    </a:lnL>
                    <a:lnR>
                      <a:noFill/>
                    </a:lnR>
                    <a:lnT>
                      <a:noFill/>
                    </a:lnT>
                    <a:lnB>
                      <a:noFill/>
                    </a:lnB>
                  </a:tcPr>
                </a:tc>
                <a:tc>
                  <a:txBody>
                    <a:bodyPr/>
                    <a:lstStyle/>
                    <a:p>
                      <a:pPr algn="ctr" fontAlgn="b"/>
                      <a:r>
                        <a:rPr lang="en-US" sz="2000" b="0" i="0" u="none" strike="noStrike" dirty="0">
                          <a:solidFill>
                            <a:schemeClr val="tx1"/>
                          </a:solidFill>
                          <a:effectLst/>
                          <a:latin typeface="Times New Roman"/>
                        </a:rPr>
                        <a:t>20</a:t>
                      </a:r>
                    </a:p>
                  </a:txBody>
                  <a:tcPr marL="9525" marR="9525" marT="9525" marB="0" anchor="b">
                    <a:lnL>
                      <a:noFill/>
                    </a:lnL>
                    <a:lnR>
                      <a:noFill/>
                    </a:lnR>
                    <a:lnT>
                      <a:noFill/>
                    </a:lnT>
                    <a:lnB>
                      <a:noFill/>
                    </a:lnB>
                  </a:tcPr>
                </a:tc>
              </a:tr>
              <a:tr h="324300">
                <a:tc gridSpan="4">
                  <a:txBody>
                    <a:bodyPr/>
                    <a:lstStyle/>
                    <a:p>
                      <a:pPr algn="l" fontAlgn="b"/>
                      <a:r>
                        <a:rPr lang="en-US" sz="1600" b="0" i="0" u="none" strike="noStrike" dirty="0">
                          <a:solidFill>
                            <a:schemeClr val="tx1"/>
                          </a:solidFill>
                          <a:effectLst/>
                          <a:latin typeface="Times New Roman"/>
                        </a:rPr>
                        <a:t>Standard errors in parentheses. *** p&lt;0.01, ** p&lt;0.05, * p&lt;0.1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324300">
                <a:tc gridSpan="3">
                  <a:txBody>
                    <a:bodyPr/>
                    <a:lstStyle/>
                    <a:p>
                      <a:pPr algn="l" fontAlgn="b"/>
                      <a:r>
                        <a:rPr lang="en-US" sz="1600" b="0" i="0" u="none" strike="noStrike" dirty="0">
                          <a:solidFill>
                            <a:schemeClr val="tx1"/>
                          </a:solidFill>
                          <a:effectLst/>
                          <a:latin typeface="Times New Roman"/>
                        </a:rPr>
                        <a:t>Time period spans 1970-2007.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600" b="0" i="0" u="none" strike="noStrike">
                        <a:solidFill>
                          <a:schemeClr val="tx1"/>
                        </a:solidFill>
                        <a:effectLst/>
                        <a:latin typeface="Times New Roman"/>
                      </a:endParaRPr>
                    </a:p>
                  </a:txBody>
                  <a:tcPr marL="9525" marR="9525" marT="9525" marB="0" anchor="b">
                    <a:lnL>
                      <a:noFill/>
                    </a:lnL>
                    <a:lnR>
                      <a:noFill/>
                    </a:lnR>
                    <a:lnT>
                      <a:noFill/>
                    </a:lnT>
                    <a:lnB>
                      <a:noFill/>
                    </a:lnB>
                  </a:tcPr>
                </a:tc>
              </a:tr>
              <a:tr h="324300">
                <a:tc gridSpan="4">
                  <a:txBody>
                    <a:bodyPr/>
                    <a:lstStyle/>
                    <a:p>
                      <a:pPr algn="l" fontAlgn="b"/>
                      <a:r>
                        <a:rPr lang="en-US" sz="1600" b="0" i="0" u="none" strike="noStrike" dirty="0">
                          <a:solidFill>
                            <a:schemeClr val="tx1"/>
                          </a:solidFill>
                          <a:effectLst/>
                          <a:latin typeface="Times New Roman"/>
                        </a:rPr>
                        <a:t>Sources: Total Economy Database, McDaniel </a:t>
                      </a:r>
                      <a:r>
                        <a:rPr lang="en-US" sz="1600" b="0" i="0" u="none" strike="noStrike" dirty="0" smtClean="0">
                          <a:solidFill>
                            <a:schemeClr val="tx1"/>
                          </a:solidFill>
                          <a:effectLst/>
                          <a:latin typeface="Times New Roman"/>
                        </a:rPr>
                        <a:t>tax data.</a:t>
                      </a:r>
                      <a:endParaRPr lang="en-US" sz="1600" b="0" i="0" u="none" strike="noStrike" dirty="0">
                        <a:solidFill>
                          <a:schemeClr val="tx1"/>
                        </a:solidFill>
                        <a:effectLst/>
                        <a:latin typeface="Times New Roman"/>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908770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0"/>
            <a:ext cx="8229600" cy="711200"/>
          </a:xfrm>
        </p:spPr>
        <p:txBody>
          <a:bodyPr/>
          <a:lstStyle/>
          <a:p>
            <a:r>
              <a:rPr lang="en-US" sz="3200" dirty="0" smtClean="0"/>
              <a:t>Conclusions</a:t>
            </a:r>
            <a:endParaRPr lang="en-US" sz="3200" dirty="0"/>
          </a:p>
        </p:txBody>
      </p:sp>
      <p:sp>
        <p:nvSpPr>
          <p:cNvPr id="3" name="Content Placeholder 2"/>
          <p:cNvSpPr>
            <a:spLocks noGrp="1"/>
          </p:cNvSpPr>
          <p:nvPr>
            <p:ph idx="1"/>
          </p:nvPr>
        </p:nvSpPr>
        <p:spPr>
          <a:xfrm>
            <a:off x="177800" y="800100"/>
            <a:ext cx="8737600" cy="5943600"/>
          </a:xfrm>
        </p:spPr>
        <p:txBody>
          <a:bodyPr/>
          <a:lstStyle/>
          <a:p>
            <a:r>
              <a:rPr lang="en-US" sz="2800" b="1" dirty="0" smtClean="0">
                <a:latin typeface="+mj-lt"/>
              </a:rPr>
              <a:t>There is </a:t>
            </a:r>
            <a:r>
              <a:rPr lang="en-US" sz="2800" b="1" dirty="0" smtClean="0">
                <a:latin typeface="+mj-lt"/>
              </a:rPr>
              <a:t>robust negative correlation between TFP growth and </a:t>
            </a:r>
            <a:r>
              <a:rPr lang="en-US" sz="2800" b="1" dirty="0" smtClean="0">
                <a:latin typeface="+mj-lt"/>
              </a:rPr>
              <a:t>hours growth </a:t>
            </a:r>
            <a:r>
              <a:rPr lang="en-US" sz="2800" b="1" dirty="0" smtClean="0">
                <a:latin typeface="+mj-lt"/>
              </a:rPr>
              <a:t>across </a:t>
            </a:r>
            <a:r>
              <a:rPr lang="en-US" sz="2800" b="1" dirty="0" smtClean="0">
                <a:latin typeface="+mj-lt"/>
              </a:rPr>
              <a:t>OECD </a:t>
            </a:r>
            <a:r>
              <a:rPr lang="en-US" sz="2800" b="1" dirty="0" smtClean="0">
                <a:latin typeface="+mj-lt"/>
              </a:rPr>
              <a:t>countries.  </a:t>
            </a:r>
            <a:endParaRPr lang="en-US" sz="1400" b="1" dirty="0" smtClean="0">
              <a:latin typeface="+mj-lt"/>
            </a:endParaRPr>
          </a:p>
          <a:p>
            <a:pPr marL="0" indent="0">
              <a:buNone/>
            </a:pPr>
            <a:endParaRPr lang="en-US" sz="1400" b="1" dirty="0" smtClean="0">
              <a:latin typeface="+mj-lt"/>
            </a:endParaRPr>
          </a:p>
          <a:p>
            <a:r>
              <a:rPr lang="en-US" sz="2800" b="1" dirty="0" smtClean="0">
                <a:latin typeface="+mj-lt"/>
              </a:rPr>
              <a:t>At least some of this negative </a:t>
            </a:r>
            <a:r>
              <a:rPr lang="en-US" sz="2800" b="1" dirty="0" smtClean="0">
                <a:latin typeface="+mj-lt"/>
              </a:rPr>
              <a:t>correlation </a:t>
            </a:r>
            <a:r>
              <a:rPr lang="en-US" sz="2800" b="1" dirty="0" smtClean="0">
                <a:latin typeface="+mj-lt"/>
              </a:rPr>
              <a:t>seems </a:t>
            </a:r>
            <a:r>
              <a:rPr lang="en-US" sz="2800" b="1" dirty="0" smtClean="0">
                <a:latin typeface="+mj-lt"/>
              </a:rPr>
              <a:t>to be a result of reactions to shocks in labor input. </a:t>
            </a:r>
            <a:r>
              <a:rPr lang="en-US" sz="2800" b="1" dirty="0" smtClean="0">
                <a:latin typeface="+mj-lt"/>
              </a:rPr>
              <a:t> So</a:t>
            </a:r>
            <a:r>
              <a:rPr lang="en-US" sz="2800" b="1" dirty="0" smtClean="0">
                <a:latin typeface="+mj-lt"/>
              </a:rPr>
              <a:t>, TFP </a:t>
            </a:r>
            <a:r>
              <a:rPr lang="en-US" sz="2800" b="1" dirty="0" smtClean="0">
                <a:latin typeface="+mj-lt"/>
              </a:rPr>
              <a:t>could, </a:t>
            </a:r>
            <a:r>
              <a:rPr lang="en-US" sz="2800" b="1" dirty="0" smtClean="0">
                <a:latin typeface="+mj-lt"/>
              </a:rPr>
              <a:t>in part, </a:t>
            </a:r>
            <a:r>
              <a:rPr lang="en-US" sz="2800" b="1" dirty="0" smtClean="0">
                <a:latin typeface="+mj-lt"/>
              </a:rPr>
              <a:t>be a </a:t>
            </a:r>
            <a:r>
              <a:rPr lang="en-US" sz="2800" b="1" dirty="0" smtClean="0">
                <a:latin typeface="+mj-lt"/>
              </a:rPr>
              <a:t>“choice” variable.</a:t>
            </a:r>
            <a:endParaRPr lang="en-US" sz="1400" b="1" dirty="0" smtClean="0">
              <a:latin typeface="+mj-lt"/>
            </a:endParaRPr>
          </a:p>
          <a:p>
            <a:pPr marL="0" indent="0">
              <a:buNone/>
            </a:pPr>
            <a:endParaRPr lang="en-US" sz="1400" b="1" dirty="0" smtClean="0">
              <a:latin typeface="+mj-lt"/>
            </a:endParaRPr>
          </a:p>
          <a:p>
            <a:r>
              <a:rPr lang="en-US" sz="2800" b="1" dirty="0" smtClean="0">
                <a:latin typeface="+mj-lt"/>
              </a:rPr>
              <a:t>This mechanism makes more sense than explanations of TFP growth differences between, say, Germany and Canada based on institutions.  These are all rich, mature societies with good institutions</a:t>
            </a:r>
            <a:r>
              <a:rPr lang="en-US" sz="2800" b="1" dirty="0" smtClean="0">
                <a:latin typeface="+mj-lt"/>
              </a:rPr>
              <a:t>.  </a:t>
            </a:r>
            <a:endParaRPr lang="en-US" sz="1000" b="1" dirty="0" smtClean="0">
              <a:latin typeface="+mj-lt"/>
            </a:endParaRPr>
          </a:p>
          <a:p>
            <a:endParaRPr lang="en-US" sz="1000" b="1" dirty="0" smtClean="0">
              <a:latin typeface="+mj-lt"/>
            </a:endParaRPr>
          </a:p>
          <a:p>
            <a:r>
              <a:rPr lang="en-US" sz="2800" b="1" dirty="0" smtClean="0">
                <a:latin typeface="+mj-lt"/>
              </a:rPr>
              <a:t>The </a:t>
            </a:r>
            <a:r>
              <a:rPr lang="en-US" sz="2800" b="1" dirty="0" err="1" smtClean="0">
                <a:latin typeface="+mj-lt"/>
              </a:rPr>
              <a:t>endogeneity</a:t>
            </a:r>
            <a:r>
              <a:rPr lang="en-US" sz="2800" b="1" dirty="0" smtClean="0">
                <a:latin typeface="+mj-lt"/>
              </a:rPr>
              <a:t> of TFP could also help explain longer-run developments in Europe and Canada.</a:t>
            </a:r>
            <a:endParaRPr lang="en-US" sz="2800" b="1" dirty="0" smtClean="0">
              <a:latin typeface="+mj-lt"/>
            </a:endParaRPr>
          </a:p>
        </p:txBody>
      </p:sp>
      <p:sp>
        <p:nvSpPr>
          <p:cNvPr id="4" name="Slide Number Placeholder 3"/>
          <p:cNvSpPr>
            <a:spLocks noGrp="1"/>
          </p:cNvSpPr>
          <p:nvPr>
            <p:ph type="sldNum" sz="quarter" idx="11"/>
          </p:nvPr>
        </p:nvSpPr>
        <p:spPr/>
        <p:txBody>
          <a:bodyPr/>
          <a:lstStyle/>
          <a:p>
            <a:fld id="{A45A8D7F-C40A-4B14-B059-19909C7E75F8}" type="slidenum">
              <a:rPr lang="en-US" smtClean="0"/>
              <a:pPr/>
              <a:t>22</a:t>
            </a:fld>
            <a:endParaRPr lang="en-US" dirty="0"/>
          </a:p>
        </p:txBody>
      </p:sp>
    </p:spTree>
    <p:extLst>
      <p:ext uri="{BB962C8B-B14F-4D97-AF65-F5344CB8AC3E}">
        <p14:creationId xmlns:p14="http://schemas.microsoft.com/office/powerpoint/2010/main" val="1110208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0"/>
            <a:ext cx="8229600" cy="711200"/>
          </a:xfrm>
        </p:spPr>
        <p:txBody>
          <a:bodyPr/>
          <a:lstStyle/>
          <a:p>
            <a:r>
              <a:rPr lang="en-US" sz="3600" dirty="0" smtClean="0"/>
              <a:t>Conclusions</a:t>
            </a:r>
            <a:endParaRPr lang="en-US" sz="3600" dirty="0"/>
          </a:p>
        </p:txBody>
      </p:sp>
      <p:sp>
        <p:nvSpPr>
          <p:cNvPr id="3" name="Content Placeholder 2"/>
          <p:cNvSpPr>
            <a:spLocks noGrp="1"/>
          </p:cNvSpPr>
          <p:nvPr>
            <p:ph idx="1"/>
          </p:nvPr>
        </p:nvSpPr>
        <p:spPr>
          <a:xfrm>
            <a:off x="177800" y="800100"/>
            <a:ext cx="8737600" cy="5943600"/>
          </a:xfrm>
        </p:spPr>
        <p:txBody>
          <a:bodyPr/>
          <a:lstStyle/>
          <a:p>
            <a:endParaRPr lang="en-US" sz="3000" b="1" dirty="0">
              <a:latin typeface="+mj-lt"/>
            </a:endParaRPr>
          </a:p>
          <a:p>
            <a:r>
              <a:rPr lang="en-US" sz="3000" b="1" dirty="0" smtClean="0">
                <a:latin typeface="+mj-lt"/>
              </a:rPr>
              <a:t>L</a:t>
            </a:r>
            <a:r>
              <a:rPr lang="en-US" sz="3000" b="1" dirty="0" smtClean="0">
                <a:latin typeface="+mj-lt"/>
              </a:rPr>
              <a:t>ooking </a:t>
            </a:r>
            <a:r>
              <a:rPr lang="en-US" sz="3000" b="1" dirty="0" smtClean="0">
                <a:latin typeface="+mj-lt"/>
              </a:rPr>
              <a:t>ahead, population aging could trigger a wage adjustment and an endogenous increase in TFP growth in countries so far specialized in fast hours growth/low TFP growth. </a:t>
            </a:r>
          </a:p>
          <a:p>
            <a:pPr lvl="1"/>
            <a:r>
              <a:rPr lang="en-US" b="1" dirty="0" smtClean="0"/>
              <a:t>But no guarantee, look at Japan.</a:t>
            </a:r>
          </a:p>
          <a:p>
            <a:pPr marL="457200" lvl="1" indent="0">
              <a:buNone/>
            </a:pPr>
            <a:endParaRPr lang="en-US" sz="2400" b="1" dirty="0" smtClean="0"/>
          </a:p>
          <a:p>
            <a:r>
              <a:rPr lang="en-US" sz="3000" b="1" dirty="0" smtClean="0">
                <a:latin typeface="+mj-lt"/>
              </a:rPr>
              <a:t>Good institutions that support innovation and product market competition are always good for TFP growth, </a:t>
            </a:r>
            <a:r>
              <a:rPr lang="en-US" sz="3000" b="1" dirty="0" smtClean="0">
                <a:latin typeface="+mj-lt"/>
              </a:rPr>
              <a:t> and would </a:t>
            </a:r>
            <a:r>
              <a:rPr lang="en-US" sz="3000" b="1" dirty="0" smtClean="0">
                <a:latin typeface="+mj-lt"/>
              </a:rPr>
              <a:t>raise </a:t>
            </a:r>
            <a:r>
              <a:rPr lang="en-US" sz="3000" b="1" dirty="0">
                <a:latin typeface="+mj-lt"/>
              </a:rPr>
              <a:t>incentives to be more productive and ease </a:t>
            </a:r>
            <a:r>
              <a:rPr lang="en-US" sz="3000" b="1" dirty="0" smtClean="0">
                <a:latin typeface="+mj-lt"/>
              </a:rPr>
              <a:t>transition.</a:t>
            </a:r>
            <a:endParaRPr lang="en-US" sz="3000" b="1" dirty="0" smtClean="0">
              <a:latin typeface="+mj-lt"/>
            </a:endParaRPr>
          </a:p>
        </p:txBody>
      </p:sp>
      <p:sp>
        <p:nvSpPr>
          <p:cNvPr id="4" name="Slide Number Placeholder 3"/>
          <p:cNvSpPr>
            <a:spLocks noGrp="1"/>
          </p:cNvSpPr>
          <p:nvPr>
            <p:ph type="sldNum" sz="quarter" idx="11"/>
          </p:nvPr>
        </p:nvSpPr>
        <p:spPr/>
        <p:txBody>
          <a:bodyPr/>
          <a:lstStyle/>
          <a:p>
            <a:fld id="{A45A8D7F-C40A-4B14-B059-19909C7E75F8}" type="slidenum">
              <a:rPr lang="en-US" smtClean="0"/>
              <a:pPr/>
              <a:t>23</a:t>
            </a:fld>
            <a:endParaRPr lang="en-US" dirty="0"/>
          </a:p>
        </p:txBody>
      </p:sp>
    </p:spTree>
    <p:extLst>
      <p:ext uri="{BB962C8B-B14F-4D97-AF65-F5344CB8AC3E}">
        <p14:creationId xmlns:p14="http://schemas.microsoft.com/office/powerpoint/2010/main" val="41113101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sz="5400" dirty="0" smtClean="0"/>
              <a:t>Thanks!</a:t>
            </a:r>
            <a:endParaRPr lang="en-US" sz="54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24</a:t>
            </a:fld>
            <a:endParaRPr lang="en-US"/>
          </a:p>
        </p:txBody>
      </p:sp>
    </p:spTree>
    <p:extLst>
      <p:ext uri="{BB962C8B-B14F-4D97-AF65-F5344CB8AC3E}">
        <p14:creationId xmlns:p14="http://schemas.microsoft.com/office/powerpoint/2010/main" val="2448841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45A8D7F-C40A-4B14-B059-19909C7E75F8}" type="slidenum">
              <a:rPr lang="en-US" smtClean="0"/>
              <a:pPr/>
              <a:t>25</a:t>
            </a:fld>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462645" y="904164"/>
            <a:ext cx="821870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6515"/>
          </a:xfrm>
        </p:spPr>
        <p:txBody>
          <a:bodyPr/>
          <a:lstStyle/>
          <a:p>
            <a:r>
              <a:rPr lang="en-US" sz="3600" dirty="0"/>
              <a:t>TFP Growth vs. Hours </a:t>
            </a:r>
            <a:r>
              <a:rPr lang="en-US" sz="3600" dirty="0" smtClean="0"/>
              <a:t>Growth</a:t>
            </a:r>
            <a:br>
              <a:rPr lang="en-US" sz="3600" dirty="0" smtClean="0"/>
            </a:br>
            <a:r>
              <a:rPr lang="en-US" sz="3600" dirty="0" smtClean="0"/>
              <a:t> </a:t>
            </a:r>
            <a:r>
              <a:rPr lang="en-US" sz="3600" dirty="0"/>
              <a:t>by Sector (G7)</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7341920"/>
              </p:ext>
            </p:extLst>
          </p:nvPr>
        </p:nvGraphicFramePr>
        <p:xfrm>
          <a:off x="431748" y="1237116"/>
          <a:ext cx="8270548" cy="5012940"/>
        </p:xfrm>
        <a:graphic>
          <a:graphicData uri="http://schemas.openxmlformats.org/drawingml/2006/table">
            <a:tbl>
              <a:tblPr/>
              <a:tblGrid>
                <a:gridCol w="2578515"/>
                <a:gridCol w="164688"/>
                <a:gridCol w="887104"/>
                <a:gridCol w="682388"/>
                <a:gridCol w="168328"/>
                <a:gridCol w="751050"/>
                <a:gridCol w="529846"/>
                <a:gridCol w="133917"/>
                <a:gridCol w="25400"/>
                <a:gridCol w="151489"/>
                <a:gridCol w="930845"/>
                <a:gridCol w="228760"/>
                <a:gridCol w="1038218"/>
              </a:tblGrid>
              <a:tr h="207526">
                <a:tc gridSpan="13">
                  <a:txBody>
                    <a:bodyPr/>
                    <a:lstStyle/>
                    <a:p>
                      <a:pPr algn="l" fontAlgn="b"/>
                      <a:endParaRPr lang="en-US" sz="1200" b="0" i="0" u="none" strike="noStrike" dirty="0">
                        <a:effectLst/>
                        <a:latin typeface="Arial"/>
                      </a:endParaRPr>
                    </a:p>
                  </a:txBody>
                  <a:tcPr marL="0" marR="0" marT="0" marB="0">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0678">
                <a:tc>
                  <a:txBody>
                    <a:bodyPr/>
                    <a:lstStyle/>
                    <a:p>
                      <a:pPr algn="ctr" fontAlgn="b"/>
                      <a:r>
                        <a:rPr lang="en-US" sz="1600" b="0" i="0" u="none" strike="noStrike" dirty="0">
                          <a:effectLst/>
                          <a:latin typeface="Times New Roman"/>
                        </a:rPr>
                        <a:t>Industry</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gridSpan="2">
                  <a:txBody>
                    <a:bodyPr/>
                    <a:lstStyle/>
                    <a:p>
                      <a:pPr algn="ctr" fontAlgn="b"/>
                      <a:r>
                        <a:rPr lang="en-US" sz="1600" b="0" i="0" u="none" strike="noStrike" dirty="0">
                          <a:effectLst/>
                          <a:latin typeface="Times New Roman"/>
                        </a:rPr>
                        <a:t>Coefficient</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fontAlgn="b"/>
                      <a:endParaRPr lang="en-US" sz="1600" b="0" i="0" u="none" strike="noStrike" dirty="0">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gridSpan="3">
                  <a:txBody>
                    <a:bodyPr/>
                    <a:lstStyle/>
                    <a:p>
                      <a:pPr algn="ctr" fontAlgn="b"/>
                      <a:r>
                        <a:rPr lang="en-US" sz="1600" b="0" i="0" u="none" strike="noStrike">
                          <a:effectLst/>
                          <a:latin typeface="Times New Roman"/>
                        </a:rPr>
                        <a:t>Constant</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fontAlgn="b"/>
                      <a:endParaRPr lang="en-US" sz="1600" b="0" i="0" u="none" strike="noStrike">
                        <a:effectLst/>
                        <a:latin typeface="Times New Roman"/>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endParaRPr lang="en-US" dirty="0"/>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gridSpan="2">
                  <a:txBody>
                    <a:bodyPr/>
                    <a:lstStyle/>
                    <a:p>
                      <a:pPr algn="ctr" fontAlgn="b"/>
                      <a:r>
                        <a:rPr lang="en-US" sz="1600" b="0" i="0" u="none" strike="noStrike" dirty="0">
                          <a:effectLst/>
                          <a:latin typeface="Times New Roman"/>
                        </a:rPr>
                        <a:t>Observations</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600" b="0" i="0" u="none" strike="noStrike" dirty="0">
                        <a:effectLst/>
                        <a:latin typeface="Times New Roman"/>
                      </a:endParaRP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r>
                        <a:rPr lang="en-US" sz="1600" b="0" i="0" u="none" strike="noStrike" dirty="0">
                          <a:effectLst/>
                          <a:latin typeface="Times New Roman"/>
                        </a:rPr>
                        <a:t>Adjusted R</a:t>
                      </a:r>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11289">
                <a:tc>
                  <a:txBody>
                    <a:bodyPr/>
                    <a:lstStyle/>
                    <a:p>
                      <a:pPr algn="ctr" fontAlgn="b"/>
                      <a:r>
                        <a:rPr lang="en-US" sz="1600" b="0" i="0" u="none" strike="noStrike" dirty="0">
                          <a:effectLst/>
                          <a:latin typeface="Times New Roman"/>
                        </a:rPr>
                        <a:t>Hotels and Restaurants</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-0.99**</a:t>
                      </a: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(0.27)</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1.07*</a:t>
                      </a:r>
                    </a:p>
                  </a:txBody>
                  <a:tcPr marL="0" marR="0" marT="0" marB="0" anchor="b">
                    <a:lnL>
                      <a:noFill/>
                    </a:lnL>
                    <a:lnR>
                      <a:noFill/>
                    </a:lnR>
                    <a:lnT>
                      <a:noFill/>
                    </a:lnT>
                    <a:lnB>
                      <a:noFill/>
                    </a:lnB>
                  </a:tcPr>
                </a:tc>
                <a:tc gridSpan="2">
                  <a:txBody>
                    <a:bodyPr/>
                    <a:lstStyle/>
                    <a:p>
                      <a:pPr algn="ctr" fontAlgn="b"/>
                      <a:r>
                        <a:rPr lang="en-US" sz="1600" b="0" i="0" u="none" strike="noStrike" dirty="0">
                          <a:effectLst/>
                          <a:latin typeface="Times New Roman"/>
                        </a:rPr>
                        <a:t>(0.50)</a:t>
                      </a:r>
                    </a:p>
                  </a:txBody>
                  <a:tcPr marL="0" marR="0" marT="0" marB="0" anchor="b">
                    <a:lnL>
                      <a:noFill/>
                    </a:lnL>
                    <a:lnR>
                      <a:noFill/>
                    </a:lnR>
                    <a:lnT>
                      <a:noFill/>
                    </a:lnT>
                    <a:lnB>
                      <a:noFill/>
                    </a:lnB>
                  </a:tcPr>
                </a:tc>
                <a:tc hMerge="1">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0.67</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Other Services</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-0.72</a:t>
                      </a: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(0.36)</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0.72</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(0.50)</a:t>
                      </a:r>
                    </a:p>
                  </a:txBody>
                  <a:tcPr marL="0" marR="0" marT="0" marB="0" anchor="b">
                    <a:lnL>
                      <a:noFill/>
                    </a:lnL>
                    <a:lnR>
                      <a:noFill/>
                    </a:lnR>
                    <a:lnT>
                      <a:noFill/>
                    </a:lnT>
                    <a:lnB>
                      <a:noFill/>
                    </a:lnB>
                  </a:tcPr>
                </a:tc>
                <a:tc hMerge="1">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dirty="0">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endParaRPr lang="en-US" sz="1600" dirty="0"/>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0.33</a:t>
                      </a:r>
                    </a:p>
                  </a:txBody>
                  <a:tcPr marL="0" marR="0" marT="0" marB="0" anchor="b">
                    <a:lnL>
                      <a:noFill/>
                    </a:lnL>
                    <a:lnR>
                      <a:noFill/>
                    </a:lnR>
                    <a:lnT>
                      <a:noFill/>
                    </a:lnT>
                    <a:lnB>
                      <a:noFill/>
                    </a:lnB>
                  </a:tcPr>
                </a:tc>
              </a:tr>
              <a:tr h="465428">
                <a:tc>
                  <a:txBody>
                    <a:bodyPr/>
                    <a:lstStyle/>
                    <a:p>
                      <a:pPr algn="ctr" fontAlgn="b"/>
                      <a:r>
                        <a:rPr lang="en-US" sz="1600" b="0" i="0" u="none" strike="noStrike" dirty="0">
                          <a:effectLst/>
                          <a:latin typeface="Times New Roman"/>
                        </a:rPr>
                        <a:t>Manufacturing</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-0.48***</a:t>
                      </a: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(0.12)</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1.12***</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(0.19)</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dirty="0"/>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0.73</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Wholesale and Retail</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-0.49</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(0.48)</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1.74***</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(0.39)</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0.01</a:t>
                      </a:r>
                    </a:p>
                  </a:txBody>
                  <a:tcPr marL="0" marR="0" marT="0" marB="0" anchor="b">
                    <a:lnL>
                      <a:noFill/>
                    </a:lnL>
                    <a:lnR>
                      <a:noFill/>
                    </a:lnR>
                    <a:lnT>
                      <a:noFill/>
                    </a:lnT>
                    <a:lnB>
                      <a:noFill/>
                    </a:lnB>
                  </a:tcPr>
                </a:tc>
              </a:tr>
              <a:tr h="311289">
                <a:tc>
                  <a:txBody>
                    <a:bodyPr/>
                    <a:lstStyle/>
                    <a:p>
                      <a:pPr algn="ctr" fontAlgn="b"/>
                      <a:r>
                        <a:rPr lang="en-US" sz="1600" b="1" i="0" u="none" strike="noStrike" dirty="0">
                          <a:effectLst/>
                          <a:latin typeface="Times New Roman"/>
                        </a:rPr>
                        <a:t>Total Economy</a:t>
                      </a:r>
                    </a:p>
                  </a:txBody>
                  <a:tcPr marL="0" marR="0" marT="0" marB="0" anchor="b">
                    <a:lnL>
                      <a:noFill/>
                    </a:lnL>
                    <a:lnR>
                      <a:noFill/>
                    </a:lnR>
                    <a:lnT>
                      <a:noFill/>
                    </a:lnT>
                    <a:lnB>
                      <a:noFill/>
                    </a:lnB>
                  </a:tcPr>
                </a:tc>
                <a:tc>
                  <a:txBody>
                    <a:bodyPr/>
                    <a:lstStyle/>
                    <a:p>
                      <a:pPr algn="ctr" fontAlgn="b"/>
                      <a:endParaRPr lang="en-US" sz="1600" b="1"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1" i="0" u="none" strike="noStrike">
                          <a:effectLst/>
                          <a:latin typeface="Times New Roman"/>
                        </a:rPr>
                        <a:t>-0.47**</a:t>
                      </a:r>
                    </a:p>
                  </a:txBody>
                  <a:tcPr marL="0" marR="0" marT="0" marB="0" anchor="b">
                    <a:lnL>
                      <a:noFill/>
                    </a:lnL>
                    <a:lnR>
                      <a:noFill/>
                    </a:lnR>
                    <a:lnT>
                      <a:noFill/>
                    </a:lnT>
                    <a:lnB>
                      <a:noFill/>
                    </a:lnB>
                  </a:tcPr>
                </a:tc>
                <a:tc>
                  <a:txBody>
                    <a:bodyPr/>
                    <a:lstStyle/>
                    <a:p>
                      <a:pPr algn="ctr" fontAlgn="b"/>
                      <a:r>
                        <a:rPr lang="en-US" sz="1600" b="1" i="0" u="none" strike="noStrike">
                          <a:effectLst/>
                          <a:latin typeface="Times New Roman"/>
                        </a:rPr>
                        <a:t>(0.15)</a:t>
                      </a:r>
                    </a:p>
                  </a:txBody>
                  <a:tcPr marL="0" marR="0" marT="0" marB="0" anchor="b">
                    <a:lnL>
                      <a:noFill/>
                    </a:lnL>
                    <a:lnR>
                      <a:noFill/>
                    </a:lnR>
                    <a:lnT>
                      <a:noFill/>
                    </a:lnT>
                    <a:lnB>
                      <a:noFill/>
                    </a:lnB>
                  </a:tcPr>
                </a:tc>
                <a:tc>
                  <a:txBody>
                    <a:bodyPr/>
                    <a:lstStyle/>
                    <a:p>
                      <a:pPr algn="ctr" fontAlgn="b"/>
                      <a:endParaRPr lang="en-US" sz="1600" b="1"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1" i="0" u="none" strike="noStrike">
                          <a:effectLst/>
                          <a:latin typeface="Times New Roman"/>
                        </a:rPr>
                        <a:t>0.78***</a:t>
                      </a:r>
                    </a:p>
                  </a:txBody>
                  <a:tcPr marL="0" marR="0" marT="0" marB="0" anchor="b">
                    <a:lnL>
                      <a:noFill/>
                    </a:lnL>
                    <a:lnR>
                      <a:noFill/>
                    </a:lnR>
                    <a:lnT>
                      <a:noFill/>
                    </a:lnT>
                    <a:lnB>
                      <a:noFill/>
                    </a:lnB>
                  </a:tcPr>
                </a:tc>
                <a:tc gridSpan="2">
                  <a:txBody>
                    <a:bodyPr/>
                    <a:lstStyle/>
                    <a:p>
                      <a:pPr algn="ctr" fontAlgn="b"/>
                      <a:r>
                        <a:rPr lang="en-US" sz="1600" b="1" i="0" u="none" strike="noStrike">
                          <a:effectLst/>
                          <a:latin typeface="Times New Roman"/>
                        </a:rPr>
                        <a:t>(0.11)</a:t>
                      </a:r>
                    </a:p>
                  </a:txBody>
                  <a:tcPr marL="0" marR="0" marT="0" marB="0" anchor="b">
                    <a:lnL>
                      <a:noFill/>
                    </a:lnL>
                    <a:lnR>
                      <a:noFill/>
                    </a:lnR>
                    <a:lnT>
                      <a:noFill/>
                    </a:lnT>
                    <a:lnB>
                      <a:noFill/>
                    </a:lnB>
                  </a:tcPr>
                </a:tc>
                <a:tc hMerge="1">
                  <a:txBody>
                    <a:bodyPr/>
                    <a:lstStyle/>
                    <a:p>
                      <a:pPr algn="ctr" fontAlgn="b"/>
                      <a:endParaRPr lang="en-US" sz="1600" b="1"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1"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1"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1" i="0" u="none" strike="noStrike" dirty="0">
                          <a:effectLst/>
                          <a:latin typeface="Times New Roman"/>
                        </a:rPr>
                        <a:t>0.59</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Electricity</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-0.42</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(0.44)</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0.41</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(0.47)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dirty="0">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-0.02</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Construction</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-0.35</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(0.38)</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0.02</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(0.43)</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-0.03</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Mining and Quarrying</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-0.18</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(0.24)</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-1.20</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(0.96)</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-0.08</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Agriculture, Forestry, Fishing</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-0.17</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(0.66)</a:t>
                      </a:r>
                    </a:p>
                  </a:txBody>
                  <a:tcPr marL="0" marR="0" marT="0" marB="0" anchor="b">
                    <a:lnL>
                      <a:noFill/>
                    </a:lnL>
                    <a:lnR>
                      <a:noFill/>
                    </a:lnR>
                    <a:lnT>
                      <a:noFill/>
                    </a:lnT>
                    <a:lnB>
                      <a:noFill/>
                    </a:lnB>
                  </a:tcPr>
                </a:tc>
                <a:tc>
                  <a:txBody>
                    <a:bodyPr/>
                    <a:lstStyle/>
                    <a:p>
                      <a:pPr algn="ctr" fontAlgn="b"/>
                      <a:endParaRPr lang="en-US" sz="1600" b="0" i="0" u="none" strike="noStrike" dirty="0">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3.06</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(1.86)</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-0.19</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Transportation</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0.16</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(0.69)</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0.98</a:t>
                      </a:r>
                    </a:p>
                  </a:txBody>
                  <a:tcPr marL="0" marR="0" marT="0" marB="0" anchor="b">
                    <a:lnL>
                      <a:noFill/>
                    </a:lnL>
                    <a:lnR>
                      <a:noFill/>
                    </a:lnR>
                    <a:lnT>
                      <a:noFill/>
                    </a:lnT>
                    <a:lnB>
                      <a:noFill/>
                    </a:lnB>
                  </a:tcPr>
                </a:tc>
                <a:tc gridSpan="2">
                  <a:txBody>
                    <a:bodyPr/>
                    <a:lstStyle/>
                    <a:p>
                      <a:pPr algn="ctr" fontAlgn="b"/>
                      <a:r>
                        <a:rPr lang="en-US" sz="1600" b="0" i="0" u="none" strike="noStrike" dirty="0">
                          <a:effectLst/>
                          <a:latin typeface="Times New Roman"/>
                        </a:rPr>
                        <a:t>(0.79)</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-0.19</a:t>
                      </a:r>
                    </a:p>
                  </a:txBody>
                  <a:tcPr marL="0" marR="0" marT="0" marB="0" anchor="b">
                    <a:lnL>
                      <a:noFill/>
                    </a:lnL>
                    <a:lnR>
                      <a:noFill/>
                    </a:lnR>
                    <a:lnT>
                      <a:noFill/>
                    </a:lnT>
                    <a:lnB>
                      <a:noFill/>
                    </a:lnB>
                  </a:tcPr>
                </a:tc>
              </a:tr>
              <a:tr h="311289">
                <a:tc>
                  <a:txBody>
                    <a:bodyPr/>
                    <a:lstStyle/>
                    <a:p>
                      <a:pPr algn="ctr" fontAlgn="b"/>
                      <a:r>
                        <a:rPr lang="en-US" sz="1600" b="0" i="0" u="none" strike="noStrike" dirty="0">
                          <a:effectLst/>
                          <a:latin typeface="Times New Roman"/>
                        </a:rPr>
                        <a:t>Financial Services</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-0.16</a:t>
                      </a: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(0.19)</a:t>
                      </a:r>
                    </a:p>
                  </a:txBody>
                  <a:tcPr marL="0" marR="0" marT="0" marB="0" anchor="b">
                    <a:lnL>
                      <a:noFill/>
                    </a:lnL>
                    <a:lnR>
                      <a:noFill/>
                    </a:lnR>
                    <a:lnT>
                      <a:noFill/>
                    </a:lnT>
                    <a:lnB>
                      <a:noFill/>
                    </a:lnB>
                  </a:tcPr>
                </a:tc>
                <a:tc>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pPr algn="ctr" fontAlgn="b"/>
                      <a:r>
                        <a:rPr lang="en-US" sz="1600" b="0" i="0" u="none" strike="noStrike">
                          <a:effectLst/>
                          <a:latin typeface="Times New Roman"/>
                        </a:rPr>
                        <a:t>0.075</a:t>
                      </a:r>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(0.60)</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gridSpan="2">
                  <a:txBody>
                    <a:bodyPr/>
                    <a:lstStyle/>
                    <a:p>
                      <a:pPr algn="ctr" fontAlgn="b"/>
                      <a:r>
                        <a:rPr lang="en-US" sz="1600" b="0" i="0" u="none" strike="noStrike">
                          <a:effectLst/>
                          <a:latin typeface="Times New Roman"/>
                        </a:rPr>
                        <a:t>7</a:t>
                      </a:r>
                    </a:p>
                  </a:txBody>
                  <a:tcPr marL="0" marR="0" marT="0" marB="0" anchor="b">
                    <a:lnL>
                      <a:noFill/>
                    </a:lnL>
                    <a:lnR>
                      <a:noFill/>
                    </a:lnR>
                    <a:lnT>
                      <a:noFill/>
                    </a:lnT>
                    <a:lnB>
                      <a:noFill/>
                    </a:lnB>
                  </a:tcPr>
                </a:tc>
                <a:tc hMerge="1">
                  <a:txBody>
                    <a:bodyPr/>
                    <a:lstStyle/>
                    <a:p>
                      <a:pPr algn="ctr" fontAlgn="b"/>
                      <a:endParaRPr lang="en-US" sz="1600" b="0" i="0" u="none" strike="noStrike">
                        <a:effectLst/>
                        <a:latin typeface="Times New Roman"/>
                      </a:endParaRPr>
                    </a:p>
                  </a:txBody>
                  <a:tcPr marL="0" marR="0" marT="0" marB="0" anchor="b">
                    <a:lnL>
                      <a:noFill/>
                    </a:lnL>
                    <a:lnR>
                      <a:noFill/>
                    </a:lnR>
                    <a:lnT>
                      <a:noFill/>
                    </a:lnT>
                    <a:lnB>
                      <a:noFill/>
                    </a:lnB>
                  </a:tcPr>
                </a:tc>
                <a:tc>
                  <a:txBody>
                    <a:bodyPr/>
                    <a:lstStyle/>
                    <a:p>
                      <a:endParaRPr lang="en-US" sz="1600"/>
                    </a:p>
                  </a:txBody>
                  <a:tcPr marL="0" marR="0" marT="0" marB="0" anchor="b">
                    <a:lnL>
                      <a:noFill/>
                    </a:lnL>
                    <a:lnR>
                      <a:noFill/>
                    </a:lnR>
                    <a:lnT>
                      <a:noFill/>
                    </a:lnT>
                    <a:lnB>
                      <a:noFill/>
                    </a:lnB>
                  </a:tcPr>
                </a:tc>
                <a:tc>
                  <a:txBody>
                    <a:bodyPr/>
                    <a:lstStyle/>
                    <a:p>
                      <a:pPr algn="ctr" fontAlgn="b"/>
                      <a:r>
                        <a:rPr lang="en-US" sz="1600" b="0" i="0" u="none" strike="noStrike" dirty="0">
                          <a:effectLst/>
                          <a:latin typeface="Times New Roman"/>
                        </a:rPr>
                        <a:t>-0.06</a:t>
                      </a:r>
                    </a:p>
                  </a:txBody>
                  <a:tcPr marL="0" marR="0" marT="0" marB="0" anchor="b">
                    <a:lnL>
                      <a:noFill/>
                    </a:lnL>
                    <a:lnR>
                      <a:noFill/>
                    </a:lnR>
                    <a:lnT>
                      <a:noFill/>
                    </a:lnT>
                    <a:lnB>
                      <a:noFill/>
                    </a:lnB>
                  </a:tcPr>
                </a:tc>
              </a:tr>
              <a:tr h="207526">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600" b="0" i="0" u="none" strike="noStrike" dirty="0">
                        <a:effectLst/>
                        <a:latin typeface="Times New Roman"/>
                      </a:endParaRP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b"/>
                      <a:endParaRPr lang="en-US" sz="1600" b="0" i="0" u="none" strike="noStrike" dirty="0">
                        <a:effectLst/>
                        <a:latin typeface="Times New Roman"/>
                      </a:endParaRP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600" b="0" i="0" u="none" strike="noStrike" dirty="0">
                          <a:effectLst/>
                          <a:latin typeface="Times New Roman"/>
                        </a:rPr>
                        <a:t> </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11289">
                <a:tc gridSpan="11">
                  <a:txBody>
                    <a:bodyPr/>
                    <a:lstStyle/>
                    <a:p>
                      <a:pPr algn="l" fontAlgn="b"/>
                      <a:r>
                        <a:rPr lang="en-US" sz="1200" b="0" i="0" u="none" strike="noStrike" dirty="0">
                          <a:effectLst/>
                          <a:latin typeface="Times New Roman"/>
                        </a:rPr>
                        <a:t>Standard errors in parentheses. *** p&lt;0.01, ** p&lt;0.05, * p&lt;0.1</a:t>
                      </a:r>
                    </a:p>
                  </a:txBody>
                  <a:tcPr marL="0" marR="0" marT="0" marB="0" anchor="b">
                    <a:lnL>
                      <a:noFill/>
                    </a:lnL>
                    <a:lnR>
                      <a:noFill/>
                    </a:lnR>
                    <a:lnT w="6350" cap="flat" cmpd="sng" algn="ctr">
                      <a:no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a:p>
                  </a:txBody>
                  <a:tcPr marL="0" marR="0" marT="0" marB="0" anchor="b">
                    <a:lnL>
                      <a:noFill/>
                    </a:lnL>
                    <a:lnR>
                      <a:noFill/>
                    </a:lnR>
                    <a:lnT w="6350" cap="flat" cmpd="sng" algn="ctr">
                      <a:noFill/>
                      <a:prstDash val="solid"/>
                      <a:round/>
                      <a:headEnd type="none" w="med" len="med"/>
                      <a:tailEnd type="none" w="med" len="med"/>
                    </a:lnT>
                    <a:lnB>
                      <a:noFill/>
                    </a:lnB>
                  </a:tcPr>
                </a:tc>
                <a:tc>
                  <a:txBody>
                    <a:bodyPr/>
                    <a:lstStyle/>
                    <a:p>
                      <a:pPr algn="l" fontAlgn="b"/>
                      <a:endParaRPr lang="en-US" sz="1200" b="0" i="0" u="none" strike="noStrike" dirty="0">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tcPr>
                </a:tc>
              </a:tr>
              <a:tr h="311289">
                <a:tc gridSpan="7">
                  <a:txBody>
                    <a:bodyPr/>
                    <a:lstStyle/>
                    <a:p>
                      <a:pPr algn="l" fontAlgn="b"/>
                      <a:r>
                        <a:rPr lang="en-US" sz="1200" b="0" i="0" u="none" strike="noStrike" dirty="0">
                          <a:effectLst/>
                          <a:latin typeface="Times New Roman"/>
                        </a:rPr>
                        <a:t>Source: World KLEMS, EU KLEMS.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b"/>
                      <a:endParaRPr lang="en-US" sz="1200" b="0" i="0" u="none" strike="noStrike">
                        <a:effectLst/>
                        <a:latin typeface="Times New Roman"/>
                      </a:endParaRP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Times New Roman"/>
                      </a:endParaRPr>
                    </a:p>
                  </a:txBody>
                  <a:tcPr marL="0" marR="0" marT="0" marB="0" anchor="b">
                    <a:lnL>
                      <a:noFill/>
                    </a:lnL>
                    <a:lnR>
                      <a:noFill/>
                    </a:lnR>
                    <a:lnT>
                      <a:noFill/>
                    </a:lnT>
                    <a:lnB>
                      <a:noFill/>
                    </a:lnB>
                  </a:tcPr>
                </a:tc>
                <a:tc>
                  <a:txBody>
                    <a:bodyPr/>
                    <a:lstStyle/>
                    <a:p>
                      <a:endParaRPr lang="en-US"/>
                    </a:p>
                  </a:txBody>
                  <a:tcPr marL="0" marR="0" marT="0" marB="0" anchor="b">
                    <a:lnL>
                      <a:noFill/>
                    </a:lnL>
                    <a:lnR>
                      <a:noFill/>
                    </a:lnR>
                    <a:lnT>
                      <a:noFill/>
                    </a:lnT>
                    <a:lnB>
                      <a:noFill/>
                    </a:lnB>
                  </a:tcPr>
                </a:tc>
                <a:tc>
                  <a:txBody>
                    <a:bodyPr/>
                    <a:lstStyle/>
                    <a:p>
                      <a:pPr algn="l" fontAlgn="b"/>
                      <a:endParaRPr lang="en-US" sz="1200" b="0" i="0" u="none" strike="noStrike" dirty="0">
                        <a:effectLst/>
                        <a:latin typeface="Arial"/>
                      </a:endParaRPr>
                    </a:p>
                  </a:txBody>
                  <a:tcPr marL="0" marR="0" marT="0" marB="0" anchor="b">
                    <a:lnL>
                      <a:noFill/>
                    </a:lnL>
                    <a:lnR>
                      <a:noFill/>
                    </a:lnR>
                    <a:lnT>
                      <a:noFill/>
                    </a:lnT>
                    <a:lnB>
                      <a:noFill/>
                    </a:lnB>
                  </a:tcPr>
                </a:tc>
              </a:tr>
            </a:tbl>
          </a:graphicData>
        </a:graphic>
      </p:graphicFrame>
      <p:sp>
        <p:nvSpPr>
          <p:cNvPr id="4" name="Slide Number Placeholder 3"/>
          <p:cNvSpPr>
            <a:spLocks noGrp="1"/>
          </p:cNvSpPr>
          <p:nvPr>
            <p:ph type="sldNum" sz="quarter" idx="11"/>
          </p:nvPr>
        </p:nvSpPr>
        <p:spPr/>
        <p:txBody>
          <a:bodyPr/>
          <a:lstStyle/>
          <a:p>
            <a:fld id="{A45A8D7F-C40A-4B14-B059-19909C7E75F8}" type="slidenum">
              <a:rPr lang="en-US" smtClean="0"/>
              <a:pPr/>
              <a:t>26</a:t>
            </a:fld>
            <a:endParaRPr lang="en-US"/>
          </a:p>
        </p:txBody>
      </p:sp>
      <mc:AlternateContent xmlns:mc="http://schemas.openxmlformats.org/markup-compatibility/2006" xmlns:a14="http://schemas.microsoft.com/office/drawing/2010/main">
        <mc:Choice Requires="a14">
          <p:sp>
            <p:nvSpPr>
              <p:cNvPr id="6" name="TextBox 1"/>
              <p:cNvSpPr txBox="1"/>
              <p:nvPr/>
            </p:nvSpPr>
            <p:spPr>
              <a:xfrm>
                <a:off x="8435088" y="1561514"/>
                <a:ext cx="321159" cy="26161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p>
            </p:txBody>
          </p:sp>
        </mc:Choice>
        <mc:Fallback xmlns="">
          <p:sp>
            <p:nvSpPr>
              <p:cNvPr id="6" name="TextBox 1"/>
              <p:cNvSpPr txBox="1">
                <a:spLocks noRot="1" noChangeAspect="1" noMove="1" noResize="1" noEditPoints="1" noAdjustHandles="1" noChangeArrowheads="1" noChangeShapeType="1" noTextEdit="1"/>
              </p:cNvSpPr>
              <p:nvPr/>
            </p:nvSpPr>
            <p:spPr>
              <a:xfrm>
                <a:off x="8435088" y="1561514"/>
                <a:ext cx="321159" cy="261610"/>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7956889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Results: Using Tax Wedge as an Instrument for Hours</a:t>
            </a:r>
          </a:p>
        </p:txBody>
      </p:sp>
      <p:sp>
        <p:nvSpPr>
          <p:cNvPr id="4" name="Slide Number Placeholder 3"/>
          <p:cNvSpPr>
            <a:spLocks noGrp="1"/>
          </p:cNvSpPr>
          <p:nvPr>
            <p:ph type="sldNum" sz="quarter" idx="11"/>
          </p:nvPr>
        </p:nvSpPr>
        <p:spPr/>
        <p:txBody>
          <a:bodyPr/>
          <a:lstStyle/>
          <a:p>
            <a:fld id="{A45A8D7F-C40A-4B14-B059-19909C7E75F8}" type="slidenum">
              <a:rPr lang="en-US" smtClean="0"/>
              <a:pPr/>
              <a:t>27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28002595"/>
              </p:ext>
            </p:extLst>
          </p:nvPr>
        </p:nvGraphicFramePr>
        <p:xfrm>
          <a:off x="2144010" y="1600201"/>
          <a:ext cx="4855980" cy="4525960"/>
        </p:xfrm>
        <a:graphic>
          <a:graphicData uri="http://schemas.openxmlformats.org/drawingml/2006/table">
            <a:tbl>
              <a:tblPr>
                <a:tableStyleId>{5C22544A-7EE6-4342-B048-85BDC9FD1C3A}</a:tableStyleId>
              </a:tblPr>
              <a:tblGrid>
                <a:gridCol w="1460623"/>
                <a:gridCol w="683194"/>
                <a:gridCol w="647856"/>
                <a:gridCol w="647856"/>
                <a:gridCol w="591906"/>
                <a:gridCol w="824545"/>
              </a:tblGrid>
              <a:tr h="194475">
                <a:tc>
                  <a:txBody>
                    <a:bodyPr/>
                    <a:lstStyle/>
                    <a:p>
                      <a:pPr algn="l" fontAlgn="b"/>
                      <a:r>
                        <a:rPr lang="en-US" sz="1100" u="none" strike="noStrike" dirty="0">
                          <a:solidFill>
                            <a:schemeClr val="tx1"/>
                          </a:solidFill>
                          <a:effectLst/>
                        </a:rPr>
                        <a:t>Step 1 Regression</a:t>
                      </a:r>
                      <a:endParaRPr lang="en-US" sz="1100" b="1"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4475">
                <a:tc gridSpan="6">
                  <a:txBody>
                    <a:bodyPr/>
                    <a:lstStyle/>
                    <a:p>
                      <a:pPr algn="ctr" fontAlgn="b"/>
                      <a:r>
                        <a:rPr lang="en-US" sz="1100" u="none" strike="noStrike">
                          <a:solidFill>
                            <a:schemeClr val="tx1"/>
                          </a:solidFill>
                          <a:effectLst/>
                        </a:rPr>
                        <a:t>Hours Growth vs. Average Tax Wedge† by Period</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5635">
                <a:tc>
                  <a:txBody>
                    <a:bodyPr/>
                    <a:lstStyle/>
                    <a:p>
                      <a:pPr algn="l" fontAlgn="b"/>
                      <a:r>
                        <a:rPr lang="en-US" sz="1100" u="none" strike="noStrike">
                          <a:solidFill>
                            <a:schemeClr val="tx1"/>
                          </a:solidFill>
                          <a:effectLst/>
                        </a:rPr>
                        <a:t>Decades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1970-2007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1970s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1980s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1990s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2000-2007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Constant</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-2.42**</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-4.21**</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-2.88*</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-1.61</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-0.23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(1.00)</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(1.82)</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(1.35)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(1.19)</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(1.33)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Average Tax Wedge</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4.52**</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6.15**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5.51**</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3.23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1.82</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(1.60)</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(2.69)</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(2.14)</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(1.96)</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(2.21)</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dirty="0">
                          <a:solidFill>
                            <a:schemeClr val="tx1"/>
                          </a:solidFill>
                          <a:effectLst/>
                        </a:rPr>
                        <a:t>Observations</a:t>
                      </a:r>
                      <a:endParaRPr lang="en-US" sz="1000" b="0" i="0" u="none" strike="noStrike" dirty="0">
                        <a:solidFill>
                          <a:schemeClr val="tx1"/>
                        </a:solidFill>
                        <a:effectLst/>
                        <a:latin typeface="Calibri"/>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4475">
                <a:tc>
                  <a:txBody>
                    <a:bodyPr/>
                    <a:lstStyle/>
                    <a:p>
                      <a:pPr algn="l" fontAlgn="b"/>
                      <a:r>
                        <a:rPr lang="en-US" sz="1200" u="none" strike="noStrike">
                          <a:solidFill>
                            <a:schemeClr val="tx1"/>
                          </a:solidFill>
                          <a:effectLst/>
                        </a:rPr>
                        <a:t>Adjusted R</a:t>
                      </a:r>
                      <a:endParaRPr lang="en-US" sz="12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0.33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0.23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0.29</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0.11</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-0.02</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4475">
                <a:tc gridSpan="6">
                  <a:txBody>
                    <a:bodyPr/>
                    <a:lstStyle/>
                    <a:p>
                      <a:pPr algn="l" fontAlgn="b"/>
                      <a:r>
                        <a:rPr lang="en-US" sz="1100" u="none" strike="noStrike" dirty="0">
                          <a:solidFill>
                            <a:schemeClr val="tx1"/>
                          </a:solidFill>
                          <a:effectLst/>
                        </a:rPr>
                        <a:t>† Equal to (1- tax rate on labor income)/(1 + tax rate on consumption expenditures)</a:t>
                      </a:r>
                      <a:endParaRPr lang="en-US" sz="11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447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4475">
                <a:tc>
                  <a:txBody>
                    <a:bodyPr/>
                    <a:lstStyle/>
                    <a:p>
                      <a:pPr algn="l" fontAlgn="b"/>
                      <a:r>
                        <a:rPr lang="en-US" sz="1100" u="none" strike="noStrike">
                          <a:solidFill>
                            <a:schemeClr val="tx1"/>
                          </a:solidFill>
                          <a:effectLst/>
                        </a:rPr>
                        <a:t>Step 2 Regression</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1100" u="none" strike="noStrike">
                          <a:solidFill>
                            <a:schemeClr val="tx1"/>
                          </a:solidFill>
                          <a:effectLst/>
                        </a:rPr>
                        <a:t> </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4475">
                <a:tc gridSpan="6">
                  <a:txBody>
                    <a:bodyPr/>
                    <a:lstStyle/>
                    <a:p>
                      <a:pPr algn="ctr" fontAlgn="b"/>
                      <a:r>
                        <a:rPr lang="en-US" sz="1100" u="none" strike="noStrike">
                          <a:solidFill>
                            <a:schemeClr val="tx1"/>
                          </a:solidFill>
                          <a:effectLst/>
                        </a:rPr>
                        <a:t>TFP Growth vs. Predicted Hours Growth by Period</a:t>
                      </a:r>
                      <a:endParaRPr lang="en-US" sz="1100" b="1"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5635">
                <a:tc>
                  <a:txBody>
                    <a:bodyPr/>
                    <a:lstStyle/>
                    <a:p>
                      <a:pPr algn="l" fontAlgn="b"/>
                      <a:r>
                        <a:rPr lang="en-US" sz="1100" u="none" strike="noStrike">
                          <a:solidFill>
                            <a:schemeClr val="tx1"/>
                          </a:solidFill>
                          <a:effectLst/>
                        </a:rPr>
                        <a:t>Decades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1970-2007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1970s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1980s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1990s</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2000-2007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Constant</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1.22***</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1.73***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1.08***</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0.75***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1.46</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(0.11)</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(0.16)</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(0.20)</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(0.17)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(0.84)</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Predicted Hours Growth</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-0.71***</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-0.83***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-0.37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-0.73*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-1.13</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(0.19)</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(0.27)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(0.26)</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(0.37)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(0.97)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 </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85635">
                <a:tc>
                  <a:txBody>
                    <a:bodyPr/>
                    <a:lstStyle/>
                    <a:p>
                      <a:pPr algn="l" fontAlgn="b"/>
                      <a:r>
                        <a:rPr lang="en-US" sz="1100" u="none" strike="noStrike" dirty="0">
                          <a:solidFill>
                            <a:schemeClr val="tx1"/>
                          </a:solidFill>
                          <a:effectLst/>
                        </a:rPr>
                        <a:t>Observations</a:t>
                      </a:r>
                      <a:endParaRPr lang="en-US" sz="1000" b="0" i="0" u="none" strike="noStrike" dirty="0">
                        <a:solidFill>
                          <a:schemeClr val="tx1"/>
                        </a:solidFill>
                        <a:effectLst/>
                        <a:latin typeface="Calibri"/>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94475">
                <a:tc>
                  <a:txBody>
                    <a:bodyPr/>
                    <a:lstStyle/>
                    <a:p>
                      <a:pPr algn="l" fontAlgn="b"/>
                      <a:r>
                        <a:rPr lang="en-US" sz="1200" u="none" strike="noStrike">
                          <a:solidFill>
                            <a:schemeClr val="tx1"/>
                          </a:solidFill>
                          <a:effectLst/>
                        </a:rPr>
                        <a:t>Adjusted R</a:t>
                      </a:r>
                      <a:endParaRPr lang="en-US" sz="12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0.49</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0.37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0.07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a:solidFill>
                            <a:schemeClr val="tx1"/>
                          </a:solidFill>
                          <a:effectLst/>
                        </a:rPr>
                        <a:t>0.17</a:t>
                      </a:r>
                      <a:endParaRPr lang="en-US" sz="11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100" u="none" strike="noStrike" dirty="0">
                          <a:solidFill>
                            <a:schemeClr val="tx1"/>
                          </a:solidFill>
                          <a:effectLst/>
                        </a:rPr>
                        <a:t>0.09</a:t>
                      </a:r>
                      <a:endParaRPr lang="en-US" sz="11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mc:AlternateContent xmlns:mc="http://schemas.openxmlformats.org/markup-compatibility/2006" xmlns:a14="http://schemas.microsoft.com/office/drawing/2010/main">
        <mc:Choice Requires="a14">
          <p:sp>
            <p:nvSpPr>
              <p:cNvPr id="6" name="TextBox 1"/>
              <p:cNvSpPr txBox="1"/>
              <p:nvPr/>
            </p:nvSpPr>
            <p:spPr>
              <a:xfrm>
                <a:off x="10228263" y="3779838"/>
                <a:ext cx="1036637" cy="2667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a:p>
            </p:txBody>
          </p:sp>
        </mc:Choice>
        <mc:Fallback xmlns="">
          <p:sp>
            <p:nvSpPr>
              <p:cNvPr id="6" name="TextBox 1"/>
              <p:cNvSpPr txBox="1">
                <a:spLocks noRot="1" noChangeAspect="1" noMove="1" noResize="1" noEditPoints="1" noAdjustHandles="1" noChangeArrowheads="1" noChangeShapeType="1" noTextEdit="1"/>
              </p:cNvSpPr>
              <p:nvPr/>
            </p:nvSpPr>
            <p:spPr>
              <a:xfrm>
                <a:off x="10228263" y="3779838"/>
                <a:ext cx="1036637" cy="266700"/>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2"/>
              <p:cNvSpPr txBox="1"/>
              <p:nvPr/>
            </p:nvSpPr>
            <p:spPr>
              <a:xfrm>
                <a:off x="10228263" y="6427788"/>
                <a:ext cx="1036637" cy="2667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a:p>
            </p:txBody>
          </p:sp>
        </mc:Choice>
        <mc:Fallback xmlns="">
          <p:sp>
            <p:nvSpPr>
              <p:cNvPr id="7" name="TextBox 2"/>
              <p:cNvSpPr txBox="1">
                <a:spLocks noRot="1" noChangeAspect="1" noMove="1" noResize="1" noEditPoints="1" noAdjustHandles="1" noChangeArrowheads="1" noChangeShapeType="1" noTextEdit="1"/>
              </p:cNvSpPr>
              <p:nvPr/>
            </p:nvSpPr>
            <p:spPr>
              <a:xfrm>
                <a:off x="10228263" y="6427788"/>
                <a:ext cx="1036637" cy="266700"/>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1"/>
              <p:cNvSpPr txBox="1"/>
              <p:nvPr/>
            </p:nvSpPr>
            <p:spPr>
              <a:xfrm>
                <a:off x="2717800" y="3448050"/>
                <a:ext cx="273750" cy="26037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p>
            </p:txBody>
          </p:sp>
        </mc:Choice>
        <mc:Fallback xmlns="">
          <p:sp>
            <p:nvSpPr>
              <p:cNvPr id="9" name="TextBox 1"/>
              <p:cNvSpPr txBox="1">
                <a:spLocks noRot="1" noChangeAspect="1" noMove="1" noResize="1" noEditPoints="1" noAdjustHandles="1" noChangeArrowheads="1" noChangeShapeType="1" noTextEdit="1"/>
              </p:cNvSpPr>
              <p:nvPr/>
            </p:nvSpPr>
            <p:spPr>
              <a:xfrm>
                <a:off x="2717800" y="3448050"/>
                <a:ext cx="273750" cy="260373"/>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1"/>
              <p:cNvSpPr txBox="1"/>
              <p:nvPr/>
            </p:nvSpPr>
            <p:spPr>
              <a:xfrm>
                <a:off x="2717800" y="5899150"/>
                <a:ext cx="293957" cy="33822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p>
            </p:txBody>
          </p:sp>
        </mc:Choice>
        <mc:Fallback xmlns="">
          <p:sp>
            <p:nvSpPr>
              <p:cNvPr id="10" name="TextBox 1"/>
              <p:cNvSpPr txBox="1">
                <a:spLocks noRot="1" noChangeAspect="1" noMove="1" noResize="1" noEditPoints="1" noAdjustHandles="1" noChangeArrowheads="1" noChangeShapeType="1" noTextEdit="1"/>
              </p:cNvSpPr>
              <p:nvPr/>
            </p:nvSpPr>
            <p:spPr>
              <a:xfrm>
                <a:off x="2717800" y="5899150"/>
                <a:ext cx="293957" cy="338227"/>
              </a:xfrm>
              <a:prstGeom prst="rect">
                <a:avLst/>
              </a:prstGeom>
              <a:blipFill rotWithShape="1">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78070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45A8D7F-C40A-4B14-B059-19909C7E75F8}" type="slidenum">
              <a:rPr lang="en-US" smtClean="0"/>
              <a:pPr/>
              <a:t>28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51791762"/>
              </p:ext>
            </p:extLst>
          </p:nvPr>
        </p:nvGraphicFramePr>
        <p:xfrm>
          <a:off x="846161" y="1146407"/>
          <a:ext cx="7246961" cy="5117918"/>
        </p:xfrm>
        <a:graphic>
          <a:graphicData uri="http://schemas.openxmlformats.org/drawingml/2006/table">
            <a:tbl>
              <a:tblPr>
                <a:tableStyleId>{5C22544A-7EE6-4342-B048-85BDC9FD1C3A}</a:tableStyleId>
              </a:tblPr>
              <a:tblGrid>
                <a:gridCol w="2185102"/>
                <a:gridCol w="1017659"/>
                <a:gridCol w="964793"/>
                <a:gridCol w="964793"/>
                <a:gridCol w="885495"/>
                <a:gridCol w="1229119"/>
              </a:tblGrid>
              <a:tr h="393686">
                <a:tc gridSpan="6">
                  <a:txBody>
                    <a:bodyPr/>
                    <a:lstStyle/>
                    <a:p>
                      <a:pPr algn="ctr" fontAlgn="b"/>
                      <a:r>
                        <a:rPr lang="en-US" sz="2400" u="none" strike="noStrike" dirty="0">
                          <a:solidFill>
                            <a:schemeClr val="tx1"/>
                          </a:solidFill>
                          <a:effectLst/>
                        </a:rPr>
                        <a:t>TFP Growth vs. Hours Growth and Average Tax Wedge</a:t>
                      </a:r>
                      <a:endParaRPr lang="en-US" sz="2400" b="1"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3686">
                <a:tc>
                  <a:txBody>
                    <a:bodyPr/>
                    <a:lstStyle/>
                    <a:p>
                      <a:pPr algn="l" fontAlgn="b"/>
                      <a:r>
                        <a:rPr lang="en-US" sz="1800" u="none" strike="noStrike" dirty="0">
                          <a:solidFill>
                            <a:schemeClr val="tx1"/>
                          </a:solidFill>
                          <a:effectLst/>
                        </a:rPr>
                        <a:t>Periods</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1970-2007</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1970s</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1980s</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1990s</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2000-2007</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4939">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a:solidFill>
                            <a:schemeClr val="tx1"/>
                          </a:solidFill>
                          <a:effectLst/>
                        </a:rPr>
                        <a:t>Constant</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2.18***</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3.55***</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0.63</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1.69*</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1.59*</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(0.54)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(1.09)</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(0.67)</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(0.79)</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(0.79)</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a:solidFill>
                            <a:schemeClr val="tx1"/>
                          </a:solidFill>
                          <a:effectLst/>
                        </a:rPr>
                        <a:t>Hours Growth</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-0.31**</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-0.40**</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-0.53***</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-0.56***</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(0.12)</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(0.14)</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(0.12)</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(0.17)</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(0.17)</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a:solidFill>
                            <a:schemeClr val="tx1"/>
                          </a:solidFill>
                          <a:effectLst/>
                        </a:rPr>
                        <a:t>Average Tax Wedge</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-1.79*</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-2.66</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0.86</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-1.89</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-1.03</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(0.90)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(1.60)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(1.11)</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(1.34)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(1.35)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a:txBody>
                    <a:bodyPr/>
                    <a:lstStyle/>
                    <a:p>
                      <a:pPr algn="l" fontAlgn="b"/>
                      <a:r>
                        <a:rPr lang="en-US" sz="1800" u="none" strike="noStrike" dirty="0">
                          <a:solidFill>
                            <a:schemeClr val="tx1"/>
                          </a:solidFill>
                          <a:effectLst/>
                        </a:rPr>
                        <a:t>Observations</a:t>
                      </a:r>
                      <a:endParaRPr lang="en-US" sz="1800" b="0" i="0" u="none" strike="noStrike" dirty="0">
                        <a:solidFill>
                          <a:schemeClr val="tx1"/>
                        </a:solidFill>
                        <a:effectLst/>
                        <a:latin typeface="Calibri"/>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15</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2433">
                <a:tc>
                  <a:txBody>
                    <a:bodyPr/>
                    <a:lstStyle/>
                    <a:p>
                      <a:pPr algn="l" fontAlgn="b"/>
                      <a:r>
                        <a:rPr lang="en-US" sz="1800" u="none" strike="noStrike">
                          <a:solidFill>
                            <a:schemeClr val="tx1"/>
                          </a:solidFill>
                          <a:effectLst/>
                        </a:rPr>
                        <a:t>Adjusted R</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0.64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0.60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0.63</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0.46</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686">
                <a:tc gridSpan="5">
                  <a:txBody>
                    <a:bodyPr/>
                    <a:lstStyle/>
                    <a:p>
                      <a:pPr algn="l" fontAlgn="b"/>
                      <a:r>
                        <a:rPr lang="en-US" sz="1800" u="none" strike="noStrike" dirty="0">
                          <a:solidFill>
                            <a:schemeClr val="tx1"/>
                          </a:solidFill>
                          <a:effectLst/>
                        </a:rPr>
                        <a:t>Standard errors in parentheses. *** p&lt;0.01, ** p&lt;0.05, * p&lt;0.1</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solidFill>
                            <a:schemeClr val="tx1"/>
                          </a:solidFill>
                          <a:effectLst/>
                        </a:rPr>
                        <a:t> </a:t>
                      </a:r>
                      <a:endParaRPr lang="en-US" sz="1800" b="0" i="0" u="none" strike="noStrike" dirty="0">
                        <a:solidFill>
                          <a:schemeClr val="tx1"/>
                        </a:solidFill>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mc:AlternateContent xmlns:mc="http://schemas.openxmlformats.org/markup-compatibility/2006" xmlns:a14="http://schemas.microsoft.com/office/drawing/2010/main">
        <mc:Choice Requires="a14">
          <p:sp>
            <p:nvSpPr>
              <p:cNvPr id="6" name="TextBox 3"/>
              <p:cNvSpPr txBox="1"/>
              <p:nvPr/>
            </p:nvSpPr>
            <p:spPr>
              <a:xfrm>
                <a:off x="10039350" y="10001250"/>
                <a:ext cx="1036638" cy="2667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a:p>
            </p:txBody>
          </p:sp>
        </mc:Choice>
        <mc:Fallback xmlns="">
          <p:sp>
            <p:nvSpPr>
              <p:cNvPr id="6" name="TextBox 3"/>
              <p:cNvSpPr txBox="1">
                <a:spLocks noRot="1" noChangeAspect="1" noMove="1" noResize="1" noEditPoints="1" noAdjustHandles="1" noChangeArrowheads="1" noChangeShapeType="1" noTextEdit="1"/>
              </p:cNvSpPr>
              <p:nvPr/>
            </p:nvSpPr>
            <p:spPr>
              <a:xfrm>
                <a:off x="10039350" y="10001250"/>
                <a:ext cx="1036638" cy="266700"/>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1"/>
              <p:cNvSpPr txBox="1"/>
              <p:nvPr/>
            </p:nvSpPr>
            <p:spPr>
              <a:xfrm>
                <a:off x="2580925" y="4730750"/>
                <a:ext cx="273750" cy="26037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p>
            </p:txBody>
          </p:sp>
        </mc:Choice>
        <mc:Fallback xmlns="">
          <p:sp>
            <p:nvSpPr>
              <p:cNvPr id="7" name="TextBox 1"/>
              <p:cNvSpPr txBox="1">
                <a:spLocks noRot="1" noChangeAspect="1" noMove="1" noResize="1" noEditPoints="1" noAdjustHandles="1" noChangeArrowheads="1" noChangeShapeType="1" noTextEdit="1"/>
              </p:cNvSpPr>
              <p:nvPr/>
            </p:nvSpPr>
            <p:spPr>
              <a:xfrm>
                <a:off x="2580925" y="4730750"/>
                <a:ext cx="273750" cy="260373"/>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464482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a:t>
            </a:r>
            <a:endParaRPr lang="en-US" dirty="0"/>
          </a:p>
        </p:txBody>
      </p:sp>
      <p:sp>
        <p:nvSpPr>
          <p:cNvPr id="3" name="Content Placeholder 2"/>
          <p:cNvSpPr>
            <a:spLocks noGrp="1"/>
          </p:cNvSpPr>
          <p:nvPr>
            <p:ph idx="1"/>
          </p:nvPr>
        </p:nvSpPr>
        <p:spPr/>
        <p:txBody>
          <a:bodyPr/>
          <a:lstStyle/>
          <a:p>
            <a:r>
              <a:rPr lang="en-US" dirty="0" smtClean="0"/>
              <a:t>In general, economic theory assumes that TFP growth follows an exogenous process.</a:t>
            </a:r>
          </a:p>
          <a:p>
            <a:r>
              <a:rPr lang="en-US" dirty="0" smtClean="0"/>
              <a:t>Low TFP growth is seen as worrisome, as many associate it with poor economic performance.</a:t>
            </a:r>
          </a:p>
          <a:p>
            <a:r>
              <a:rPr lang="en-US" dirty="0" smtClean="0"/>
              <a:t>In reality, </a:t>
            </a:r>
            <a:r>
              <a:rPr lang="en-US" dirty="0" smtClean="0"/>
              <a:t>not a one-to-one relation between TFP and output growth </a:t>
            </a:r>
            <a:r>
              <a:rPr lang="en-US" dirty="0" smtClean="0">
                <a:sym typeface="Wingdings" pitchFamily="2" charset="2"/>
              </a:rPr>
              <a:t> </a:t>
            </a:r>
            <a:r>
              <a:rPr lang="en-US" dirty="0" smtClean="0">
                <a:sym typeface="Wingdings" pitchFamily="2" charset="2"/>
              </a:rPr>
              <a:t>key motivation for this paper: TFP growth may be a “choice” variable.</a:t>
            </a:r>
            <a:r>
              <a:rPr lang="en-US" dirty="0" smtClean="0"/>
              <a:t> </a:t>
            </a:r>
          </a:p>
          <a:p>
            <a:endParaRPr lang="en-US" dirty="0" smtClean="0"/>
          </a:p>
          <a:p>
            <a:endParaRPr lang="en-US"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2</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EC98833A-DFB5-4C06-BFF1-04B97FA78307}" type="slidenum">
              <a:rPr lang="en-US" smtClean="0"/>
              <a:pPr/>
              <a:t>29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31213680"/>
              </p:ext>
            </p:extLst>
          </p:nvPr>
        </p:nvGraphicFramePr>
        <p:xfrm>
          <a:off x="2095644" y="1600200"/>
          <a:ext cx="4952712" cy="4525963"/>
        </p:xfrm>
        <a:graphic>
          <a:graphicData uri="http://schemas.openxmlformats.org/drawingml/2006/table">
            <a:tbl>
              <a:tblPr/>
              <a:tblGrid>
                <a:gridCol w="1705968"/>
                <a:gridCol w="732845"/>
                <a:gridCol w="576665"/>
                <a:gridCol w="576665"/>
                <a:gridCol w="576665"/>
                <a:gridCol w="783904"/>
              </a:tblGrid>
              <a:tr h="198349">
                <a:tc>
                  <a:txBody>
                    <a:bodyPr/>
                    <a:lstStyle/>
                    <a:p>
                      <a:pPr algn="l" fontAlgn="b"/>
                      <a:r>
                        <a:rPr lang="en-US" sz="1200" b="1" i="0" u="none" strike="noStrike" dirty="0">
                          <a:solidFill>
                            <a:schemeClr val="tx1"/>
                          </a:solidFill>
                          <a:effectLst/>
                          <a:latin typeface="Times New Roman"/>
                        </a:rPr>
                        <a:t>Step 1 Regression</a:t>
                      </a:r>
                    </a:p>
                  </a:txBody>
                  <a:tcPr marL="0" marR="0" marT="0" marB="0" anchor="b">
                    <a:lnL>
                      <a:noFill/>
                    </a:lnL>
                    <a:lnR>
                      <a:noFill/>
                    </a:lnR>
                    <a:lnT>
                      <a:noFill/>
                    </a:lnT>
                    <a:lnB>
                      <a:noFill/>
                    </a:lnB>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ctr"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tcPr>
                </a:tc>
              </a:tr>
              <a:tr h="198349">
                <a:tc gridSpan="6">
                  <a:txBody>
                    <a:bodyPr/>
                    <a:lstStyle/>
                    <a:p>
                      <a:pPr algn="ctr" fontAlgn="b"/>
                      <a:r>
                        <a:rPr lang="en-US" sz="1200" b="1" i="0" u="none" strike="noStrike">
                          <a:solidFill>
                            <a:schemeClr val="tx1"/>
                          </a:solidFill>
                          <a:effectLst/>
                          <a:latin typeface="Times New Roman"/>
                        </a:rPr>
                        <a:t>Hours Growth vs. Population Growth by Decade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8349">
                <a:tc>
                  <a:txBody>
                    <a:bodyPr/>
                    <a:lstStyle/>
                    <a:p>
                      <a:pPr algn="l" fontAlgn="b"/>
                      <a:r>
                        <a:rPr lang="en-US" sz="1200" b="0" i="0" u="none" strike="noStrike">
                          <a:solidFill>
                            <a:schemeClr val="tx1"/>
                          </a:solidFill>
                          <a:effectLst/>
                          <a:latin typeface="Times New Roman"/>
                        </a:rPr>
                        <a:t>Decades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1970-2007</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1970s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1980s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1990s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2000-2007</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80317">
                <a:tc>
                  <a:txBody>
                    <a:bodyPr/>
                    <a:lstStyle/>
                    <a:p>
                      <a:pPr algn="l" fontAlgn="b"/>
                      <a:r>
                        <a:rPr lang="en-US" sz="900" b="0" i="0" u="none" strike="noStrike">
                          <a:solidFill>
                            <a:schemeClr val="tx1"/>
                          </a:solidFill>
                          <a:effectLst/>
                          <a:latin typeface="Arial"/>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900" b="0" i="0" u="none" strike="noStrike">
                          <a:solidFill>
                            <a:schemeClr val="tx1"/>
                          </a:solidFill>
                          <a:effectLst/>
                          <a:latin typeface="Arial"/>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900" b="0" i="0" u="none" strike="noStrike">
                          <a:solidFill>
                            <a:schemeClr val="tx1"/>
                          </a:solidFill>
                          <a:effectLst/>
                          <a:latin typeface="Arial"/>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900" b="0" i="0" u="none" strike="noStrike">
                          <a:solidFill>
                            <a:schemeClr val="tx1"/>
                          </a:solidFill>
                          <a:effectLst/>
                          <a:latin typeface="Arial"/>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900" b="0" i="0" u="none" strike="noStrike">
                          <a:solidFill>
                            <a:schemeClr val="tx1"/>
                          </a:solidFill>
                          <a:effectLst/>
                          <a:latin typeface="Arial"/>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900" b="0" i="0" u="none" strike="noStrike" dirty="0">
                          <a:solidFill>
                            <a:schemeClr val="tx1"/>
                          </a:solidFill>
                          <a:effectLst/>
                          <a:latin typeface="Arial"/>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198349">
                <a:tc>
                  <a:txBody>
                    <a:bodyPr/>
                    <a:lstStyle/>
                    <a:p>
                      <a:pPr algn="l" fontAlgn="b"/>
                      <a:r>
                        <a:rPr lang="en-US" sz="1200" b="0" i="0" u="none" strike="noStrike">
                          <a:solidFill>
                            <a:schemeClr val="tx1"/>
                          </a:solidFill>
                          <a:effectLst/>
                          <a:latin typeface="Times New Roman"/>
                        </a:rPr>
                        <a:t>Constant</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-0.55***</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-1.31***</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-0.15</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-0.27</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0.12</a:t>
                      </a:r>
                    </a:p>
                  </a:txBody>
                  <a:tcPr marL="0" marR="0" marT="0" marB="0" anchor="b">
                    <a:lnL>
                      <a:noFill/>
                    </a:lnL>
                    <a:lnR>
                      <a:noFill/>
                    </a:lnR>
                    <a:lnT>
                      <a:noFill/>
                    </a:lnT>
                    <a:lnB>
                      <a:noFill/>
                    </a:lnB>
                  </a:tcPr>
                </a:tc>
              </a:tr>
              <a:tr h="198349">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(0.16)</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(0.28)</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(0.23)</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(0.31)</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(0.17)</a:t>
                      </a:r>
                    </a:p>
                  </a:txBody>
                  <a:tcPr marL="0" marR="0" marT="0" marB="0" anchor="b">
                    <a:lnL>
                      <a:noFill/>
                    </a:lnL>
                    <a:lnR>
                      <a:noFill/>
                    </a:lnR>
                    <a:lnT>
                      <a:noFill/>
                    </a:lnT>
                    <a:lnB>
                      <a:noFill/>
                    </a:lnB>
                  </a:tcPr>
                </a:tc>
              </a:tr>
              <a:tr h="198349">
                <a:tc>
                  <a:txBody>
                    <a:bodyPr/>
                    <a:lstStyle/>
                    <a:p>
                      <a:pPr algn="l" fontAlgn="b"/>
                      <a:r>
                        <a:rPr lang="en-US" sz="1200" b="0" i="0" u="none" strike="noStrike">
                          <a:solidFill>
                            <a:schemeClr val="tx1"/>
                          </a:solidFill>
                          <a:effectLst/>
                          <a:latin typeface="Times New Roman"/>
                        </a:rPr>
                        <a:t>Population Growth</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1.80***</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1.96***</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1.58***</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1.22**</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1.58***</a:t>
                      </a:r>
                    </a:p>
                  </a:txBody>
                  <a:tcPr marL="0" marR="0" marT="0" marB="0" anchor="b">
                    <a:lnL>
                      <a:noFill/>
                    </a:lnL>
                    <a:lnR>
                      <a:noFill/>
                    </a:lnR>
                    <a:lnT>
                      <a:noFill/>
                    </a:lnT>
                    <a:lnB>
                      <a:noFill/>
                    </a:lnB>
                  </a:tcPr>
                </a:tc>
              </a:tr>
              <a:tr h="198349">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(0.24)</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(0.36)</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(0.38)</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(0.46)</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(0.27)</a:t>
                      </a:r>
                    </a:p>
                  </a:txBody>
                  <a:tcPr marL="0" marR="0" marT="0" marB="0" anchor="b">
                    <a:lnL>
                      <a:noFill/>
                    </a:lnL>
                    <a:lnR>
                      <a:noFill/>
                    </a:lnR>
                    <a:lnT>
                      <a:noFill/>
                    </a:lnT>
                    <a:lnB>
                      <a:noFill/>
                    </a:lnB>
                  </a:tcPr>
                </a:tc>
              </a:tr>
              <a:tr h="198349">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0" i="0" u="none" strike="noStrike" dirty="0">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0" i="0" u="none" strike="noStrike" dirty="0">
                        <a:solidFill>
                          <a:schemeClr val="tx1"/>
                        </a:solidFill>
                        <a:effectLst/>
                        <a:latin typeface="Times New Roman"/>
                      </a:endParaRPr>
                    </a:p>
                  </a:txBody>
                  <a:tcPr marL="0" marR="0" marT="0" marB="0" anchor="b">
                    <a:lnL>
                      <a:noFill/>
                    </a:lnL>
                    <a:lnR>
                      <a:noFill/>
                    </a:lnR>
                    <a:lnT>
                      <a:noFill/>
                    </a:lnT>
                    <a:lnB>
                      <a:noFill/>
                    </a:lnB>
                  </a:tcPr>
                </a:tc>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r>
              <a:tr h="198349">
                <a:tc>
                  <a:txBody>
                    <a:bodyPr/>
                    <a:lstStyle/>
                    <a:p>
                      <a:pPr algn="l" fontAlgn="b"/>
                      <a:r>
                        <a:rPr lang="en-US" sz="1200" b="0" i="0" u="none" strike="noStrike">
                          <a:solidFill>
                            <a:schemeClr val="tx1"/>
                          </a:solidFill>
                          <a:effectLst/>
                          <a:latin typeface="Times New Roman"/>
                        </a:rPr>
                        <a:t>Observations</a:t>
                      </a:r>
                      <a:endParaRPr lang="en-US" sz="1000" b="0" i="0" u="none" strike="noStrike">
                        <a:solidFill>
                          <a:schemeClr val="tx1"/>
                        </a:solidFill>
                        <a:effectLst/>
                        <a:latin typeface="Calibri"/>
                      </a:endParaRP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r>
              <a:tr h="198349">
                <a:tc>
                  <a:txBody>
                    <a:bodyPr/>
                    <a:lstStyle/>
                    <a:p>
                      <a:pPr algn="l" fontAlgn="b"/>
                      <a:r>
                        <a:rPr lang="en-US" sz="1200" b="0" i="0" u="none" strike="noStrike">
                          <a:solidFill>
                            <a:schemeClr val="tx1"/>
                          </a:solidFill>
                          <a:effectLst/>
                          <a:latin typeface="Times New Roman"/>
                        </a:rPr>
                        <a:t>Adjusted R</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0.75</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0.61</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0.46</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0.24</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0.64</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80317">
                <a:tc>
                  <a:txBody>
                    <a:bodyPr/>
                    <a:lstStyle/>
                    <a:p>
                      <a:pPr algn="l" fontAlgn="b"/>
                      <a:endParaRPr lang="en-US" sz="900" b="0" i="0" u="none" strike="noStrike">
                        <a:solidFill>
                          <a:schemeClr val="tx1"/>
                        </a:solidFill>
                        <a:effectLst/>
                        <a:latin typeface="Arial"/>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1000" b="0" i="0" u="none" strike="noStrike">
                        <a:solidFill>
                          <a:schemeClr val="tx1"/>
                        </a:solidFill>
                        <a:effectLst/>
                        <a:latin typeface="Calibri"/>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1000" b="0" i="0" u="none" strike="noStrike">
                        <a:solidFill>
                          <a:schemeClr val="tx1"/>
                        </a:solidFill>
                        <a:effectLst/>
                        <a:latin typeface="Calibri"/>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1000" b="0" i="0" u="none" strike="noStrike" dirty="0">
                        <a:solidFill>
                          <a:schemeClr val="tx1"/>
                        </a:solidFill>
                        <a:effectLst/>
                        <a:latin typeface="Calibri"/>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1000" b="0" i="0" u="none" strike="noStrike" dirty="0">
                        <a:solidFill>
                          <a:schemeClr val="tx1"/>
                        </a:solidFill>
                        <a:effectLst/>
                        <a:latin typeface="Calibri"/>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b"/>
                      <a:endParaRPr lang="en-US" sz="1000" b="0" i="0" u="none" strike="noStrike" dirty="0">
                        <a:solidFill>
                          <a:schemeClr val="tx1"/>
                        </a:solidFill>
                        <a:effectLst/>
                        <a:latin typeface="Calibri"/>
                      </a:endParaRP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198349">
                <a:tc>
                  <a:txBody>
                    <a:bodyPr/>
                    <a:lstStyle/>
                    <a:p>
                      <a:pPr algn="l" fontAlgn="b"/>
                      <a:r>
                        <a:rPr lang="en-US" sz="1200" b="1" i="0" u="none" strike="noStrike">
                          <a:solidFill>
                            <a:schemeClr val="tx1"/>
                          </a:solidFill>
                          <a:effectLst/>
                          <a:latin typeface="Times New Roman"/>
                        </a:rPr>
                        <a:t>Step 2 Regression</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1200" b="1"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l" fontAlgn="b"/>
                      <a:endParaRPr lang="en-US" sz="1200" b="1"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r>
              <a:tr h="198349">
                <a:tc gridSpan="6">
                  <a:txBody>
                    <a:bodyPr/>
                    <a:lstStyle/>
                    <a:p>
                      <a:pPr algn="ctr" fontAlgn="b"/>
                      <a:r>
                        <a:rPr lang="en-US" sz="1200" b="1" i="0" u="none" strike="noStrike" dirty="0">
                          <a:solidFill>
                            <a:schemeClr val="tx1"/>
                          </a:solidFill>
                          <a:effectLst/>
                          <a:latin typeface="Times New Roman"/>
                        </a:rPr>
                        <a:t>TFP Growth vs. Predicted Hours Growth by Decade</a:t>
                      </a:r>
                    </a:p>
                  </a:txBody>
                  <a:tcPr marL="0" marR="0" marT="0" marB="0" anchor="b">
                    <a:lnL>
                      <a:noFill/>
                    </a:lnL>
                    <a:lnR>
                      <a:noFill/>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8349">
                <a:tc>
                  <a:txBody>
                    <a:bodyPr/>
                    <a:lstStyle/>
                    <a:p>
                      <a:pPr algn="l" fontAlgn="b"/>
                      <a:r>
                        <a:rPr lang="en-US" sz="1200" b="0" i="0" u="none" strike="noStrike">
                          <a:solidFill>
                            <a:schemeClr val="tx1"/>
                          </a:solidFill>
                          <a:effectLst/>
                          <a:latin typeface="Times New Roman"/>
                        </a:rPr>
                        <a:t>Decades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1970-2007</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1970s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1980s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1990s</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2000-2007</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98349">
                <a:tc>
                  <a:txBody>
                    <a:bodyPr/>
                    <a:lstStyle/>
                    <a:p>
                      <a:pPr algn="l" fontAlgn="b"/>
                      <a:r>
                        <a:rPr lang="en-US" sz="12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 </a:t>
                      </a:r>
                    </a:p>
                  </a:txBody>
                  <a:tcPr marL="0" marR="0" marT="0"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198349">
                <a:tc>
                  <a:txBody>
                    <a:bodyPr/>
                    <a:lstStyle/>
                    <a:p>
                      <a:pPr algn="l" fontAlgn="b"/>
                      <a:r>
                        <a:rPr lang="en-US" sz="1200" b="0" i="0" u="none" strike="noStrike">
                          <a:solidFill>
                            <a:schemeClr val="tx1"/>
                          </a:solidFill>
                          <a:effectLst/>
                          <a:latin typeface="Times New Roman"/>
                        </a:rPr>
                        <a:t>Constant</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1.07***</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1.67***</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0.97***</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0.53**</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0.90***</a:t>
                      </a:r>
                    </a:p>
                  </a:txBody>
                  <a:tcPr marL="0" marR="0" marT="0" marB="0" anchor="b">
                    <a:lnL>
                      <a:noFill/>
                    </a:lnL>
                    <a:lnR>
                      <a:noFill/>
                    </a:lnR>
                    <a:lnT>
                      <a:noFill/>
                    </a:lnT>
                    <a:lnB>
                      <a:noFill/>
                    </a:lnB>
                  </a:tcPr>
                </a:tc>
              </a:tr>
              <a:tr h="198349">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(0.11)</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(0.16)</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(0.18)</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(0.20)</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(0.28)</a:t>
                      </a:r>
                    </a:p>
                  </a:txBody>
                  <a:tcPr marL="0" marR="0" marT="0" marB="0" anchor="b">
                    <a:lnL>
                      <a:noFill/>
                    </a:lnL>
                    <a:lnR>
                      <a:noFill/>
                    </a:lnR>
                    <a:lnT>
                      <a:noFill/>
                    </a:lnT>
                    <a:lnB>
                      <a:noFill/>
                    </a:lnB>
                  </a:tcPr>
                </a:tc>
              </a:tr>
              <a:tr h="198349">
                <a:tc>
                  <a:txBody>
                    <a:bodyPr/>
                    <a:lstStyle/>
                    <a:p>
                      <a:pPr algn="l" fontAlgn="b"/>
                      <a:r>
                        <a:rPr lang="en-US" sz="1200" b="0" i="0" u="none" strike="noStrike">
                          <a:solidFill>
                            <a:schemeClr val="tx1"/>
                          </a:solidFill>
                          <a:effectLst/>
                          <a:latin typeface="Times New Roman"/>
                        </a:rPr>
                        <a:t>Predicted Hours Growth</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-0.47***</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-0.52**</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-0.34</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-0.02</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-0.62**</a:t>
                      </a:r>
                    </a:p>
                  </a:txBody>
                  <a:tcPr marL="0" marR="0" marT="0" marB="0" anchor="b">
                    <a:lnL>
                      <a:noFill/>
                    </a:lnL>
                    <a:lnR>
                      <a:noFill/>
                    </a:lnR>
                    <a:lnT>
                      <a:noFill/>
                    </a:lnT>
                    <a:lnB>
                      <a:noFill/>
                    </a:lnB>
                  </a:tcPr>
                </a:tc>
              </a:tr>
              <a:tr h="198349">
                <a:tc>
                  <a:txBody>
                    <a:bodyPr/>
                    <a:lstStyle/>
                    <a:p>
                      <a:pPr algn="l"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(0.15)</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(0.20)</a:t>
                      </a:r>
                    </a:p>
                  </a:txBody>
                  <a:tcPr marL="0" marR="0" marT="0" marB="0" anchor="b">
                    <a:lnL>
                      <a:noFill/>
                    </a:lnL>
                    <a:lnR>
                      <a:noFill/>
                    </a:lnR>
                    <a:lnT>
                      <a:noFill/>
                    </a:lnT>
                    <a:lnB>
                      <a:noFill/>
                    </a:lnB>
                  </a:tcPr>
                </a:tc>
                <a:tc>
                  <a:txBody>
                    <a:bodyPr/>
                    <a:lstStyle/>
                    <a:p>
                      <a:pPr algn="ctr" fontAlgn="b"/>
                      <a:r>
                        <a:rPr lang="en-US" sz="1200" b="0" i="0" u="none" strike="noStrike">
                          <a:solidFill>
                            <a:schemeClr val="tx1"/>
                          </a:solidFill>
                          <a:effectLst/>
                          <a:latin typeface="Times New Roman"/>
                        </a:rPr>
                        <a:t>(0.21)</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(0.34)</a:t>
                      </a:r>
                    </a:p>
                  </a:txBody>
                  <a:tcPr marL="0" marR="0" marT="0" marB="0" anchor="b">
                    <a:lnL>
                      <a:noFill/>
                    </a:lnL>
                    <a:lnR>
                      <a:noFill/>
                    </a:lnR>
                    <a:lnT>
                      <a:noFill/>
                    </a:lnT>
                    <a:lnB>
                      <a:noFill/>
                    </a:lnB>
                  </a:tcPr>
                </a:tc>
                <a:tc>
                  <a:txBody>
                    <a:bodyPr/>
                    <a:lstStyle/>
                    <a:p>
                      <a:pPr algn="ctr" fontAlgn="b"/>
                      <a:r>
                        <a:rPr lang="en-US" sz="1200" b="0" i="0" u="none" strike="noStrike" dirty="0">
                          <a:solidFill>
                            <a:schemeClr val="tx1"/>
                          </a:solidFill>
                          <a:effectLst/>
                          <a:latin typeface="Times New Roman"/>
                        </a:rPr>
                        <a:t>(0.25)</a:t>
                      </a:r>
                    </a:p>
                  </a:txBody>
                  <a:tcPr marL="0" marR="0" marT="0" marB="0" anchor="b">
                    <a:lnL>
                      <a:noFill/>
                    </a:lnL>
                    <a:lnR>
                      <a:noFill/>
                    </a:lnR>
                    <a:lnT>
                      <a:noFill/>
                    </a:lnT>
                    <a:lnB>
                      <a:noFill/>
                    </a:lnB>
                  </a:tcPr>
                </a:tc>
              </a:tr>
              <a:tr h="198349">
                <a:tc>
                  <a:txBody>
                    <a:bodyPr/>
                    <a:lstStyle/>
                    <a:p>
                      <a:pPr algn="l" fontAlgn="b"/>
                      <a:endParaRPr lang="en-US" sz="12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200" b="0" i="0" u="none" strike="noStrike">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2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US" sz="1200" b="0" i="0" u="none" strike="noStrike" dirty="0">
                        <a:solidFill>
                          <a:schemeClr val="tx1"/>
                        </a:solidFill>
                        <a:effectLst/>
                        <a:latin typeface="Times New Roman"/>
                      </a:endParaRPr>
                    </a:p>
                  </a:txBody>
                  <a:tcPr marL="0" marR="0" marT="0" marB="0" anchor="b">
                    <a:lnL>
                      <a:noFill/>
                    </a:lnL>
                    <a:lnR>
                      <a:noFill/>
                    </a:lnR>
                    <a:lnT>
                      <a:noFill/>
                    </a:lnT>
                    <a:lnB>
                      <a:noFill/>
                    </a:lnB>
                    <a:lnTlToBr w="12700" cmpd="sng">
                      <a:noFill/>
                      <a:prstDash val="solid"/>
                    </a:lnTlToBr>
                    <a:lnBlToTr w="12700" cmpd="sng">
                      <a:noFill/>
                      <a:prstDash val="solid"/>
                    </a:lnBlToTr>
                  </a:tcPr>
                </a:tc>
              </a:tr>
              <a:tr h="198349">
                <a:tc>
                  <a:txBody>
                    <a:bodyPr/>
                    <a:lstStyle/>
                    <a:p>
                      <a:pPr algn="l" fontAlgn="b"/>
                      <a:r>
                        <a:rPr lang="en-US" sz="1200" b="0" i="0" u="none" strike="noStrike" dirty="0">
                          <a:solidFill>
                            <a:schemeClr val="tx1"/>
                          </a:solidFill>
                          <a:effectLst/>
                          <a:latin typeface="Times New Roman"/>
                        </a:rPr>
                        <a:t>Observations</a:t>
                      </a:r>
                      <a:endParaRPr lang="en-US" sz="1000" b="0" i="0" u="none" strike="noStrike" dirty="0">
                        <a:solidFill>
                          <a:schemeClr val="tx1"/>
                        </a:solidFill>
                        <a:effectLst/>
                        <a:latin typeface="Calibri"/>
                      </a:endParaRPr>
                    </a:p>
                  </a:txBody>
                  <a:tcPr marL="0" marR="0" marT="0" marB="0">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20</a:t>
                      </a:r>
                    </a:p>
                  </a:txBody>
                  <a:tcPr marL="0" marR="0" marT="0" marB="0" anchor="b">
                    <a:lnL>
                      <a:noFill/>
                    </a:lnL>
                    <a:lnR>
                      <a:noFill/>
                    </a:lnR>
                    <a:lnT>
                      <a:noFill/>
                    </a:lnT>
                    <a:lnB>
                      <a:noFill/>
                    </a:lnB>
                    <a:lnTlToBr w="12700" cmpd="sng">
                      <a:noFill/>
                      <a:prstDash val="solid"/>
                    </a:lnTlToBr>
                    <a:lnBlToTr w="12700" cmpd="sng">
                      <a:noFill/>
                      <a:prstDash val="solid"/>
                    </a:lnBlToTr>
                  </a:tcPr>
                </a:tc>
              </a:tr>
              <a:tr h="198349">
                <a:tc>
                  <a:txBody>
                    <a:bodyPr/>
                    <a:lstStyle/>
                    <a:p>
                      <a:pPr algn="l" fontAlgn="b"/>
                      <a:r>
                        <a:rPr lang="en-US" sz="1200" b="0" i="0" u="none" strike="noStrike">
                          <a:solidFill>
                            <a:schemeClr val="tx1"/>
                          </a:solidFill>
                          <a:effectLst/>
                          <a:latin typeface="Times New Roman"/>
                        </a:rPr>
                        <a:t>Adjusted R</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0.33</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0.24</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0.07</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a:solidFill>
                            <a:schemeClr val="tx1"/>
                          </a:solidFill>
                          <a:effectLst/>
                          <a:latin typeface="Times New Roman"/>
                        </a:rPr>
                        <a:t>-0.06</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0" i="0" u="none" strike="noStrike" dirty="0">
                          <a:solidFill>
                            <a:schemeClr val="tx1"/>
                          </a:solidFill>
                          <a:effectLst/>
                          <a:latin typeface="Times New Roman"/>
                        </a:rPr>
                        <a:t>0.21</a:t>
                      </a:r>
                    </a:p>
                  </a:txBody>
                  <a:tcPr marL="0" marR="0" marT="0"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mc:AlternateContent xmlns:mc="http://schemas.openxmlformats.org/markup-compatibility/2006" xmlns:a14="http://schemas.microsoft.com/office/drawing/2010/main">
        <mc:Choice Requires="a14">
          <p:sp>
            <p:nvSpPr>
              <p:cNvPr id="9" name="TextBox 1"/>
              <p:cNvSpPr txBox="1"/>
              <p:nvPr/>
            </p:nvSpPr>
            <p:spPr>
              <a:xfrm>
                <a:off x="2685350" y="3517900"/>
                <a:ext cx="273750" cy="30482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p>
            </p:txBody>
          </p:sp>
        </mc:Choice>
        <mc:Fallback xmlns="">
          <p:sp>
            <p:nvSpPr>
              <p:cNvPr id="9" name="TextBox 1"/>
              <p:cNvSpPr txBox="1">
                <a:spLocks noRot="1" noChangeAspect="1" noMove="1" noResize="1" noEditPoints="1" noAdjustHandles="1" noChangeArrowheads="1" noChangeShapeType="1" noTextEdit="1"/>
              </p:cNvSpPr>
              <p:nvPr/>
            </p:nvSpPr>
            <p:spPr>
              <a:xfrm>
                <a:off x="2685350" y="3517900"/>
                <a:ext cx="273750" cy="304823"/>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1"/>
              <p:cNvSpPr txBox="1"/>
              <p:nvPr/>
            </p:nvSpPr>
            <p:spPr>
              <a:xfrm>
                <a:off x="2685350" y="5899150"/>
                <a:ext cx="273750" cy="26037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p>
            </p:txBody>
          </p:sp>
        </mc:Choice>
        <mc:Fallback xmlns="">
          <p:sp>
            <p:nvSpPr>
              <p:cNvPr id="10" name="TextBox 1"/>
              <p:cNvSpPr txBox="1">
                <a:spLocks noRot="1" noChangeAspect="1" noMove="1" noResize="1" noEditPoints="1" noAdjustHandles="1" noChangeArrowheads="1" noChangeShapeType="1" noTextEdit="1"/>
              </p:cNvSpPr>
              <p:nvPr/>
            </p:nvSpPr>
            <p:spPr>
              <a:xfrm>
                <a:off x="2685350" y="5899150"/>
                <a:ext cx="273750" cy="260373"/>
              </a:xfrm>
              <a:prstGeom prst="rect">
                <a:avLst/>
              </a:prstGeom>
              <a:blipFill rotWithShape="1">
                <a:blip r:embed="rId3"/>
                <a:stretch>
                  <a:fillRect/>
                </a:stretch>
              </a:blipFill>
            </p:spPr>
            <p:txBody>
              <a:bodyPr/>
              <a:lstStyle/>
              <a:p>
                <a:r>
                  <a:rPr lang="en-US">
                    <a:noFill/>
                  </a:rPr>
                  <a:t> </a:t>
                </a:r>
              </a:p>
            </p:txBody>
          </p:sp>
        </mc:Fallback>
      </mc:AlternateContent>
      <p:sp>
        <p:nvSpPr>
          <p:cNvPr id="7" name="Title 1"/>
          <p:cNvSpPr txBox="1">
            <a:spLocks/>
          </p:cNvSpPr>
          <p:nvPr/>
        </p:nvSpPr>
        <p:spPr>
          <a:xfrm>
            <a:off x="85725" y="122238"/>
            <a:ext cx="9058275" cy="1039812"/>
          </a:xfrm>
          <a:prstGeom prst="rect">
            <a:avLst/>
          </a:prstGeom>
        </p:spPr>
        <p:txBody>
          <a:bodyPr/>
          <a:lstStyle>
            <a:lvl1pPr algn="ctr" rtl="0" fontAlgn="base">
              <a:spcBef>
                <a:spcPct val="0"/>
              </a:spcBef>
              <a:spcAft>
                <a:spcPct val="0"/>
              </a:spcAft>
              <a:defRPr sz="4400" b="1">
                <a:solidFill>
                  <a:schemeClr val="folHlink"/>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2pPr>
            <a:lvl3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3pPr>
            <a:lvl4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4pPr>
            <a:lvl5pPr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folHlink"/>
                </a:solidFill>
                <a:effectLst>
                  <a:outerShdw blurRad="38100" dist="38100" dir="2700000" algn="tl">
                    <a:srgbClr val="000000"/>
                  </a:outerShdw>
                </a:effectLst>
                <a:latin typeface="Garamond" pitchFamily="18" charset="0"/>
                <a:cs typeface="Arial" charset="0"/>
              </a:defRPr>
            </a:lvl9pPr>
          </a:lstStyle>
          <a:p>
            <a:r>
              <a:rPr lang="en-US" sz="3200" smtClean="0"/>
              <a:t>Results: Using Population Growth as an Instrument for Hours</a:t>
            </a:r>
            <a:endParaRPr lang="en-US" sz="2600" dirty="0"/>
          </a:p>
        </p:txBody>
      </p:sp>
    </p:spTree>
    <p:extLst>
      <p:ext uri="{BB962C8B-B14F-4D97-AF65-F5344CB8AC3E}">
        <p14:creationId xmlns:p14="http://schemas.microsoft.com/office/powerpoint/2010/main" val="32841987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45A8D7F-C40A-4B14-B059-19909C7E75F8}" type="slidenum">
              <a:rPr lang="en-US" smtClean="0"/>
              <a:pPr/>
              <a:t>30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87150262"/>
              </p:ext>
            </p:extLst>
          </p:nvPr>
        </p:nvGraphicFramePr>
        <p:xfrm>
          <a:off x="1173708" y="586857"/>
          <a:ext cx="7119961" cy="5650166"/>
        </p:xfrm>
        <a:graphic>
          <a:graphicData uri="http://schemas.openxmlformats.org/drawingml/2006/table">
            <a:tbl>
              <a:tblPr>
                <a:tableStyleId>{5C22544A-7EE6-4342-B048-85BDC9FD1C3A}</a:tableStyleId>
              </a:tblPr>
              <a:tblGrid>
                <a:gridCol w="2453967"/>
                <a:gridCol w="1049849"/>
                <a:gridCol w="829510"/>
                <a:gridCol w="829510"/>
                <a:gridCol w="829510"/>
                <a:gridCol w="1127615"/>
              </a:tblGrid>
              <a:tr h="420757">
                <a:tc gridSpan="6">
                  <a:txBody>
                    <a:bodyPr/>
                    <a:lstStyle/>
                    <a:p>
                      <a:pPr algn="ctr" fontAlgn="b"/>
                      <a:r>
                        <a:rPr lang="en-US" sz="2400" u="none" strike="noStrike" dirty="0">
                          <a:solidFill>
                            <a:schemeClr val="tx1"/>
                          </a:solidFill>
                          <a:effectLst/>
                        </a:rPr>
                        <a:t>TFP Growth vs. Hours Growth and Population Growth</a:t>
                      </a:r>
                      <a:endParaRPr lang="en-US" sz="2400" b="1"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0793">
                <a:tc>
                  <a:txBody>
                    <a:bodyPr/>
                    <a:lstStyle/>
                    <a:p>
                      <a:pPr algn="l" fontAlgn="b"/>
                      <a:r>
                        <a:rPr lang="en-US" sz="1800" u="none" strike="noStrike" dirty="0">
                          <a:solidFill>
                            <a:schemeClr val="tx1"/>
                          </a:solidFill>
                          <a:effectLst/>
                        </a:rPr>
                        <a:t>Decade</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1970-2007</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1970s</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1980s</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1990s</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2000-2007</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00722">
                <a:tc>
                  <a:txBody>
                    <a:bodyPr/>
                    <a:lstStyle/>
                    <a:p>
                      <a:pPr algn="l" fontAlgn="b"/>
                      <a:r>
                        <a:rPr lang="en-US" sz="1800" u="none" strike="noStrike" dirty="0">
                          <a:solidFill>
                            <a:schemeClr val="tx1"/>
                          </a:solidFill>
                          <a:effectLst/>
                        </a:rPr>
                        <a:t> </a:t>
                      </a:r>
                      <a:endParaRPr lang="en-US" sz="1800" b="0" i="0" u="none" strike="noStrike" dirty="0">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dirty="0">
                          <a:solidFill>
                            <a:schemeClr val="tx1"/>
                          </a:solidFill>
                          <a:effectLst/>
                        </a:rPr>
                        <a:t>Constant</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1.03***</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1.52***</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0.94***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0.47</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0.90***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(0.21)</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(0.39)</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(0.18)</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(0.28)</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(0.24)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Hours Growth</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-0.53**</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-0.63***</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-0.48**</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-0.25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-0.65*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(0.24)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(0.22)</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(0.18)</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(0.21)</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(0.33)</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Population Growth</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0.10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0.22</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0.22</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0.28</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0.04</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(0.49)</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(0.54)</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(0.41)</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(0.48)</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(0.63)</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 </a:t>
                      </a:r>
                      <a:endParaRPr lang="en-US" sz="1800" b="0" i="0" u="none" strike="noStrike">
                        <a:solidFill>
                          <a:schemeClr val="tx1"/>
                        </a:solidFill>
                        <a:effectLst/>
                        <a:latin typeface="Arial"/>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 </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 </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Observations</a:t>
                      </a:r>
                      <a:endParaRPr lang="en-US" sz="1800" b="0" i="0" u="none" strike="noStrike">
                        <a:solidFill>
                          <a:schemeClr val="tx1"/>
                        </a:solidFill>
                        <a:effectLst/>
                        <a:latin typeface="Calibri"/>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20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20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20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20</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20</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40793">
                <a:tc>
                  <a:txBody>
                    <a:bodyPr/>
                    <a:lstStyle/>
                    <a:p>
                      <a:pPr algn="l" fontAlgn="b"/>
                      <a:r>
                        <a:rPr lang="en-US" sz="1800" u="none" strike="noStrike">
                          <a:solidFill>
                            <a:schemeClr val="tx1"/>
                          </a:solidFill>
                          <a:effectLst/>
                        </a:rPr>
                        <a:t>Adjusted R</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0.45</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0.46</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0.31</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a:solidFill>
                            <a:schemeClr val="tx1"/>
                          </a:solidFill>
                          <a:effectLst/>
                        </a:rPr>
                        <a:t>-0.03</a:t>
                      </a:r>
                      <a:endParaRPr lang="en-US" sz="1800" b="0" i="0" u="none" strike="noStrike">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u="none" strike="noStrike" dirty="0">
                          <a:solidFill>
                            <a:schemeClr val="tx1"/>
                          </a:solidFill>
                          <a:effectLst/>
                        </a:rPr>
                        <a:t>0.32</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20757">
                <a:tc gridSpan="5">
                  <a:txBody>
                    <a:bodyPr/>
                    <a:lstStyle/>
                    <a:p>
                      <a:pPr algn="l" fontAlgn="b"/>
                      <a:r>
                        <a:rPr lang="en-US" sz="1800" u="none" strike="noStrike" dirty="0">
                          <a:solidFill>
                            <a:schemeClr val="tx1"/>
                          </a:solidFill>
                          <a:effectLst/>
                        </a:rPr>
                        <a:t>Standard errors in parentheses. *** p&lt;0.01, ** p&lt;0.05, * p&lt;0.1</a:t>
                      </a:r>
                      <a:endParaRPr lang="en-US" sz="1800" b="0" i="0" u="none" strike="noStrike" dirty="0">
                        <a:solidFill>
                          <a:schemeClr val="tx1"/>
                        </a:solidFill>
                        <a:effectLst/>
                        <a:latin typeface="Times New Roman"/>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solidFill>
                            <a:schemeClr val="tx1"/>
                          </a:solidFill>
                          <a:effectLst/>
                        </a:rPr>
                        <a:t> </a:t>
                      </a:r>
                      <a:endParaRPr lang="en-US" sz="1800" b="0" i="0" u="none" strike="noStrike" dirty="0">
                        <a:solidFill>
                          <a:schemeClr val="tx1"/>
                        </a:solidFill>
                        <a:effectLst/>
                        <a:latin typeface="Calibri"/>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mc:AlternateContent xmlns:mc="http://schemas.openxmlformats.org/markup-compatibility/2006" xmlns:a14="http://schemas.microsoft.com/office/drawing/2010/main">
        <mc:Choice Requires="a14">
          <p:sp>
            <p:nvSpPr>
              <p:cNvPr id="8" name="TextBox 3"/>
              <p:cNvSpPr txBox="1"/>
              <p:nvPr/>
            </p:nvSpPr>
            <p:spPr>
              <a:xfrm>
                <a:off x="2819400" y="10109200"/>
                <a:ext cx="1036638" cy="2667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a:p>
            </p:txBody>
          </p:sp>
        </mc:Choice>
        <mc:Fallback xmlns="">
          <p:sp>
            <p:nvSpPr>
              <p:cNvPr id="8" name="TextBox 3"/>
              <p:cNvSpPr txBox="1">
                <a:spLocks noRot="1" noChangeAspect="1" noMove="1" noResize="1" noEditPoints="1" noAdjustHandles="1" noChangeArrowheads="1" noChangeShapeType="1" noTextEdit="1"/>
              </p:cNvSpPr>
              <p:nvPr/>
            </p:nvSpPr>
            <p:spPr>
              <a:xfrm>
                <a:off x="2819400" y="10109200"/>
                <a:ext cx="1036638" cy="266700"/>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1"/>
              <p:cNvSpPr txBox="1"/>
              <p:nvPr/>
            </p:nvSpPr>
            <p:spPr>
              <a:xfrm>
                <a:off x="2580925" y="4749800"/>
                <a:ext cx="273750" cy="26037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p>
                        <m:sSupPr>
                          <m:ctrlPr>
                            <a:rPr lang="en-US" sz="1100" i="1">
                              <a:latin typeface="Cambria Math"/>
                            </a:rPr>
                          </m:ctrlPr>
                        </m:sSupPr>
                        <m:e>
                          <m:r>
                            <a:rPr lang="en-US" sz="1100" b="0" i="1">
                              <a:latin typeface="Cambria Math"/>
                            </a:rPr>
                            <m:t> </m:t>
                          </m:r>
                        </m:e>
                        <m:sup>
                          <m:r>
                            <a:rPr lang="en-US" sz="1100" b="0" i="1">
                              <a:latin typeface="Cambria Math"/>
                            </a:rPr>
                            <m:t>2</m:t>
                          </m:r>
                        </m:sup>
                      </m:sSup>
                    </m:oMath>
                  </m:oMathPara>
                </a14:m>
                <a:endParaRPr lang="en-US" sz="1100" dirty="0"/>
              </a:p>
            </p:txBody>
          </p:sp>
        </mc:Choice>
        <mc:Fallback xmlns="">
          <p:sp>
            <p:nvSpPr>
              <p:cNvPr id="6" name="TextBox 1"/>
              <p:cNvSpPr txBox="1">
                <a:spLocks noRot="1" noChangeAspect="1" noMove="1" noResize="1" noEditPoints="1" noAdjustHandles="1" noChangeArrowheads="1" noChangeShapeType="1" noTextEdit="1"/>
              </p:cNvSpPr>
              <p:nvPr/>
            </p:nvSpPr>
            <p:spPr>
              <a:xfrm>
                <a:off x="2580925" y="4749800"/>
                <a:ext cx="273750" cy="260373"/>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92271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427493" cy="1143000"/>
          </a:xfrm>
        </p:spPr>
        <p:txBody>
          <a:bodyPr/>
          <a:lstStyle/>
          <a:p>
            <a:r>
              <a:rPr lang="en-US" sz="3600" dirty="0" smtClean="0"/>
              <a:t>Take the case of Canada: </a:t>
            </a:r>
            <a:br>
              <a:rPr lang="en-US" sz="3600" dirty="0" smtClean="0"/>
            </a:br>
            <a:r>
              <a:rPr lang="en-US" sz="3600" dirty="0" smtClean="0"/>
              <a:t>TFP growth has been particularly low.</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3</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1616045"/>
            <a:ext cx="8229600" cy="449427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 contrast, </a:t>
            </a:r>
            <a:r>
              <a:rPr lang="en-US" sz="3600" dirty="0" smtClean="0"/>
              <a:t>employment growth</a:t>
            </a:r>
            <a:br>
              <a:rPr lang="en-US" sz="3600" dirty="0" smtClean="0"/>
            </a:br>
            <a:r>
              <a:rPr lang="en-US" sz="3600" dirty="0" smtClean="0"/>
              <a:t>has been quite strong.</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4</a:t>
            </a:fld>
            <a:endParaRPr lang="en-US"/>
          </a:p>
        </p:txBody>
      </p:sp>
      <p:pic>
        <p:nvPicPr>
          <p:cNvPr id="3075" name="Picture 3"/>
          <p:cNvPicPr>
            <a:picLocks noGrp="1" noChangeAspect="1" noChangeArrowheads="1"/>
          </p:cNvPicPr>
          <p:nvPr>
            <p:ph idx="1"/>
          </p:nvPr>
        </p:nvPicPr>
        <p:blipFill>
          <a:blip r:embed="rId2" cstate="print"/>
          <a:srcRect/>
          <a:stretch>
            <a:fillRect/>
          </a:stretch>
        </p:blipFill>
        <p:spPr bwMode="auto">
          <a:xfrm>
            <a:off x="457200" y="1616045"/>
            <a:ext cx="8229600" cy="449427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Same with hours of work.</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5</a:t>
            </a:fld>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457200" y="1770113"/>
            <a:ext cx="8229600" cy="41861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3600" dirty="0" smtClean="0"/>
              <a:t>As a result, Canadian GDP growth has outperformed</a:t>
            </a:r>
            <a:r>
              <a:rPr lang="en-US" sz="3600" dirty="0"/>
              <a:t> </a:t>
            </a:r>
            <a:r>
              <a:rPr lang="en-US" sz="3600" dirty="0" smtClean="0"/>
              <a:t>the G7 average.</a:t>
            </a:r>
            <a:endParaRPr lang="en-US" sz="36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6</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462645" y="1600200"/>
            <a:ext cx="821870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69" y="274638"/>
            <a:ext cx="8816453" cy="1143000"/>
          </a:xfrm>
        </p:spPr>
        <p:txBody>
          <a:bodyPr/>
          <a:lstStyle/>
          <a:p>
            <a:r>
              <a:rPr lang="en-US" sz="3300" dirty="0"/>
              <a:t>More generally, </a:t>
            </a:r>
            <a:r>
              <a:rPr lang="en-US" sz="3300" dirty="0" smtClean="0"/>
              <a:t>growth in TFP and labor input </a:t>
            </a:r>
            <a:r>
              <a:rPr lang="en-US" sz="3300" dirty="0"/>
              <a:t>are negatively correlated across </a:t>
            </a:r>
            <a:r>
              <a:rPr lang="en-US" sz="3300" dirty="0" smtClean="0"/>
              <a:t>the OECD.</a:t>
            </a:r>
            <a:endParaRPr lang="en-US" sz="3300" dirty="0"/>
          </a:p>
        </p:txBody>
      </p:sp>
      <p:sp>
        <p:nvSpPr>
          <p:cNvPr id="4" name="Slide Number Placeholder 3"/>
          <p:cNvSpPr>
            <a:spLocks noGrp="1"/>
          </p:cNvSpPr>
          <p:nvPr>
            <p:ph type="sldNum" sz="quarter" idx="11"/>
          </p:nvPr>
        </p:nvSpPr>
        <p:spPr/>
        <p:txBody>
          <a:bodyPr/>
          <a:lstStyle/>
          <a:p>
            <a:fld id="{A45A8D7F-C40A-4B14-B059-19909C7E75F8}" type="slidenum">
              <a:rPr lang="en-US" smtClean="0"/>
              <a:pPr/>
              <a:t>7</a:t>
            </a:fld>
            <a:endParaRPr lang="en-US"/>
          </a:p>
        </p:txBody>
      </p:sp>
      <p:graphicFrame>
        <p:nvGraphicFramePr>
          <p:cNvPr id="9" name="Chart 8"/>
          <p:cNvGraphicFramePr/>
          <p:nvPr>
            <p:extLst>
              <p:ext uri="{D42A27DB-BD31-4B8C-83A1-F6EECF244321}">
                <p14:modId xmlns:p14="http://schemas.microsoft.com/office/powerpoint/2010/main" val="1938467735"/>
              </p:ext>
            </p:extLst>
          </p:nvPr>
        </p:nvGraphicFramePr>
        <p:xfrm>
          <a:off x="862395" y="1680267"/>
          <a:ext cx="7328704" cy="48708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9403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Data:  Labor Input </a:t>
            </a:r>
            <a:r>
              <a:rPr lang="en-US" sz="3600" dirty="0"/>
              <a:t>and TFP</a:t>
            </a:r>
          </a:p>
        </p:txBody>
      </p:sp>
      <p:sp>
        <p:nvSpPr>
          <p:cNvPr id="3" name="Content Placeholder 2"/>
          <p:cNvSpPr>
            <a:spLocks noGrp="1"/>
          </p:cNvSpPr>
          <p:nvPr>
            <p:ph idx="1"/>
          </p:nvPr>
        </p:nvSpPr>
        <p:spPr>
          <a:xfrm>
            <a:off x="620973" y="1272655"/>
            <a:ext cx="8229600" cy="4525963"/>
          </a:xfrm>
        </p:spPr>
        <p:txBody>
          <a:bodyPr/>
          <a:lstStyle/>
          <a:p>
            <a:r>
              <a:rPr lang="en-US" dirty="0" smtClean="0">
                <a:latin typeface="+mj-lt"/>
                <a:hlinkClick r:id="rId2"/>
              </a:rPr>
              <a:t>The Conference Board Total Economy Database</a:t>
            </a:r>
            <a:r>
              <a:rPr lang="en-US" dirty="0" smtClean="0">
                <a:latin typeface="+mj-lt"/>
              </a:rPr>
              <a:t>:  total economy annual data, main 20 OECD countries, 1970-2007</a:t>
            </a:r>
          </a:p>
          <a:p>
            <a:r>
              <a:rPr lang="en-US" dirty="0" smtClean="0">
                <a:latin typeface="+mj-lt"/>
                <a:hlinkClick r:id="rId3"/>
              </a:rPr>
              <a:t>World/EU KLEMS</a:t>
            </a:r>
            <a:r>
              <a:rPr lang="en-US" dirty="0" smtClean="0">
                <a:latin typeface="+mj-lt"/>
              </a:rPr>
              <a:t>: annual data, 14 OECD countries, 10 sectors, various </a:t>
            </a:r>
            <a:r>
              <a:rPr lang="en-US" dirty="0">
                <a:latin typeface="+mj-lt"/>
              </a:rPr>
              <a:t>sample ranges, but 1980-2007 available for most countries of interest</a:t>
            </a:r>
            <a:r>
              <a:rPr lang="en-US" dirty="0" smtClean="0">
                <a:latin typeface="+mj-lt"/>
              </a:rPr>
              <a:t> </a:t>
            </a:r>
          </a:p>
          <a:p>
            <a:r>
              <a:rPr lang="en-US" dirty="0" smtClean="0">
                <a:latin typeface="+mj-lt"/>
                <a:hlinkClick r:id="rId4"/>
              </a:rPr>
              <a:t>EU AMECO</a:t>
            </a:r>
            <a:r>
              <a:rPr lang="en-US" dirty="0" smtClean="0">
                <a:latin typeface="+mj-lt"/>
              </a:rPr>
              <a:t>: total economy annual data, European and other G-7 countries, 1960-2013</a:t>
            </a:r>
            <a:endParaRPr lang="en-US" dirty="0">
              <a:latin typeface="+mj-lt"/>
            </a:endParaRPr>
          </a:p>
          <a:p>
            <a:pPr marL="457200" lvl="1" indent="0">
              <a:buNone/>
            </a:pPr>
            <a:r>
              <a:rPr lang="en-US" dirty="0" smtClean="0"/>
              <a:t>(no hours data, used only for robustness analysis) </a:t>
            </a:r>
          </a:p>
        </p:txBody>
      </p:sp>
      <p:sp>
        <p:nvSpPr>
          <p:cNvPr id="4" name="Slide Number Placeholder 3"/>
          <p:cNvSpPr>
            <a:spLocks noGrp="1"/>
          </p:cNvSpPr>
          <p:nvPr>
            <p:ph type="sldNum" sz="quarter" idx="11"/>
          </p:nvPr>
        </p:nvSpPr>
        <p:spPr/>
        <p:txBody>
          <a:bodyPr/>
          <a:lstStyle/>
          <a:p>
            <a:fld id="{A45A8D7F-C40A-4B14-B059-19909C7E75F8}" type="slidenum">
              <a:rPr lang="en-US" smtClean="0"/>
              <a:pPr/>
              <a:t>8</a:t>
            </a:fld>
            <a:endParaRPr lang="en-US"/>
          </a:p>
        </p:txBody>
      </p:sp>
    </p:spTree>
    <p:extLst>
      <p:ext uri="{BB962C8B-B14F-4D97-AF65-F5344CB8AC3E}">
        <p14:creationId xmlns:p14="http://schemas.microsoft.com/office/powerpoint/2010/main" val="1736667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12827</TotalTime>
  <Words>2505</Words>
  <Application>Microsoft Office PowerPoint</Application>
  <PresentationFormat>On-screen Show (4:3)</PresentationFormat>
  <Paragraphs>991</Paragraphs>
  <Slides>31</Slides>
  <Notes>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Stream</vt:lpstr>
      <vt:lpstr>Productivity or Employment:  Is it a choice?  Andrea De Michelis  Federal Reserve Board Marcello Estevão International Monetary Fund Beth Anne Wilson Federal Reserve Board   January 4, 2013</vt:lpstr>
      <vt:lpstr> The views in this presentation are solely the responsibility of the authors and should not be interpreted as reflecting the views of the International Monetary Fund or the Board of Governors of the Federal Reserve System or of any other person associated with the Federal Reserve System.       </vt:lpstr>
      <vt:lpstr>Background</vt:lpstr>
      <vt:lpstr>Take the case of Canada:  TFP growth has been particularly low.</vt:lpstr>
      <vt:lpstr>In contrast, employment growth has been quite strong.</vt:lpstr>
      <vt:lpstr>Same with hours of work.</vt:lpstr>
      <vt:lpstr>As a result, Canadian GDP growth has outperformed the G7 average.</vt:lpstr>
      <vt:lpstr>More generally, growth in TFP and labor input are negatively correlated across the OECD.</vt:lpstr>
      <vt:lpstr>Data:  Labor Input and TFP</vt:lpstr>
      <vt:lpstr>Other Data </vt:lpstr>
      <vt:lpstr>Negative correlation of TFP and hours growth is robust, holding across datasets and labor inputs...</vt:lpstr>
      <vt:lpstr>…and across time.  Correlation remains negative and significant decade by decade (except 90s.) </vt:lpstr>
      <vt:lpstr>Countries relative relationship between TFP and H growth fairly stable.</vt:lpstr>
      <vt:lpstr>PowerPoint Presentation</vt:lpstr>
      <vt:lpstr>PowerPoint Presentation</vt:lpstr>
      <vt:lpstr>Correlation of growth in TFP and hours varies by sector (OECD 14)</vt:lpstr>
      <vt:lpstr>But variation in industry composition does not explain cross-country variance. </vt:lpstr>
      <vt:lpstr>What could explain this negative correlation?</vt:lpstr>
      <vt:lpstr>Causality:  hypothesis </vt:lpstr>
      <vt:lpstr>Causality:  strategy</vt:lpstr>
      <vt:lpstr>Causality: IV regressions using tax wedge and population growth</vt:lpstr>
      <vt:lpstr>Is the instrument independently correlated with TFP growth?</vt:lpstr>
      <vt:lpstr>Conclusions</vt:lpstr>
      <vt:lpstr>Conclusions</vt:lpstr>
      <vt:lpstr>PowerPoint Presentation</vt:lpstr>
      <vt:lpstr>PowerPoint Presentation</vt:lpstr>
      <vt:lpstr>TFP Growth vs. Hours Growth  by Sector (G7)</vt:lpstr>
      <vt:lpstr>Results: Using Tax Wedge as an Instrument for Hours</vt:lpstr>
      <vt:lpstr>PowerPoint Presentation</vt:lpstr>
      <vt:lpstr>PowerPoint Presentation</vt:lpstr>
      <vt:lpstr>PowerPoint Presentation</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glindow</dc:creator>
  <cp:lastModifiedBy>Beth Anne Wilson</cp:lastModifiedBy>
  <cp:revision>429</cp:revision>
  <cp:lastPrinted>2013-01-03T16:04:27Z</cp:lastPrinted>
  <dcterms:created xsi:type="dcterms:W3CDTF">2008-03-07T17:53:09Z</dcterms:created>
  <dcterms:modified xsi:type="dcterms:W3CDTF">2013-01-04T20:57:18Z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-4348709</vt:i4>
  </property>
  <property fmtid="{D5CDD505-2E9C-101B-9397-08002B2CF9AE}" pid="3" name="_NewReviewCycle">
    <vt:lpwstr/>
  </property>
  <property fmtid="{D5CDD505-2E9C-101B-9397-08002B2CF9AE}" pid="4" name="_EmailSubject">
    <vt:lpwstr>Would you send me all the data files you used to prepare the presentation on Canada's productivity puzzle?</vt:lpwstr>
  </property>
  <property fmtid="{D5CDD505-2E9C-101B-9397-08002B2CF9AE}" pid="5" name="_AuthorEmail">
    <vt:lpwstr>GKeim@imf.org</vt:lpwstr>
  </property>
  <property fmtid="{D5CDD505-2E9C-101B-9397-08002B2CF9AE}" pid="6" name="_AuthorEmailDisplayName">
    <vt:lpwstr>Keim, Geoffrey Noah</vt:lpwstr>
  </property>
  <property fmtid="{D5CDD505-2E9C-101B-9397-08002B2CF9AE}" pid="7" name="lqminfo">
    <vt:i4>1</vt:i4>
  </property>
  <property fmtid="{D5CDD505-2E9C-101B-9397-08002B2CF9AE}" pid="8" name="lqmsess">
    <vt:lpwstr>cc0c3200-ee71-45f5-94a6-23fcef641f08</vt:lpwstr>
  </property>
</Properties>
</file>