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3.xml" ContentType="application/vnd.openxmlformats-officedocument.presentationml.notesSlide+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59" r:id="rId1"/>
  </p:sldMasterIdLst>
  <p:notesMasterIdLst>
    <p:notesMasterId r:id="rId33"/>
  </p:notesMasterIdLst>
  <p:handoutMasterIdLst>
    <p:handoutMasterId r:id="rId34"/>
  </p:handoutMasterIdLst>
  <p:sldIdLst>
    <p:sldId id="306" r:id="rId2"/>
    <p:sldId id="320" r:id="rId3"/>
    <p:sldId id="321" r:id="rId4"/>
    <p:sldId id="312" r:id="rId5"/>
    <p:sldId id="309" r:id="rId6"/>
    <p:sldId id="310" r:id="rId7"/>
    <p:sldId id="307" r:id="rId8"/>
    <p:sldId id="362" r:id="rId9"/>
    <p:sldId id="337" r:id="rId10"/>
    <p:sldId id="338" r:id="rId11"/>
    <p:sldId id="351" r:id="rId12"/>
    <p:sldId id="325" r:id="rId13"/>
    <p:sldId id="389" r:id="rId14"/>
    <p:sldId id="390" r:id="rId15"/>
    <p:sldId id="391" r:id="rId16"/>
    <p:sldId id="367" r:id="rId17"/>
    <p:sldId id="360" r:id="rId18"/>
    <p:sldId id="326" r:id="rId19"/>
    <p:sldId id="327" r:id="rId20"/>
    <p:sldId id="328" r:id="rId21"/>
    <p:sldId id="363" r:id="rId22"/>
    <p:sldId id="364" r:id="rId23"/>
    <p:sldId id="397" r:id="rId24"/>
    <p:sldId id="343" r:id="rId25"/>
    <p:sldId id="336" r:id="rId26"/>
    <p:sldId id="313" r:id="rId27"/>
    <p:sldId id="383" r:id="rId28"/>
    <p:sldId id="372" r:id="rId29"/>
    <p:sldId id="373" r:id="rId30"/>
    <p:sldId id="374" r:id="rId31"/>
    <p:sldId id="375" r:id="rId32"/>
  </p:sldIdLst>
  <p:sldSz cx="9144000" cy="6858000" type="screen4x3"/>
  <p:notesSz cx="7010400" cy="9296400"/>
  <p:defaultTextStyle>
    <a:defPPr>
      <a:defRPr lang="en-US"/>
    </a:defPPr>
    <a:lvl1pPr algn="l" rtl="0" fontAlgn="base">
      <a:spcBef>
        <a:spcPct val="0"/>
      </a:spcBef>
      <a:spcAft>
        <a:spcPct val="0"/>
      </a:spcAft>
      <a:defRPr b="1" kern="1200">
        <a:solidFill>
          <a:schemeClr val="tx1"/>
        </a:solidFill>
        <a:latin typeface="Garamond" pitchFamily="18" charset="0"/>
        <a:ea typeface="+mn-ea"/>
        <a:cs typeface="Arial" charset="0"/>
      </a:defRPr>
    </a:lvl1pPr>
    <a:lvl2pPr marL="457200" algn="l" rtl="0" fontAlgn="base">
      <a:spcBef>
        <a:spcPct val="0"/>
      </a:spcBef>
      <a:spcAft>
        <a:spcPct val="0"/>
      </a:spcAft>
      <a:defRPr b="1" kern="1200">
        <a:solidFill>
          <a:schemeClr val="tx1"/>
        </a:solidFill>
        <a:latin typeface="Garamond" pitchFamily="18" charset="0"/>
        <a:ea typeface="+mn-ea"/>
        <a:cs typeface="Arial" charset="0"/>
      </a:defRPr>
    </a:lvl2pPr>
    <a:lvl3pPr marL="914400" algn="l" rtl="0" fontAlgn="base">
      <a:spcBef>
        <a:spcPct val="0"/>
      </a:spcBef>
      <a:spcAft>
        <a:spcPct val="0"/>
      </a:spcAft>
      <a:defRPr b="1" kern="1200">
        <a:solidFill>
          <a:schemeClr val="tx1"/>
        </a:solidFill>
        <a:latin typeface="Garamond" pitchFamily="18" charset="0"/>
        <a:ea typeface="+mn-ea"/>
        <a:cs typeface="Arial" charset="0"/>
      </a:defRPr>
    </a:lvl3pPr>
    <a:lvl4pPr marL="1371600" algn="l" rtl="0" fontAlgn="base">
      <a:spcBef>
        <a:spcPct val="0"/>
      </a:spcBef>
      <a:spcAft>
        <a:spcPct val="0"/>
      </a:spcAft>
      <a:defRPr b="1" kern="1200">
        <a:solidFill>
          <a:schemeClr val="tx1"/>
        </a:solidFill>
        <a:latin typeface="Garamond" pitchFamily="18" charset="0"/>
        <a:ea typeface="+mn-ea"/>
        <a:cs typeface="Arial" charset="0"/>
      </a:defRPr>
    </a:lvl4pPr>
    <a:lvl5pPr marL="1828800" algn="l" rtl="0" fontAlgn="base">
      <a:spcBef>
        <a:spcPct val="0"/>
      </a:spcBef>
      <a:spcAft>
        <a:spcPct val="0"/>
      </a:spcAft>
      <a:defRPr b="1" kern="1200">
        <a:solidFill>
          <a:schemeClr val="tx1"/>
        </a:solidFill>
        <a:latin typeface="Garamond" pitchFamily="18" charset="0"/>
        <a:ea typeface="+mn-ea"/>
        <a:cs typeface="Arial" charset="0"/>
      </a:defRPr>
    </a:lvl5pPr>
    <a:lvl6pPr marL="2286000" algn="l" defTabSz="914400" rtl="0" eaLnBrk="1" latinLnBrk="0" hangingPunct="1">
      <a:defRPr b="1" kern="1200">
        <a:solidFill>
          <a:schemeClr val="tx1"/>
        </a:solidFill>
        <a:latin typeface="Garamond" pitchFamily="18" charset="0"/>
        <a:ea typeface="+mn-ea"/>
        <a:cs typeface="Arial" charset="0"/>
      </a:defRPr>
    </a:lvl6pPr>
    <a:lvl7pPr marL="2743200" algn="l" defTabSz="914400" rtl="0" eaLnBrk="1" latinLnBrk="0" hangingPunct="1">
      <a:defRPr b="1" kern="1200">
        <a:solidFill>
          <a:schemeClr val="tx1"/>
        </a:solidFill>
        <a:latin typeface="Garamond" pitchFamily="18" charset="0"/>
        <a:ea typeface="+mn-ea"/>
        <a:cs typeface="Arial" charset="0"/>
      </a:defRPr>
    </a:lvl7pPr>
    <a:lvl8pPr marL="3200400" algn="l" defTabSz="914400" rtl="0" eaLnBrk="1" latinLnBrk="0" hangingPunct="1">
      <a:defRPr b="1" kern="1200">
        <a:solidFill>
          <a:schemeClr val="tx1"/>
        </a:solidFill>
        <a:latin typeface="Garamond" pitchFamily="18" charset="0"/>
        <a:ea typeface="+mn-ea"/>
        <a:cs typeface="Arial" charset="0"/>
      </a:defRPr>
    </a:lvl8pPr>
    <a:lvl9pPr marL="3657600" algn="l" defTabSz="914400" rtl="0" eaLnBrk="1" latinLnBrk="0" hangingPunct="1">
      <a:defRPr b="1" kern="1200">
        <a:solidFill>
          <a:schemeClr val="tx1"/>
        </a:solidFill>
        <a:latin typeface="Garamond" pitchFamily="18"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drea De Michelis" initials="AD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FFCC"/>
    <a:srgbClr val="33CCFF"/>
    <a:srgbClr val="FFFF99"/>
    <a:srgbClr val="FFFFFF"/>
    <a:srgbClr val="FF9900"/>
    <a:srgbClr val="E9F8FB"/>
    <a:srgbClr val="F6505C"/>
    <a:srgbClr val="FBE9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21" autoAdjust="0"/>
    <p:restoredTop sz="83835" autoAdjust="0"/>
  </p:normalViewPr>
  <p:slideViewPr>
    <p:cSldViewPr snapToGrid="0">
      <p:cViewPr varScale="1">
        <p:scale>
          <a:sx n="61" d="100"/>
          <a:sy n="61" d="100"/>
        </p:scale>
        <p:origin x="-1456" y="-79"/>
      </p:cViewPr>
      <p:guideLst>
        <p:guide orient="horz" pos="2160"/>
        <p:guide pos="2880"/>
      </p:guideLst>
    </p:cSldViewPr>
  </p:slideViewPr>
  <p:outlineViewPr>
    <p:cViewPr>
      <p:scale>
        <a:sx n="33" d="100"/>
        <a:sy n="33" d="100"/>
      </p:scale>
      <p:origin x="42" y="6534"/>
    </p:cViewPr>
  </p:outlineViewPr>
  <p:notesTextViewPr>
    <p:cViewPr>
      <p:scale>
        <a:sx n="100" d="100"/>
        <a:sy n="100" d="100"/>
      </p:scale>
      <p:origin x="0" y="0"/>
    </p:cViewPr>
  </p:notesTextViewPr>
  <p:sorterViewPr>
    <p:cViewPr>
      <p:scale>
        <a:sx n="66" d="100"/>
        <a:sy n="66" d="100"/>
      </p:scale>
      <p:origin x="0" y="0"/>
    </p:cViewPr>
  </p:sorterViewPr>
  <p:gridSpacing cx="91439" cy="91439"/>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oleObject" Target="file:///\\m-iffile01.frb.gov\SECTIONS\AFE\de%20michelis\paper%20with%20BAW\becky\Copy%20of%20Charts_122112.xlsm"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m-iffile01.frb.gov\SECTIONS\AFE\de%20michelis\paper%20with%20BAW\becky\Copy%20of%20Charts_122112.xlsm"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m-iffile01.frb.gov\SECTIONS\AFE\de%20michelis\paper%20with%20BAW\becky\Copy%20of%20Charts_122112.xlsm"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m-iffile01.frb.gov\SECTIONS\AFE\de%20michelis\paper%20with%20BAW\becky\Copy%20of%20Charts_122112.xlsm"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b="1">
                <a:latin typeface="Times New Roman" pitchFamily="18" charset="0"/>
                <a:cs typeface="Times New Roman" pitchFamily="18" charset="0"/>
              </a:defRPr>
            </a:pPr>
            <a:r>
              <a:rPr lang="en-US" sz="1600" b="1" dirty="0" smtClean="0">
                <a:latin typeface="Times New Roman" pitchFamily="18" charset="0"/>
                <a:cs typeface="Times New Roman" pitchFamily="18" charset="0"/>
              </a:rPr>
              <a:t>TFP </a:t>
            </a:r>
            <a:r>
              <a:rPr lang="en-US" sz="1600" b="1" dirty="0">
                <a:latin typeface="Times New Roman" pitchFamily="18" charset="0"/>
                <a:cs typeface="Times New Roman" pitchFamily="18" charset="0"/>
              </a:rPr>
              <a:t>Growth and Hours Growth</a:t>
            </a:r>
          </a:p>
        </c:rich>
      </c:tx>
      <c:layout/>
      <c:overlay val="0"/>
    </c:title>
    <c:autoTitleDeleted val="0"/>
    <c:plotArea>
      <c:layout>
        <c:manualLayout>
          <c:layoutTarget val="inner"/>
          <c:xMode val="edge"/>
          <c:yMode val="edge"/>
          <c:x val="8.5403726708074529E-2"/>
          <c:y val="9.3875439024608376E-2"/>
          <c:w val="0.88457195956095547"/>
          <c:h val="0.7969620583083451"/>
        </c:manualLayout>
      </c:layout>
      <c:scatterChart>
        <c:scatterStyle val="lineMarker"/>
        <c:varyColors val="0"/>
        <c:ser>
          <c:idx val="0"/>
          <c:order val="0"/>
          <c:spPr>
            <a:ln w="25400">
              <a:noFill/>
            </a:ln>
            <a:effectLst/>
          </c:spPr>
          <c:marker>
            <c:symbol val="circle"/>
            <c:size val="6"/>
            <c:spPr>
              <a:solidFill>
                <a:srgbClr val="333333"/>
              </a:solidFill>
              <a:ln>
                <a:noFill/>
                <a:prstDash val="solid"/>
              </a:ln>
            </c:spPr>
          </c:marker>
          <c:dPt>
            <c:idx val="0"/>
            <c:marker>
              <c:spPr>
                <a:solidFill>
                  <a:schemeClr val="tx1"/>
                </a:solidFill>
                <a:ln>
                  <a:noFill/>
                  <a:prstDash val="solid"/>
                </a:ln>
              </c:spPr>
            </c:marker>
            <c:bubble3D val="0"/>
          </c:dPt>
          <c:dPt>
            <c:idx val="1"/>
            <c:marker>
              <c:spPr>
                <a:solidFill>
                  <a:schemeClr val="tx1"/>
                </a:solidFill>
                <a:ln>
                  <a:noFill/>
                  <a:prstDash val="solid"/>
                </a:ln>
              </c:spPr>
            </c:marker>
            <c:bubble3D val="0"/>
          </c:dPt>
          <c:dPt>
            <c:idx val="2"/>
            <c:marker>
              <c:spPr>
                <a:solidFill>
                  <a:schemeClr val="tx1"/>
                </a:solidFill>
                <a:ln>
                  <a:noFill/>
                  <a:prstDash val="solid"/>
                </a:ln>
              </c:spPr>
            </c:marker>
            <c:bubble3D val="0"/>
          </c:dPt>
          <c:dPt>
            <c:idx val="3"/>
            <c:marker>
              <c:spPr>
                <a:solidFill>
                  <a:srgbClr val="FF0000"/>
                </a:solidFill>
                <a:ln>
                  <a:noFill/>
                  <a:prstDash val="solid"/>
                </a:ln>
              </c:spPr>
            </c:marker>
            <c:bubble3D val="0"/>
          </c:dPt>
          <c:dPt>
            <c:idx val="4"/>
            <c:marker>
              <c:spPr>
                <a:solidFill>
                  <a:schemeClr val="tx1"/>
                </a:solidFill>
                <a:ln>
                  <a:noFill/>
                  <a:prstDash val="solid"/>
                </a:ln>
              </c:spPr>
            </c:marker>
            <c:bubble3D val="0"/>
          </c:dPt>
          <c:dPt>
            <c:idx val="5"/>
            <c:marker>
              <c:spPr>
                <a:solidFill>
                  <a:schemeClr val="tx1"/>
                </a:solidFill>
                <a:ln>
                  <a:noFill/>
                  <a:prstDash val="solid"/>
                </a:ln>
              </c:spPr>
            </c:marker>
            <c:bubble3D val="0"/>
          </c:dPt>
          <c:dPt>
            <c:idx val="6"/>
            <c:marker>
              <c:spPr>
                <a:solidFill>
                  <a:srgbClr val="FF0000"/>
                </a:solidFill>
                <a:ln>
                  <a:noFill/>
                  <a:prstDash val="solid"/>
                </a:ln>
              </c:spPr>
            </c:marker>
            <c:bubble3D val="0"/>
          </c:dPt>
          <c:dPt>
            <c:idx val="7"/>
            <c:marker>
              <c:spPr>
                <a:solidFill>
                  <a:srgbClr val="FF0000"/>
                </a:solidFill>
                <a:ln>
                  <a:noFill/>
                  <a:prstDash val="solid"/>
                </a:ln>
              </c:spPr>
            </c:marker>
            <c:bubble3D val="0"/>
          </c:dPt>
          <c:dPt>
            <c:idx val="8"/>
            <c:marker>
              <c:spPr>
                <a:solidFill>
                  <a:schemeClr val="tx1"/>
                </a:solidFill>
                <a:ln>
                  <a:noFill/>
                  <a:prstDash val="solid"/>
                </a:ln>
              </c:spPr>
            </c:marker>
            <c:bubble3D val="0"/>
          </c:dPt>
          <c:dPt>
            <c:idx val="9"/>
            <c:marker>
              <c:spPr>
                <a:solidFill>
                  <a:srgbClr val="FF0000"/>
                </a:solidFill>
                <a:ln>
                  <a:noFill/>
                  <a:prstDash val="solid"/>
                </a:ln>
              </c:spPr>
            </c:marker>
            <c:bubble3D val="0"/>
          </c:dPt>
          <c:dPt>
            <c:idx val="10"/>
            <c:marker>
              <c:spPr>
                <a:solidFill>
                  <a:srgbClr val="FF0000"/>
                </a:solidFill>
                <a:ln>
                  <a:noFill/>
                  <a:prstDash val="solid"/>
                </a:ln>
              </c:spPr>
            </c:marker>
            <c:bubble3D val="0"/>
          </c:dPt>
          <c:dPt>
            <c:idx val="11"/>
            <c:marker>
              <c:spPr>
                <a:solidFill>
                  <a:schemeClr val="tx1"/>
                </a:solidFill>
                <a:ln>
                  <a:noFill/>
                  <a:prstDash val="solid"/>
                </a:ln>
              </c:spPr>
            </c:marker>
            <c:bubble3D val="0"/>
          </c:dPt>
          <c:dPt>
            <c:idx val="12"/>
            <c:marker>
              <c:spPr>
                <a:solidFill>
                  <a:schemeClr val="tx1"/>
                </a:solidFill>
                <a:ln>
                  <a:noFill/>
                  <a:prstDash val="solid"/>
                </a:ln>
              </c:spPr>
            </c:marker>
            <c:bubble3D val="0"/>
          </c:dPt>
          <c:dPt>
            <c:idx val="13"/>
            <c:marker>
              <c:spPr>
                <a:solidFill>
                  <a:schemeClr val="tx1"/>
                </a:solidFill>
                <a:ln>
                  <a:noFill/>
                  <a:prstDash val="solid"/>
                </a:ln>
              </c:spPr>
            </c:marker>
            <c:bubble3D val="0"/>
          </c:dPt>
          <c:dPt>
            <c:idx val="14"/>
            <c:marker>
              <c:spPr>
                <a:solidFill>
                  <a:schemeClr val="tx1"/>
                </a:solidFill>
                <a:ln>
                  <a:noFill/>
                  <a:prstDash val="solid"/>
                </a:ln>
              </c:spPr>
            </c:marker>
            <c:bubble3D val="0"/>
          </c:dPt>
          <c:dPt>
            <c:idx val="15"/>
            <c:marker>
              <c:spPr>
                <a:solidFill>
                  <a:schemeClr val="tx1"/>
                </a:solidFill>
                <a:ln>
                  <a:noFill/>
                  <a:prstDash val="solid"/>
                </a:ln>
              </c:spPr>
            </c:marker>
            <c:bubble3D val="0"/>
          </c:dPt>
          <c:dPt>
            <c:idx val="16"/>
            <c:marker>
              <c:spPr>
                <a:solidFill>
                  <a:schemeClr val="tx1"/>
                </a:solidFill>
                <a:ln>
                  <a:noFill/>
                  <a:prstDash val="solid"/>
                </a:ln>
              </c:spPr>
            </c:marker>
            <c:bubble3D val="0"/>
          </c:dPt>
          <c:dPt>
            <c:idx val="17"/>
            <c:marker>
              <c:spPr>
                <a:solidFill>
                  <a:schemeClr val="tx1"/>
                </a:solidFill>
                <a:ln>
                  <a:noFill/>
                  <a:prstDash val="solid"/>
                </a:ln>
              </c:spPr>
            </c:marker>
            <c:bubble3D val="0"/>
          </c:dPt>
          <c:dPt>
            <c:idx val="18"/>
            <c:marker>
              <c:spPr>
                <a:solidFill>
                  <a:srgbClr val="FF0000"/>
                </a:solidFill>
                <a:ln>
                  <a:noFill/>
                  <a:prstDash val="solid"/>
                </a:ln>
              </c:spPr>
            </c:marker>
            <c:bubble3D val="0"/>
          </c:dPt>
          <c:dPt>
            <c:idx val="19"/>
            <c:marker>
              <c:spPr>
                <a:solidFill>
                  <a:srgbClr val="FF0000"/>
                </a:solidFill>
                <a:ln>
                  <a:noFill/>
                  <a:prstDash val="solid"/>
                </a:ln>
              </c:spPr>
            </c:marker>
            <c:bubble3D val="0"/>
          </c:dPt>
          <c:dLbls>
            <c:dLbl>
              <c:idx val="0"/>
              <c:layout>
                <c:manualLayout>
                  <c:x val="-6.8965517241379309E-2"/>
                  <c:y val="-3.5617910837431391E-2"/>
                </c:manualLayout>
              </c:layout>
              <c:tx>
                <c:rich>
                  <a:bodyPr/>
                  <a:lstStyle/>
                  <a:p>
                    <a:r>
                      <a:rPr lang="en-US"/>
                      <a:t>Australia</a:t>
                    </a:r>
                  </a:p>
                </c:rich>
              </c:tx>
              <c:showLegendKey val="0"/>
              <c:showVal val="1"/>
              <c:showCatName val="0"/>
              <c:showSerName val="0"/>
              <c:showPercent val="0"/>
              <c:showBubbleSize val="0"/>
            </c:dLbl>
            <c:dLbl>
              <c:idx val="1"/>
              <c:layout>
                <c:manualLayout>
                  <c:x val="-2.2988505747126436E-3"/>
                  <c:y val="-1.6189959471559722E-2"/>
                </c:manualLayout>
              </c:layout>
              <c:tx>
                <c:rich>
                  <a:bodyPr/>
                  <a:lstStyle/>
                  <a:p>
                    <a:r>
                      <a:rPr lang="en-US"/>
                      <a:t>Austria</a:t>
                    </a:r>
                  </a:p>
                </c:rich>
              </c:tx>
              <c:showLegendKey val="0"/>
              <c:showVal val="1"/>
              <c:showCatName val="0"/>
              <c:showSerName val="0"/>
              <c:showPercent val="0"/>
              <c:showBubbleSize val="0"/>
            </c:dLbl>
            <c:dLbl>
              <c:idx val="2"/>
              <c:layout>
                <c:manualLayout>
                  <c:x val="-3.4876220124902192E-2"/>
                  <c:y val="3.5625811922517514E-2"/>
                </c:manualLayout>
              </c:layout>
              <c:tx>
                <c:rich>
                  <a:bodyPr/>
                  <a:lstStyle/>
                  <a:p>
                    <a:r>
                      <a:rPr lang="en-US"/>
                      <a:t>Belgium</a:t>
                    </a:r>
                  </a:p>
                </c:rich>
              </c:tx>
              <c:showLegendKey val="0"/>
              <c:showVal val="1"/>
              <c:showCatName val="0"/>
              <c:showSerName val="0"/>
              <c:showPercent val="0"/>
              <c:showBubbleSize val="0"/>
            </c:dLbl>
            <c:dLbl>
              <c:idx val="3"/>
              <c:layout>
                <c:manualLayout>
                  <c:x val="-9.8996628857566604E-2"/>
                  <c:y val="-6.8429590104838473E-3"/>
                </c:manualLayout>
              </c:layout>
              <c:tx>
                <c:rich>
                  <a:bodyPr/>
                  <a:lstStyle/>
                  <a:p>
                    <a:r>
                      <a:rPr lang="en-US"/>
                      <a:t>Canada</a:t>
                    </a:r>
                  </a:p>
                </c:rich>
              </c:tx>
              <c:showLegendKey val="0"/>
              <c:showVal val="1"/>
              <c:showCatName val="0"/>
              <c:showSerName val="0"/>
              <c:showPercent val="0"/>
              <c:showBubbleSize val="0"/>
            </c:dLbl>
            <c:dLbl>
              <c:idx val="4"/>
              <c:layout>
                <c:manualLayout>
                  <c:x val="-8.7781823361947758E-2"/>
                  <c:y val="1.2951871170291875E-2"/>
                </c:manualLayout>
              </c:layout>
              <c:tx>
                <c:rich>
                  <a:bodyPr/>
                  <a:lstStyle/>
                  <a:p>
                    <a:r>
                      <a:rPr lang="en-US" dirty="0"/>
                      <a:t>Denmark</a:t>
                    </a:r>
                  </a:p>
                </c:rich>
              </c:tx>
              <c:showLegendKey val="0"/>
              <c:showVal val="1"/>
              <c:showCatName val="0"/>
              <c:showSerName val="0"/>
              <c:showPercent val="0"/>
              <c:showBubbleSize val="0"/>
            </c:dLbl>
            <c:dLbl>
              <c:idx val="5"/>
              <c:layout/>
              <c:tx>
                <c:rich>
                  <a:bodyPr/>
                  <a:lstStyle/>
                  <a:p>
                    <a:r>
                      <a:rPr lang="en-US"/>
                      <a:t>Finland</a:t>
                    </a:r>
                  </a:p>
                </c:rich>
              </c:tx>
              <c:showLegendKey val="0"/>
              <c:showVal val="1"/>
              <c:showCatName val="0"/>
              <c:showSerName val="0"/>
              <c:showPercent val="0"/>
              <c:showBubbleSize val="0"/>
            </c:dLbl>
            <c:dLbl>
              <c:idx val="6"/>
              <c:layout>
                <c:manualLayout>
                  <c:x val="-8.8775864829845064E-2"/>
                  <c:y val="-1.6884921491900517E-2"/>
                </c:manualLayout>
              </c:layout>
              <c:tx>
                <c:rich>
                  <a:bodyPr/>
                  <a:lstStyle/>
                  <a:p>
                    <a:r>
                      <a:rPr lang="en-US"/>
                      <a:t>France</a:t>
                    </a:r>
                  </a:p>
                </c:rich>
              </c:tx>
              <c:showLegendKey val="0"/>
              <c:showVal val="1"/>
              <c:showCatName val="0"/>
              <c:showSerName val="0"/>
              <c:showPercent val="0"/>
              <c:showBubbleSize val="0"/>
            </c:dLbl>
            <c:dLbl>
              <c:idx val="7"/>
              <c:layout/>
              <c:tx>
                <c:rich>
                  <a:bodyPr/>
                  <a:lstStyle/>
                  <a:p>
                    <a:r>
                      <a:rPr lang="en-US"/>
                      <a:t>Germany </a:t>
                    </a:r>
                  </a:p>
                </c:rich>
              </c:tx>
              <c:showLegendKey val="0"/>
              <c:showVal val="1"/>
              <c:showCatName val="0"/>
              <c:showSerName val="0"/>
              <c:showPercent val="0"/>
              <c:showBubbleSize val="0"/>
            </c:dLbl>
            <c:dLbl>
              <c:idx val="8"/>
              <c:layout>
                <c:manualLayout>
                  <c:x val="-1.1494252873563218E-2"/>
                  <c:y val="2.5903935154495558E-2"/>
                </c:manualLayout>
              </c:layout>
              <c:tx>
                <c:rich>
                  <a:bodyPr/>
                  <a:lstStyle/>
                  <a:p>
                    <a:r>
                      <a:rPr lang="en-US"/>
                      <a:t>Greece</a:t>
                    </a:r>
                  </a:p>
                </c:rich>
              </c:tx>
              <c:showLegendKey val="0"/>
              <c:showVal val="1"/>
              <c:showCatName val="0"/>
              <c:showSerName val="0"/>
              <c:showPercent val="0"/>
              <c:showBubbleSize val="0"/>
            </c:dLbl>
            <c:dLbl>
              <c:idx val="9"/>
              <c:layout>
                <c:manualLayout>
                  <c:x val="-1.1494252873563218E-2"/>
                  <c:y val="-1.2951967577247838E-2"/>
                </c:manualLayout>
              </c:layout>
              <c:tx>
                <c:rich>
                  <a:bodyPr/>
                  <a:lstStyle/>
                  <a:p>
                    <a:r>
                      <a:rPr lang="en-US"/>
                      <a:t>Italy</a:t>
                    </a:r>
                  </a:p>
                </c:rich>
              </c:tx>
              <c:showLegendKey val="0"/>
              <c:showVal val="1"/>
              <c:showCatName val="0"/>
              <c:showSerName val="0"/>
              <c:showPercent val="0"/>
              <c:showBubbleSize val="0"/>
            </c:dLbl>
            <c:dLbl>
              <c:idx val="10"/>
              <c:layout/>
              <c:tx>
                <c:rich>
                  <a:bodyPr/>
                  <a:lstStyle/>
                  <a:p>
                    <a:r>
                      <a:rPr lang="en-US"/>
                      <a:t>Japan</a:t>
                    </a:r>
                  </a:p>
                </c:rich>
              </c:tx>
              <c:showLegendKey val="0"/>
              <c:showVal val="1"/>
              <c:showCatName val="0"/>
              <c:showSerName val="0"/>
              <c:showPercent val="0"/>
              <c:showBubbleSize val="0"/>
            </c:dLbl>
            <c:dLbl>
              <c:idx val="11"/>
              <c:layout>
                <c:manualLayout>
                  <c:x val="-1.8390804597701149E-2"/>
                  <c:y val="2.5903935154495558E-2"/>
                </c:manualLayout>
              </c:layout>
              <c:tx>
                <c:rich>
                  <a:bodyPr/>
                  <a:lstStyle/>
                  <a:p>
                    <a:r>
                      <a:rPr lang="en-US"/>
                      <a:t>Netherlands</a:t>
                    </a:r>
                  </a:p>
                </c:rich>
              </c:tx>
              <c:showLegendKey val="0"/>
              <c:showVal val="1"/>
              <c:showCatName val="0"/>
              <c:showSerName val="0"/>
              <c:showPercent val="0"/>
              <c:showBubbleSize val="0"/>
            </c:dLbl>
            <c:dLbl>
              <c:idx val="12"/>
              <c:layout>
                <c:manualLayout>
                  <c:x val="-3.2183908045977011E-2"/>
                  <c:y val="3.2379918943119444E-2"/>
                </c:manualLayout>
              </c:layout>
              <c:tx>
                <c:rich>
                  <a:bodyPr/>
                  <a:lstStyle/>
                  <a:p>
                    <a:r>
                      <a:rPr lang="en-US"/>
                      <a:t>New Zealand</a:t>
                    </a:r>
                  </a:p>
                </c:rich>
              </c:tx>
              <c:showLegendKey val="0"/>
              <c:showVal val="1"/>
              <c:showCatName val="0"/>
              <c:showSerName val="0"/>
              <c:showPercent val="0"/>
              <c:showBubbleSize val="0"/>
            </c:dLbl>
            <c:dLbl>
              <c:idx val="13"/>
              <c:layout/>
              <c:tx>
                <c:rich>
                  <a:bodyPr/>
                  <a:lstStyle/>
                  <a:p>
                    <a:r>
                      <a:rPr lang="en-US"/>
                      <a:t>Norway</a:t>
                    </a:r>
                  </a:p>
                </c:rich>
              </c:tx>
              <c:showLegendKey val="0"/>
              <c:showVal val="1"/>
              <c:showCatName val="0"/>
              <c:showSerName val="0"/>
              <c:showPercent val="0"/>
              <c:showBubbleSize val="0"/>
            </c:dLbl>
            <c:dLbl>
              <c:idx val="14"/>
              <c:layout>
                <c:manualLayout>
                  <c:x val="-6.8965517241379309E-2"/>
                  <c:y val="3.2379918943119444E-2"/>
                </c:manualLayout>
              </c:layout>
              <c:tx>
                <c:rich>
                  <a:bodyPr/>
                  <a:lstStyle/>
                  <a:p>
                    <a:r>
                      <a:rPr lang="en-US"/>
                      <a:t>Portugal</a:t>
                    </a:r>
                  </a:p>
                </c:rich>
              </c:tx>
              <c:showLegendKey val="0"/>
              <c:showVal val="1"/>
              <c:showCatName val="0"/>
              <c:showSerName val="0"/>
              <c:showPercent val="0"/>
              <c:showBubbleSize val="0"/>
            </c:dLbl>
            <c:dLbl>
              <c:idx val="15"/>
              <c:layout/>
              <c:tx>
                <c:rich>
                  <a:bodyPr/>
                  <a:lstStyle/>
                  <a:p>
                    <a:r>
                      <a:rPr lang="en-US"/>
                      <a:t>Spain</a:t>
                    </a:r>
                  </a:p>
                </c:rich>
              </c:tx>
              <c:showLegendKey val="0"/>
              <c:showVal val="1"/>
              <c:showCatName val="0"/>
              <c:showSerName val="0"/>
              <c:showPercent val="0"/>
              <c:showBubbleSize val="0"/>
            </c:dLbl>
            <c:dLbl>
              <c:idx val="16"/>
              <c:layout>
                <c:manualLayout>
                  <c:x val="-1.3793103448275862E-2"/>
                  <c:y val="-2.5903935154495558E-2"/>
                </c:manualLayout>
              </c:layout>
              <c:tx>
                <c:rich>
                  <a:bodyPr/>
                  <a:lstStyle/>
                  <a:p>
                    <a:r>
                      <a:rPr lang="en-US"/>
                      <a:t>Sweden</a:t>
                    </a:r>
                  </a:p>
                </c:rich>
              </c:tx>
              <c:showLegendKey val="0"/>
              <c:showVal val="1"/>
              <c:showCatName val="0"/>
              <c:showSerName val="0"/>
              <c:showPercent val="0"/>
              <c:showBubbleSize val="0"/>
            </c:dLbl>
            <c:dLbl>
              <c:idx val="17"/>
              <c:layout>
                <c:manualLayout>
                  <c:x val="-2.0689655172413793E-2"/>
                  <c:y val="-3.2379918943119444E-2"/>
                </c:manualLayout>
              </c:layout>
              <c:tx>
                <c:rich>
                  <a:bodyPr/>
                  <a:lstStyle/>
                  <a:p>
                    <a:r>
                      <a:rPr lang="en-US"/>
                      <a:t>Switzerland</a:t>
                    </a:r>
                  </a:p>
                </c:rich>
              </c:tx>
              <c:showLegendKey val="0"/>
              <c:showVal val="1"/>
              <c:showCatName val="0"/>
              <c:showSerName val="0"/>
              <c:showPercent val="0"/>
              <c:showBubbleSize val="0"/>
            </c:dLbl>
            <c:dLbl>
              <c:idx val="18"/>
              <c:layout>
                <c:manualLayout>
                  <c:x val="-7.7735435896988059E-2"/>
                  <c:y val="-2.9142018090655298E-2"/>
                </c:manualLayout>
              </c:layout>
              <c:tx>
                <c:rich>
                  <a:bodyPr/>
                  <a:lstStyle/>
                  <a:p>
                    <a:r>
                      <a:rPr lang="en-US"/>
                      <a:t>United Kingdom</a:t>
                    </a:r>
                  </a:p>
                </c:rich>
              </c:tx>
              <c:showLegendKey val="0"/>
              <c:showVal val="1"/>
              <c:showCatName val="0"/>
              <c:showSerName val="0"/>
              <c:showPercent val="0"/>
              <c:showBubbleSize val="0"/>
            </c:dLbl>
            <c:dLbl>
              <c:idx val="19"/>
              <c:layout/>
              <c:tx>
                <c:rich>
                  <a:bodyPr/>
                  <a:lstStyle/>
                  <a:p>
                    <a:r>
                      <a:rPr lang="en-US"/>
                      <a:t>United States</a:t>
                    </a:r>
                  </a:p>
                </c:rich>
              </c:tx>
              <c:showLegendKey val="0"/>
              <c:showVal val="1"/>
              <c:showCatName val="0"/>
              <c:showSerName val="0"/>
              <c:showPercent val="0"/>
              <c:showBubbleSize val="0"/>
            </c:dLbl>
            <c:showLegendKey val="0"/>
            <c:showVal val="0"/>
            <c:showCatName val="0"/>
            <c:showSerName val="0"/>
            <c:showPercent val="0"/>
            <c:showBubbleSize val="0"/>
          </c:dLbls>
          <c:trendline>
            <c:trendlineType val="linear"/>
            <c:dispRSqr val="1"/>
            <c:dispEq val="1"/>
            <c:trendlineLbl>
              <c:layout>
                <c:manualLayout>
                  <c:x val="2.4892931487012399E-2"/>
                  <c:y val="-0.44778266394437383"/>
                </c:manualLayout>
              </c:layout>
              <c:tx>
                <c:rich>
                  <a:bodyPr/>
                  <a:lstStyle/>
                  <a:p>
                    <a:pPr>
                      <a:defRPr sz="1200"/>
                    </a:pPr>
                    <a:r>
                      <a:rPr lang="en-US" sz="1800" baseline="0" dirty="0" smtClean="0"/>
                      <a:t>TFP </a:t>
                    </a:r>
                    <a:r>
                      <a:rPr lang="en-US" sz="1800" baseline="0" dirty="0"/>
                      <a:t>= -</a:t>
                    </a:r>
                    <a:r>
                      <a:rPr lang="en-US" sz="1800" baseline="0" dirty="0" smtClean="0"/>
                      <a:t>0.49H + 1.07</a:t>
                    </a:r>
                    <a:r>
                      <a:rPr lang="en-US" sz="1800" baseline="0" dirty="0"/>
                      <a:t>
R² = </a:t>
                    </a:r>
                    <a:r>
                      <a:rPr lang="en-US" sz="1800" baseline="0" dirty="0" smtClean="0"/>
                      <a:t>0.48</a:t>
                    </a:r>
                    <a:endParaRPr lang="en-US" sz="1800" dirty="0"/>
                  </a:p>
                </c:rich>
              </c:tx>
              <c:numFmt formatCode="General" sourceLinked="0"/>
            </c:trendlineLbl>
          </c:trendline>
          <c:xVal>
            <c:numRef>
              <c:f>'By Decade'!$AA$18:$AA$37</c:f>
              <c:numCache>
                <c:formatCode>General</c:formatCode>
                <c:ptCount val="20"/>
                <c:pt idx="0">
                  <c:v>1.675</c:v>
                </c:pt>
                <c:pt idx="1">
                  <c:v>1.7000000000000001E-2</c:v>
                </c:pt>
                <c:pt idx="2">
                  <c:v>-0.13100000000000001</c:v>
                </c:pt>
                <c:pt idx="3">
                  <c:v>1.706</c:v>
                </c:pt>
                <c:pt idx="4">
                  <c:v>-4.1000000000000002E-2</c:v>
                </c:pt>
                <c:pt idx="5">
                  <c:v>-0.123</c:v>
                </c:pt>
                <c:pt idx="6">
                  <c:v>-0.189</c:v>
                </c:pt>
                <c:pt idx="7">
                  <c:v>-0.56799999999999995</c:v>
                </c:pt>
                <c:pt idx="8">
                  <c:v>0.39700000000000002</c:v>
                </c:pt>
                <c:pt idx="9">
                  <c:v>0.154</c:v>
                </c:pt>
                <c:pt idx="10">
                  <c:v>-1.9E-2</c:v>
                </c:pt>
                <c:pt idx="11">
                  <c:v>0.38200000000000001</c:v>
                </c:pt>
                <c:pt idx="12">
                  <c:v>1.7669999999999999</c:v>
                </c:pt>
                <c:pt idx="13">
                  <c:v>0.498</c:v>
                </c:pt>
                <c:pt idx="14">
                  <c:v>1.1180000000000001</c:v>
                </c:pt>
                <c:pt idx="15">
                  <c:v>0.79</c:v>
                </c:pt>
                <c:pt idx="16">
                  <c:v>0.42899999999999999</c:v>
                </c:pt>
                <c:pt idx="17">
                  <c:v>0.35099999999999998</c:v>
                </c:pt>
                <c:pt idx="18">
                  <c:v>-0.13700000000000001</c:v>
                </c:pt>
                <c:pt idx="19">
                  <c:v>1.3919999999999999</c:v>
                </c:pt>
              </c:numCache>
            </c:numRef>
          </c:xVal>
          <c:yVal>
            <c:numRef>
              <c:f>'By Decade'!$AB$18:$AB$37</c:f>
              <c:numCache>
                <c:formatCode>General</c:formatCode>
                <c:ptCount val="20"/>
                <c:pt idx="0">
                  <c:v>0.4</c:v>
                </c:pt>
                <c:pt idx="1">
                  <c:v>1.42</c:v>
                </c:pt>
                <c:pt idx="2">
                  <c:v>1.06</c:v>
                </c:pt>
                <c:pt idx="3">
                  <c:v>0.14000000000000001</c:v>
                </c:pt>
                <c:pt idx="4">
                  <c:v>0.42</c:v>
                </c:pt>
                <c:pt idx="5">
                  <c:v>1.73</c:v>
                </c:pt>
                <c:pt idx="6">
                  <c:v>1.06</c:v>
                </c:pt>
                <c:pt idx="7">
                  <c:v>1.45</c:v>
                </c:pt>
                <c:pt idx="8">
                  <c:v>0.46</c:v>
                </c:pt>
                <c:pt idx="9">
                  <c:v>0.98</c:v>
                </c:pt>
                <c:pt idx="10">
                  <c:v>0.69</c:v>
                </c:pt>
                <c:pt idx="11">
                  <c:v>1.17</c:v>
                </c:pt>
                <c:pt idx="12">
                  <c:v>-0.11</c:v>
                </c:pt>
                <c:pt idx="13">
                  <c:v>1.43</c:v>
                </c:pt>
                <c:pt idx="14">
                  <c:v>0.43</c:v>
                </c:pt>
                <c:pt idx="15">
                  <c:v>0.92</c:v>
                </c:pt>
                <c:pt idx="16">
                  <c:v>0.8</c:v>
                </c:pt>
                <c:pt idx="17">
                  <c:v>0.49</c:v>
                </c:pt>
                <c:pt idx="18">
                  <c:v>1.19</c:v>
                </c:pt>
                <c:pt idx="19">
                  <c:v>0.71</c:v>
                </c:pt>
              </c:numCache>
            </c:numRef>
          </c:yVal>
          <c:smooth val="0"/>
        </c:ser>
        <c:dLbls>
          <c:showLegendKey val="0"/>
          <c:showVal val="0"/>
          <c:showCatName val="0"/>
          <c:showSerName val="0"/>
          <c:showPercent val="0"/>
          <c:showBubbleSize val="0"/>
        </c:dLbls>
        <c:axId val="26866432"/>
        <c:axId val="26868352"/>
      </c:scatterChart>
      <c:valAx>
        <c:axId val="26866432"/>
        <c:scaling>
          <c:orientation val="minMax"/>
        </c:scaling>
        <c:delete val="0"/>
        <c:axPos val="b"/>
        <c:title>
          <c:tx>
            <c:rich>
              <a:bodyPr/>
              <a:lstStyle/>
              <a:p>
                <a:pPr>
                  <a:defRPr sz="1200" b="0">
                    <a:latin typeface="Times New Roman" pitchFamily="18" charset="0"/>
                    <a:cs typeface="Times New Roman" pitchFamily="18" charset="0"/>
                  </a:defRPr>
                </a:pPr>
                <a:r>
                  <a:rPr lang="en-US" sz="1200" b="0">
                    <a:latin typeface="Times New Roman" pitchFamily="18" charset="0"/>
                    <a:cs typeface="Times New Roman" pitchFamily="18" charset="0"/>
                  </a:rPr>
                  <a:t>Hours Growth (percent; average over 1970-2007)</a:t>
                </a:r>
              </a:p>
            </c:rich>
          </c:tx>
          <c:layout>
            <c:manualLayout>
              <c:xMode val="edge"/>
              <c:yMode val="edge"/>
              <c:x val="0.29649088503022031"/>
              <c:y val="0.91084494896262524"/>
            </c:manualLayout>
          </c:layout>
          <c:overlay val="0"/>
        </c:title>
        <c:numFmt formatCode="General" sourceLinked="1"/>
        <c:majorTickMark val="out"/>
        <c:minorTickMark val="none"/>
        <c:tickLblPos val="nextTo"/>
        <c:crossAx val="26868352"/>
        <c:crosses val="autoZero"/>
        <c:crossBetween val="midCat"/>
      </c:valAx>
      <c:valAx>
        <c:axId val="26868352"/>
        <c:scaling>
          <c:orientation val="minMax"/>
        </c:scaling>
        <c:delete val="0"/>
        <c:axPos val="l"/>
        <c:title>
          <c:tx>
            <c:rich>
              <a:bodyPr/>
              <a:lstStyle/>
              <a:p>
                <a:pPr>
                  <a:defRPr sz="1200" b="0">
                    <a:latin typeface="Times New Roman" pitchFamily="18" charset="0"/>
                    <a:cs typeface="Times New Roman" pitchFamily="18" charset="0"/>
                  </a:defRPr>
                </a:pPr>
                <a:r>
                  <a:rPr lang="en-US" sz="1200" b="0">
                    <a:latin typeface="Times New Roman" pitchFamily="18" charset="0"/>
                    <a:cs typeface="Times New Roman" pitchFamily="18" charset="0"/>
                  </a:rPr>
                  <a:t>TFP Growth (percent; average over 1970-2007)</a:t>
                </a:r>
              </a:p>
            </c:rich>
          </c:tx>
          <c:layout>
            <c:manualLayout>
              <c:xMode val="edge"/>
              <c:yMode val="edge"/>
              <c:x val="3.108220407336669E-2"/>
              <c:y val="0.15663485872426292"/>
            </c:manualLayout>
          </c:layout>
          <c:overlay val="0"/>
        </c:title>
        <c:numFmt formatCode="General" sourceLinked="1"/>
        <c:majorTickMark val="out"/>
        <c:minorTickMark val="none"/>
        <c:tickLblPos val="nextTo"/>
        <c:crossAx val="26866432"/>
        <c:crosses val="autoZero"/>
        <c:crossBetween val="midCat"/>
      </c:valAx>
      <c:spPr>
        <a:noFill/>
        <a:ln w="25400">
          <a:noFill/>
        </a:ln>
      </c:spPr>
    </c:plotArea>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latin typeface="Times New Roman" pitchFamily="18" charset="0"/>
                <a:cs typeface="Times New Roman" pitchFamily="18" charset="0"/>
              </a:defRPr>
            </a:pPr>
            <a:r>
              <a:rPr lang="en-US">
                <a:latin typeface="Times New Roman" pitchFamily="18" charset="0"/>
                <a:cs typeface="Times New Roman" pitchFamily="18" charset="0"/>
              </a:rPr>
              <a:t>1970-2007</a:t>
            </a:r>
          </a:p>
        </c:rich>
      </c:tx>
      <c:layout/>
      <c:overlay val="0"/>
    </c:title>
    <c:autoTitleDeleted val="0"/>
    <c:plotArea>
      <c:layout>
        <c:manualLayout>
          <c:layoutTarget val="inner"/>
          <c:xMode val="edge"/>
          <c:yMode val="edge"/>
          <c:x val="3.7874464805225695E-2"/>
          <c:y val="0.11473090403576854"/>
          <c:w val="0.9085687485133479"/>
          <c:h val="0.81696192883864982"/>
        </c:manualLayout>
      </c:layout>
      <c:scatterChart>
        <c:scatterStyle val="lineMarker"/>
        <c:varyColors val="0"/>
        <c:ser>
          <c:idx val="0"/>
          <c:order val="0"/>
          <c:tx>
            <c:strRef>
              <c:f>'By Decade'!$AB$17</c:f>
              <c:strCache>
                <c:ptCount val="1"/>
                <c:pt idx="0">
                  <c:v>tfp_70_07</c:v>
                </c:pt>
              </c:strCache>
            </c:strRef>
          </c:tx>
          <c:spPr>
            <a:ln w="25400">
              <a:noFill/>
            </a:ln>
            <a:effectLst/>
          </c:spPr>
          <c:marker>
            <c:symbol val="circle"/>
            <c:size val="6"/>
            <c:spPr>
              <a:solidFill>
                <a:schemeClr val="tx1"/>
              </a:solidFill>
              <a:ln>
                <a:noFill/>
                <a:prstDash val="solid"/>
              </a:ln>
            </c:spPr>
          </c:marker>
          <c:dLbls>
            <c:dLbl>
              <c:idx val="0"/>
              <c:layout/>
              <c:tx>
                <c:rich>
                  <a:bodyPr/>
                  <a:lstStyle/>
                  <a:p>
                    <a:r>
                      <a:rPr lang="en-US" sz="1100">
                        <a:latin typeface="Times New Roman" pitchFamily="18" charset="0"/>
                        <a:cs typeface="Times New Roman" pitchFamily="18" charset="0"/>
                      </a:rPr>
                      <a:t>AUS</a:t>
                    </a:r>
                    <a:endParaRPr lang="en-US"/>
                  </a:p>
                </c:rich>
              </c:tx>
              <c:showLegendKey val="0"/>
              <c:showVal val="1"/>
              <c:showCatName val="0"/>
              <c:showSerName val="0"/>
              <c:showPercent val="0"/>
              <c:showBubbleSize val="0"/>
            </c:dLbl>
            <c:dLbl>
              <c:idx val="1"/>
              <c:layout>
                <c:manualLayout>
                  <c:x val="-7.2617239675772599E-3"/>
                  <c:y val="-2.4539877300613498E-2"/>
                </c:manualLayout>
              </c:layout>
              <c:tx>
                <c:rich>
                  <a:bodyPr/>
                  <a:lstStyle/>
                  <a:p>
                    <a:r>
                      <a:rPr lang="en-US" sz="1100">
                        <a:latin typeface="Times New Roman" pitchFamily="18" charset="0"/>
                        <a:cs typeface="Times New Roman" pitchFamily="18" charset="0"/>
                      </a:rPr>
                      <a:t>AUT</a:t>
                    </a:r>
                    <a:endParaRPr lang="en-US"/>
                  </a:p>
                </c:rich>
              </c:tx>
              <c:showLegendKey val="0"/>
              <c:showVal val="1"/>
              <c:showCatName val="0"/>
              <c:showSerName val="0"/>
              <c:showPercent val="0"/>
              <c:showBubbleSize val="0"/>
            </c:dLbl>
            <c:dLbl>
              <c:idx val="2"/>
              <c:layout>
                <c:manualLayout>
                  <c:x val="-2.7231464878414727E-2"/>
                  <c:y val="2.1813224267212047E-2"/>
                </c:manualLayout>
              </c:layout>
              <c:tx>
                <c:rich>
                  <a:bodyPr/>
                  <a:lstStyle/>
                  <a:p>
                    <a:r>
                      <a:rPr lang="en-US" sz="1100">
                        <a:latin typeface="Times New Roman" pitchFamily="18" charset="0"/>
                        <a:cs typeface="Times New Roman" pitchFamily="18" charset="0"/>
                      </a:rPr>
                      <a:t>BEL</a:t>
                    </a:r>
                    <a:endParaRPr lang="en-US"/>
                  </a:p>
                </c:rich>
              </c:tx>
              <c:showLegendKey val="0"/>
              <c:showVal val="1"/>
              <c:showCatName val="0"/>
              <c:showSerName val="0"/>
              <c:showPercent val="0"/>
              <c:showBubbleSize val="0"/>
            </c:dLbl>
            <c:dLbl>
              <c:idx val="3"/>
              <c:layout/>
              <c:tx>
                <c:rich>
                  <a:bodyPr/>
                  <a:lstStyle/>
                  <a:p>
                    <a:r>
                      <a:rPr lang="en-US" sz="1100">
                        <a:latin typeface="Times New Roman" pitchFamily="18" charset="0"/>
                        <a:cs typeface="Times New Roman" pitchFamily="18" charset="0"/>
                      </a:rPr>
                      <a:t>CAN</a:t>
                    </a:r>
                    <a:endParaRPr lang="en-US"/>
                  </a:p>
                </c:rich>
              </c:tx>
              <c:showLegendKey val="0"/>
              <c:showVal val="1"/>
              <c:showCatName val="0"/>
              <c:showSerName val="0"/>
              <c:showPercent val="0"/>
              <c:showBubbleSize val="0"/>
            </c:dLbl>
            <c:dLbl>
              <c:idx val="4"/>
              <c:layout>
                <c:manualLayout>
                  <c:x val="-7.4432670667666914E-2"/>
                  <c:y val="-2.7266530334014998E-3"/>
                </c:manualLayout>
              </c:layout>
              <c:tx>
                <c:rich>
                  <a:bodyPr/>
                  <a:lstStyle/>
                  <a:p>
                    <a:r>
                      <a:rPr lang="en-US" sz="1100">
                        <a:latin typeface="Times New Roman" pitchFamily="18" charset="0"/>
                        <a:cs typeface="Times New Roman" pitchFamily="18" charset="0"/>
                      </a:rPr>
                      <a:t>DNK</a:t>
                    </a:r>
                    <a:endParaRPr lang="en-US"/>
                  </a:p>
                </c:rich>
              </c:tx>
              <c:showLegendKey val="0"/>
              <c:showVal val="1"/>
              <c:showCatName val="0"/>
              <c:showSerName val="0"/>
              <c:showPercent val="0"/>
              <c:showBubbleSize val="0"/>
            </c:dLbl>
            <c:dLbl>
              <c:idx val="5"/>
              <c:layout>
                <c:manualLayout>
                  <c:x val="-5.6278360748723763E-2"/>
                  <c:y val="-1.6359918200408999E-2"/>
                </c:manualLayout>
              </c:layout>
              <c:tx>
                <c:rich>
                  <a:bodyPr/>
                  <a:lstStyle/>
                  <a:p>
                    <a:r>
                      <a:rPr lang="en-US" sz="1100">
                        <a:latin typeface="Times New Roman" pitchFamily="18" charset="0"/>
                        <a:cs typeface="Times New Roman" pitchFamily="18" charset="0"/>
                      </a:rPr>
                      <a:t>FIN</a:t>
                    </a:r>
                    <a:endParaRPr lang="en-US"/>
                  </a:p>
                </c:rich>
              </c:tx>
              <c:showLegendKey val="0"/>
              <c:showVal val="1"/>
              <c:showCatName val="0"/>
              <c:showSerName val="0"/>
              <c:showPercent val="0"/>
              <c:showBubbleSize val="0"/>
            </c:dLbl>
            <c:dLbl>
              <c:idx val="6"/>
              <c:layout>
                <c:manualLayout>
                  <c:x val="-6.5355515708195339E-2"/>
                  <c:y val="-5.4533060668029492E-3"/>
                </c:manualLayout>
              </c:layout>
              <c:tx>
                <c:rich>
                  <a:bodyPr/>
                  <a:lstStyle/>
                  <a:p>
                    <a:r>
                      <a:rPr lang="en-US" sz="1100" dirty="0">
                        <a:latin typeface="Times New Roman" pitchFamily="18" charset="0"/>
                        <a:cs typeface="Times New Roman" pitchFamily="18" charset="0"/>
                      </a:rPr>
                      <a:t>FRA</a:t>
                    </a:r>
                    <a:endParaRPr lang="en-US" dirty="0"/>
                  </a:p>
                </c:rich>
              </c:tx>
              <c:showLegendKey val="0"/>
              <c:showVal val="1"/>
              <c:showCatName val="0"/>
              <c:showSerName val="0"/>
              <c:showPercent val="0"/>
              <c:showBubbleSize val="0"/>
            </c:dLbl>
            <c:dLbl>
              <c:idx val="7"/>
              <c:layout/>
              <c:tx>
                <c:rich>
                  <a:bodyPr/>
                  <a:lstStyle/>
                  <a:p>
                    <a:r>
                      <a:rPr lang="en-US" sz="1100">
                        <a:latin typeface="Times New Roman" pitchFamily="18" charset="0"/>
                        <a:cs typeface="Times New Roman" pitchFamily="18" charset="0"/>
                      </a:rPr>
                      <a:t>DEU</a:t>
                    </a:r>
                    <a:endParaRPr lang="en-US"/>
                  </a:p>
                </c:rich>
              </c:tx>
              <c:showLegendKey val="0"/>
              <c:showVal val="1"/>
              <c:showCatName val="0"/>
              <c:showSerName val="0"/>
              <c:showPercent val="0"/>
              <c:showBubbleSize val="0"/>
            </c:dLbl>
            <c:dLbl>
              <c:idx val="8"/>
              <c:layout>
                <c:manualLayout>
                  <c:x val="-1.8154309918943151E-2"/>
                  <c:y val="2.7266530334014997E-2"/>
                </c:manualLayout>
              </c:layout>
              <c:tx>
                <c:rich>
                  <a:bodyPr/>
                  <a:lstStyle/>
                  <a:p>
                    <a:r>
                      <a:rPr lang="en-US" sz="1100">
                        <a:latin typeface="Times New Roman" pitchFamily="18" charset="0"/>
                        <a:cs typeface="Times New Roman" pitchFamily="18" charset="0"/>
                      </a:rPr>
                      <a:t>GRC</a:t>
                    </a:r>
                    <a:endParaRPr lang="en-US"/>
                  </a:p>
                </c:rich>
              </c:tx>
              <c:showLegendKey val="0"/>
              <c:showVal val="1"/>
              <c:showCatName val="0"/>
              <c:showSerName val="0"/>
              <c:showPercent val="0"/>
              <c:showBubbleSize val="0"/>
            </c:dLbl>
            <c:dLbl>
              <c:idx val="9"/>
              <c:layout>
                <c:manualLayout>
                  <c:x val="-1.2708016943260205E-2"/>
                  <c:y val="-2.1813224267211998E-2"/>
                </c:manualLayout>
              </c:layout>
              <c:tx>
                <c:rich>
                  <a:bodyPr/>
                  <a:lstStyle/>
                  <a:p>
                    <a:r>
                      <a:rPr lang="en-US" sz="1100">
                        <a:latin typeface="Times New Roman" pitchFamily="18" charset="0"/>
                        <a:cs typeface="Times New Roman" pitchFamily="18" charset="0"/>
                      </a:rPr>
                      <a:t>ITA</a:t>
                    </a:r>
                    <a:endParaRPr lang="en-US"/>
                  </a:p>
                </c:rich>
              </c:tx>
              <c:showLegendKey val="0"/>
              <c:showVal val="1"/>
              <c:showCatName val="0"/>
              <c:showSerName val="0"/>
              <c:showPercent val="0"/>
              <c:showBubbleSize val="0"/>
            </c:dLbl>
            <c:dLbl>
              <c:idx val="10"/>
              <c:layout>
                <c:manualLayout>
                  <c:x val="-6.3540084716301029E-2"/>
                  <c:y val="-2.7266530334014998E-3"/>
                </c:manualLayout>
              </c:layout>
              <c:tx>
                <c:rich>
                  <a:bodyPr/>
                  <a:lstStyle/>
                  <a:p>
                    <a:r>
                      <a:rPr lang="en-US" sz="1100">
                        <a:latin typeface="Times New Roman" pitchFamily="18" charset="0"/>
                        <a:cs typeface="Times New Roman" pitchFamily="18" charset="0"/>
                      </a:rPr>
                      <a:t>JPN</a:t>
                    </a:r>
                    <a:endParaRPr lang="en-US"/>
                  </a:p>
                </c:rich>
              </c:tx>
              <c:showLegendKey val="0"/>
              <c:showVal val="1"/>
              <c:showCatName val="0"/>
              <c:showSerName val="0"/>
              <c:showPercent val="0"/>
              <c:showBubbleSize val="0"/>
            </c:dLbl>
            <c:dLbl>
              <c:idx val="11"/>
              <c:layout>
                <c:manualLayout>
                  <c:x val="-4.5385774797357878E-2"/>
                  <c:y val="-2.9993183367416448E-2"/>
                </c:manualLayout>
              </c:layout>
              <c:tx>
                <c:rich>
                  <a:bodyPr/>
                  <a:lstStyle/>
                  <a:p>
                    <a:r>
                      <a:rPr lang="en-US" sz="1100">
                        <a:latin typeface="Times New Roman" pitchFamily="18" charset="0"/>
                        <a:cs typeface="Times New Roman" pitchFamily="18" charset="0"/>
                      </a:rPr>
                      <a:t>NLD</a:t>
                    </a:r>
                    <a:endParaRPr lang="en-US"/>
                  </a:p>
                </c:rich>
              </c:tx>
              <c:showLegendKey val="0"/>
              <c:showVal val="1"/>
              <c:showCatName val="0"/>
              <c:showSerName val="0"/>
              <c:showPercent val="0"/>
              <c:showBubbleSize val="0"/>
            </c:dLbl>
            <c:dLbl>
              <c:idx val="12"/>
              <c:layout/>
              <c:tx>
                <c:rich>
                  <a:bodyPr/>
                  <a:lstStyle/>
                  <a:p>
                    <a:r>
                      <a:rPr lang="en-US" sz="1100">
                        <a:latin typeface="Times New Roman" pitchFamily="18" charset="0"/>
                        <a:cs typeface="Times New Roman" pitchFamily="18" charset="0"/>
                      </a:rPr>
                      <a:t>NZL</a:t>
                    </a:r>
                    <a:endParaRPr lang="en-US"/>
                  </a:p>
                </c:rich>
              </c:tx>
              <c:showLegendKey val="0"/>
              <c:showVal val="1"/>
              <c:showCatName val="0"/>
              <c:showSerName val="0"/>
              <c:showPercent val="0"/>
              <c:showBubbleSize val="0"/>
            </c:dLbl>
            <c:dLbl>
              <c:idx val="13"/>
              <c:layout/>
              <c:tx>
                <c:rich>
                  <a:bodyPr/>
                  <a:lstStyle/>
                  <a:p>
                    <a:r>
                      <a:rPr lang="en-US" sz="1100">
                        <a:latin typeface="Times New Roman" pitchFamily="18" charset="0"/>
                        <a:cs typeface="Times New Roman" pitchFamily="18" charset="0"/>
                      </a:rPr>
                      <a:t>NOR</a:t>
                    </a:r>
                    <a:endParaRPr lang="en-US"/>
                  </a:p>
                </c:rich>
              </c:tx>
              <c:showLegendKey val="0"/>
              <c:showVal val="1"/>
              <c:showCatName val="0"/>
              <c:showSerName val="0"/>
              <c:showPercent val="0"/>
              <c:showBubbleSize val="0"/>
            </c:dLbl>
            <c:dLbl>
              <c:idx val="14"/>
              <c:layout>
                <c:manualLayout>
                  <c:x val="-9.0771549594715756E-3"/>
                  <c:y val="1.6359918200408999E-2"/>
                </c:manualLayout>
              </c:layout>
              <c:tx>
                <c:rich>
                  <a:bodyPr/>
                  <a:lstStyle/>
                  <a:p>
                    <a:r>
                      <a:rPr lang="en-US" sz="1100" dirty="0">
                        <a:latin typeface="Times New Roman" pitchFamily="18" charset="0"/>
                        <a:cs typeface="Times New Roman" pitchFamily="18" charset="0"/>
                      </a:rPr>
                      <a:t>PRT</a:t>
                    </a:r>
                    <a:endParaRPr lang="en-US" dirty="0"/>
                  </a:p>
                </c:rich>
              </c:tx>
              <c:showLegendKey val="0"/>
              <c:showVal val="1"/>
              <c:showCatName val="0"/>
              <c:showSerName val="0"/>
              <c:showPercent val="0"/>
              <c:showBubbleSize val="0"/>
            </c:dLbl>
            <c:dLbl>
              <c:idx val="15"/>
              <c:layout>
                <c:manualLayout>
                  <c:x val="-1.2708016943260205E-2"/>
                  <c:y val="-2.4539877300613498E-2"/>
                </c:manualLayout>
              </c:layout>
              <c:tx>
                <c:rich>
                  <a:bodyPr/>
                  <a:lstStyle/>
                  <a:p>
                    <a:r>
                      <a:rPr lang="en-US" sz="1100">
                        <a:latin typeface="Times New Roman" pitchFamily="18" charset="0"/>
                        <a:cs typeface="Times New Roman" pitchFamily="18" charset="0"/>
                      </a:rPr>
                      <a:t>ESP</a:t>
                    </a:r>
                    <a:endParaRPr lang="en-US"/>
                  </a:p>
                </c:rich>
              </c:tx>
              <c:showLegendKey val="0"/>
              <c:showVal val="1"/>
              <c:showCatName val="0"/>
              <c:showSerName val="0"/>
              <c:showPercent val="0"/>
              <c:showBubbleSize val="0"/>
            </c:dLbl>
            <c:dLbl>
              <c:idx val="16"/>
              <c:layout>
                <c:manualLayout>
                  <c:x val="-1.6338878927048835E-2"/>
                  <c:y val="2.1813224267211998E-2"/>
                </c:manualLayout>
              </c:layout>
              <c:tx>
                <c:rich>
                  <a:bodyPr/>
                  <a:lstStyle/>
                  <a:p>
                    <a:r>
                      <a:rPr lang="en-US" sz="1100">
                        <a:latin typeface="Times New Roman" pitchFamily="18" charset="0"/>
                        <a:cs typeface="Times New Roman" pitchFamily="18" charset="0"/>
                      </a:rPr>
                      <a:t>SWE</a:t>
                    </a:r>
                    <a:endParaRPr lang="en-US"/>
                  </a:p>
                </c:rich>
              </c:tx>
              <c:showLegendKey val="0"/>
              <c:showVal val="1"/>
              <c:showCatName val="0"/>
              <c:showSerName val="0"/>
              <c:showPercent val="0"/>
              <c:showBubbleSize val="0"/>
            </c:dLbl>
            <c:dLbl>
              <c:idx val="17"/>
              <c:layout>
                <c:manualLayout>
                  <c:x val="-5.9909222732512396E-2"/>
                  <c:y val="-2.7266530334014997E-2"/>
                </c:manualLayout>
              </c:layout>
              <c:tx>
                <c:rich>
                  <a:bodyPr/>
                  <a:lstStyle/>
                  <a:p>
                    <a:r>
                      <a:rPr lang="en-US" sz="1100">
                        <a:latin typeface="Times New Roman" pitchFamily="18" charset="0"/>
                        <a:cs typeface="Times New Roman" pitchFamily="18" charset="0"/>
                      </a:rPr>
                      <a:t>SWZ</a:t>
                    </a:r>
                    <a:endParaRPr lang="en-US"/>
                  </a:p>
                </c:rich>
              </c:tx>
              <c:showLegendKey val="0"/>
              <c:showVal val="1"/>
              <c:showCatName val="0"/>
              <c:showSerName val="0"/>
              <c:showPercent val="0"/>
              <c:showBubbleSize val="0"/>
            </c:dLbl>
            <c:dLbl>
              <c:idx val="18"/>
              <c:layout>
                <c:manualLayout>
                  <c:x val="-4.1754912813569245E-2"/>
                  <c:y val="-2.7266530334015045E-2"/>
                </c:manualLayout>
              </c:layout>
              <c:tx>
                <c:rich>
                  <a:bodyPr/>
                  <a:lstStyle/>
                  <a:p>
                    <a:r>
                      <a:rPr lang="en-US" sz="1100" dirty="0" smtClean="0">
                        <a:latin typeface="Times New Roman" pitchFamily="18" charset="0"/>
                        <a:cs typeface="Times New Roman" pitchFamily="18" charset="0"/>
                      </a:rPr>
                      <a:t>GBR</a:t>
                    </a:r>
                    <a:endParaRPr lang="en-US" dirty="0"/>
                  </a:p>
                </c:rich>
              </c:tx>
              <c:showLegendKey val="0"/>
              <c:showVal val="1"/>
              <c:showCatName val="0"/>
              <c:showSerName val="0"/>
              <c:showPercent val="0"/>
              <c:showBubbleSize val="0"/>
            </c:dLbl>
            <c:dLbl>
              <c:idx val="19"/>
              <c:layout/>
              <c:tx>
                <c:rich>
                  <a:bodyPr/>
                  <a:lstStyle/>
                  <a:p>
                    <a:r>
                      <a:rPr lang="en-US" sz="1100">
                        <a:latin typeface="Times New Roman" pitchFamily="18" charset="0"/>
                        <a:cs typeface="Times New Roman" pitchFamily="18" charset="0"/>
                      </a:rPr>
                      <a:t>USA</a:t>
                    </a:r>
                    <a:endParaRPr lang="en-US"/>
                  </a:p>
                </c:rich>
              </c:tx>
              <c:showLegendKey val="0"/>
              <c:showVal val="1"/>
              <c:showCatName val="0"/>
              <c:showSerName val="0"/>
              <c:showPercent val="0"/>
              <c:showBubbleSize val="0"/>
            </c:dLbl>
            <c:txPr>
              <a:bodyPr/>
              <a:lstStyle/>
              <a:p>
                <a:pPr>
                  <a:defRPr sz="1100">
                    <a:latin typeface="Times New Roman" pitchFamily="18" charset="0"/>
                    <a:cs typeface="Times New Roman" pitchFamily="18" charset="0"/>
                  </a:defRPr>
                </a:pPr>
                <a:endParaRPr lang="en-US"/>
              </a:p>
            </c:txPr>
            <c:showLegendKey val="0"/>
            <c:showVal val="0"/>
            <c:showCatName val="0"/>
            <c:showSerName val="0"/>
            <c:showPercent val="0"/>
            <c:showBubbleSize val="0"/>
          </c:dLbls>
          <c:trendline>
            <c:trendlineType val="linear"/>
            <c:dispRSqr val="0"/>
            <c:dispEq val="0"/>
          </c:trendline>
          <c:xVal>
            <c:numRef>
              <c:f>'By Decade'!$AA$18:$AA$37</c:f>
              <c:numCache>
                <c:formatCode>General</c:formatCode>
                <c:ptCount val="20"/>
                <c:pt idx="0">
                  <c:v>1.675</c:v>
                </c:pt>
                <c:pt idx="1">
                  <c:v>1.7000000000000001E-2</c:v>
                </c:pt>
                <c:pt idx="2">
                  <c:v>-0.13100000000000001</c:v>
                </c:pt>
                <c:pt idx="3">
                  <c:v>1.706</c:v>
                </c:pt>
                <c:pt idx="4">
                  <c:v>-4.1000000000000002E-2</c:v>
                </c:pt>
                <c:pt idx="5">
                  <c:v>-0.123</c:v>
                </c:pt>
                <c:pt idx="6">
                  <c:v>-0.189</c:v>
                </c:pt>
                <c:pt idx="7">
                  <c:v>-0.56799999999999995</c:v>
                </c:pt>
                <c:pt idx="8">
                  <c:v>0.39700000000000002</c:v>
                </c:pt>
                <c:pt idx="9">
                  <c:v>0.154</c:v>
                </c:pt>
                <c:pt idx="10">
                  <c:v>-1.9E-2</c:v>
                </c:pt>
                <c:pt idx="11">
                  <c:v>0.38200000000000001</c:v>
                </c:pt>
                <c:pt idx="12">
                  <c:v>1.7669999999999999</c:v>
                </c:pt>
                <c:pt idx="13">
                  <c:v>0.498</c:v>
                </c:pt>
                <c:pt idx="14">
                  <c:v>1.1180000000000001</c:v>
                </c:pt>
                <c:pt idx="15">
                  <c:v>0.79</c:v>
                </c:pt>
                <c:pt idx="16">
                  <c:v>0.42899999999999999</c:v>
                </c:pt>
                <c:pt idx="17">
                  <c:v>0.35099999999999998</c:v>
                </c:pt>
                <c:pt idx="18">
                  <c:v>-0.13700000000000001</c:v>
                </c:pt>
                <c:pt idx="19">
                  <c:v>1.3919999999999999</c:v>
                </c:pt>
              </c:numCache>
            </c:numRef>
          </c:xVal>
          <c:yVal>
            <c:numRef>
              <c:f>'By Decade'!$AB$18:$AB$37</c:f>
              <c:numCache>
                <c:formatCode>General</c:formatCode>
                <c:ptCount val="20"/>
                <c:pt idx="0">
                  <c:v>0.4</c:v>
                </c:pt>
                <c:pt idx="1">
                  <c:v>1.42</c:v>
                </c:pt>
                <c:pt idx="2">
                  <c:v>1.06</c:v>
                </c:pt>
                <c:pt idx="3">
                  <c:v>0.14000000000000001</c:v>
                </c:pt>
                <c:pt idx="4">
                  <c:v>0.42</c:v>
                </c:pt>
                <c:pt idx="5">
                  <c:v>1.73</c:v>
                </c:pt>
                <c:pt idx="6">
                  <c:v>1.06</c:v>
                </c:pt>
                <c:pt idx="7">
                  <c:v>1.45</c:v>
                </c:pt>
                <c:pt idx="8">
                  <c:v>0.46</c:v>
                </c:pt>
                <c:pt idx="9">
                  <c:v>0.98</c:v>
                </c:pt>
                <c:pt idx="10">
                  <c:v>0.69</c:v>
                </c:pt>
                <c:pt idx="11">
                  <c:v>1.17</c:v>
                </c:pt>
                <c:pt idx="12">
                  <c:v>-0.11</c:v>
                </c:pt>
                <c:pt idx="13">
                  <c:v>1.43</c:v>
                </c:pt>
                <c:pt idx="14">
                  <c:v>0.43</c:v>
                </c:pt>
                <c:pt idx="15">
                  <c:v>0.92</c:v>
                </c:pt>
                <c:pt idx="16">
                  <c:v>0.8</c:v>
                </c:pt>
                <c:pt idx="17">
                  <c:v>0.49</c:v>
                </c:pt>
                <c:pt idx="18">
                  <c:v>1.19</c:v>
                </c:pt>
                <c:pt idx="19">
                  <c:v>0.71</c:v>
                </c:pt>
              </c:numCache>
            </c:numRef>
          </c:yVal>
          <c:smooth val="0"/>
        </c:ser>
        <c:ser>
          <c:idx val="1"/>
          <c:order val="1"/>
          <c:tx>
            <c:v>Hours Growth</c:v>
          </c:tx>
          <c:spPr>
            <a:ln w="28575">
              <a:noFill/>
            </a:ln>
          </c:spPr>
          <c:marker>
            <c:symbol val="none"/>
          </c:marker>
          <c:errBars>
            <c:errDir val="y"/>
            <c:errBarType val="both"/>
            <c:errValType val="fixedVal"/>
            <c:noEndCap val="1"/>
            <c:val val="2"/>
            <c:spPr>
              <a:ln>
                <a:solidFill>
                  <a:srgbClr val="FF0000"/>
                </a:solidFill>
                <a:prstDash val="lgDash"/>
              </a:ln>
            </c:spPr>
          </c:errBars>
          <c:xVal>
            <c:numLit>
              <c:formatCode>General</c:formatCode>
              <c:ptCount val="1"/>
              <c:pt idx="0">
                <c:v>0.47</c:v>
              </c:pt>
            </c:numLit>
          </c:xVal>
          <c:yVal>
            <c:numLit>
              <c:formatCode>General</c:formatCode>
              <c:ptCount val="1"/>
              <c:pt idx="0">
                <c:v>0.5</c:v>
              </c:pt>
            </c:numLit>
          </c:yVal>
          <c:smooth val="0"/>
        </c:ser>
        <c:ser>
          <c:idx val="2"/>
          <c:order val="2"/>
          <c:tx>
            <c:v>TFP Growth</c:v>
          </c:tx>
          <c:spPr>
            <a:ln w="28575">
              <a:noFill/>
            </a:ln>
          </c:spPr>
          <c:marker>
            <c:symbol val="none"/>
          </c:marker>
          <c:errBars>
            <c:errDir val="x"/>
            <c:errBarType val="both"/>
            <c:errValType val="fixedVal"/>
            <c:noEndCap val="0"/>
            <c:val val="3"/>
            <c:spPr>
              <a:ln>
                <a:solidFill>
                  <a:srgbClr val="FF0000"/>
                </a:solidFill>
                <a:prstDash val="lgDash"/>
              </a:ln>
            </c:spPr>
          </c:errBars>
          <c:xVal>
            <c:numLit>
              <c:formatCode>General</c:formatCode>
              <c:ptCount val="1"/>
              <c:pt idx="0">
                <c:v>1</c:v>
              </c:pt>
            </c:numLit>
          </c:xVal>
          <c:yVal>
            <c:numLit>
              <c:formatCode>General</c:formatCode>
              <c:ptCount val="1"/>
              <c:pt idx="0">
                <c:v>0.87</c:v>
              </c:pt>
            </c:numLit>
          </c:yVal>
          <c:smooth val="0"/>
        </c:ser>
        <c:dLbls>
          <c:showLegendKey val="0"/>
          <c:showVal val="0"/>
          <c:showCatName val="0"/>
          <c:showSerName val="0"/>
          <c:showPercent val="0"/>
          <c:showBubbleSize val="0"/>
        </c:dLbls>
        <c:axId val="73829376"/>
        <c:axId val="73880320"/>
      </c:scatterChart>
      <c:valAx>
        <c:axId val="73829376"/>
        <c:scaling>
          <c:orientation val="minMax"/>
          <c:max val="2.5"/>
          <c:min val="-1.5"/>
        </c:scaling>
        <c:delete val="0"/>
        <c:axPos val="b"/>
        <c:numFmt formatCode="#,##0.0" sourceLinked="0"/>
        <c:majorTickMark val="out"/>
        <c:minorTickMark val="none"/>
        <c:tickLblPos val="low"/>
        <c:txPr>
          <a:bodyPr/>
          <a:lstStyle/>
          <a:p>
            <a:pPr>
              <a:defRPr>
                <a:latin typeface="Times New Roman" pitchFamily="18" charset="0"/>
                <a:cs typeface="Times New Roman" pitchFamily="18" charset="0"/>
              </a:defRPr>
            </a:pPr>
            <a:endParaRPr lang="en-US"/>
          </a:p>
        </c:txPr>
        <c:crossAx val="73880320"/>
        <c:crosses val="autoZero"/>
        <c:crossBetween val="midCat"/>
      </c:valAx>
      <c:valAx>
        <c:axId val="73880320"/>
        <c:scaling>
          <c:orientation val="minMax"/>
          <c:max val="2.5"/>
          <c:min val="-1.5"/>
        </c:scaling>
        <c:delete val="0"/>
        <c:axPos val="l"/>
        <c:numFmt formatCode="#,##0.0" sourceLinked="0"/>
        <c:majorTickMark val="out"/>
        <c:minorTickMark val="none"/>
        <c:tickLblPos val="high"/>
        <c:txPr>
          <a:bodyPr/>
          <a:lstStyle/>
          <a:p>
            <a:pPr>
              <a:defRPr>
                <a:latin typeface="Times New Roman" pitchFamily="18" charset="0"/>
                <a:cs typeface="Times New Roman" pitchFamily="18" charset="0"/>
              </a:defRPr>
            </a:pPr>
            <a:endParaRPr lang="en-US"/>
          </a:p>
        </c:txPr>
        <c:crossAx val="73829376"/>
        <c:crosses val="autoZero"/>
        <c:crossBetween val="midCat"/>
      </c:valAx>
      <c:spPr>
        <a:ln>
          <a:solidFill>
            <a:schemeClr val="tx1"/>
          </a:solidFill>
          <a:prstDash val="solid"/>
        </a:ln>
      </c:spPr>
    </c:plotArea>
    <c:plotVisOnly val="1"/>
    <c:dispBlanksAs val="gap"/>
    <c:showDLblsOverMax val="0"/>
  </c:chart>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latin typeface="Times New Roman" pitchFamily="18" charset="0"/>
                <a:cs typeface="Times New Roman" pitchFamily="18" charset="0"/>
              </a:defRPr>
            </a:pPr>
            <a:r>
              <a:rPr lang="en-US">
                <a:latin typeface="Times New Roman" pitchFamily="18" charset="0"/>
                <a:cs typeface="Times New Roman" pitchFamily="18" charset="0"/>
              </a:rPr>
              <a:t>1970s</a:t>
            </a:r>
          </a:p>
        </c:rich>
      </c:tx>
      <c:layout/>
      <c:overlay val="0"/>
    </c:title>
    <c:autoTitleDeleted val="0"/>
    <c:plotArea>
      <c:layout/>
      <c:scatterChart>
        <c:scatterStyle val="lineMarker"/>
        <c:varyColors val="0"/>
        <c:ser>
          <c:idx val="0"/>
          <c:order val="0"/>
          <c:spPr>
            <a:ln w="25400">
              <a:noFill/>
            </a:ln>
            <a:effectLst/>
          </c:spPr>
          <c:marker>
            <c:symbol val="circle"/>
            <c:size val="6"/>
            <c:spPr>
              <a:solidFill>
                <a:schemeClr val="tx1"/>
              </a:solidFill>
              <a:ln>
                <a:noFill/>
                <a:prstDash val="solid"/>
              </a:ln>
            </c:spPr>
          </c:marker>
          <c:dLbls>
            <c:dLbl>
              <c:idx val="0"/>
              <c:layout>
                <c:manualLayout>
                  <c:x val="-5.9379635969416866E-2"/>
                  <c:y val="-2.5931977252843345E-2"/>
                </c:manualLayout>
              </c:layout>
              <c:tx>
                <c:rich>
                  <a:bodyPr/>
                  <a:lstStyle/>
                  <a:p>
                    <a:r>
                      <a:rPr lang="en-US">
                        <a:latin typeface="Times New Roman" pitchFamily="18" charset="0"/>
                        <a:cs typeface="Times New Roman" pitchFamily="18" charset="0"/>
                      </a:rPr>
                      <a:t>AUS</a:t>
                    </a:r>
                    <a:endParaRPr lang="en-US"/>
                  </a:p>
                </c:rich>
              </c:tx>
              <c:showLegendKey val="0"/>
              <c:showVal val="1"/>
              <c:showCatName val="0"/>
              <c:showSerName val="0"/>
              <c:showPercent val="0"/>
              <c:showBubbleSize val="0"/>
            </c:dLbl>
            <c:dLbl>
              <c:idx val="1"/>
              <c:layout/>
              <c:tx>
                <c:rich>
                  <a:bodyPr/>
                  <a:lstStyle/>
                  <a:p>
                    <a:r>
                      <a:rPr lang="en-US">
                        <a:latin typeface="Times New Roman" pitchFamily="18" charset="0"/>
                        <a:cs typeface="Times New Roman" pitchFamily="18" charset="0"/>
                      </a:rPr>
                      <a:t>AUT</a:t>
                    </a:r>
                    <a:endParaRPr lang="en-US"/>
                  </a:p>
                </c:rich>
              </c:tx>
              <c:showLegendKey val="0"/>
              <c:showVal val="1"/>
              <c:showCatName val="0"/>
              <c:showSerName val="0"/>
              <c:showPercent val="0"/>
              <c:showBubbleSize val="0"/>
            </c:dLbl>
            <c:dLbl>
              <c:idx val="2"/>
              <c:layout>
                <c:manualLayout>
                  <c:x val="-9.2465955342538708E-2"/>
                  <c:y val="0"/>
                </c:manualLayout>
              </c:layout>
              <c:tx>
                <c:rich>
                  <a:bodyPr/>
                  <a:lstStyle/>
                  <a:p>
                    <a:r>
                      <a:rPr lang="en-US">
                        <a:latin typeface="Times New Roman" pitchFamily="18" charset="0"/>
                        <a:cs typeface="Times New Roman" pitchFamily="18" charset="0"/>
                      </a:rPr>
                      <a:t>BEL</a:t>
                    </a:r>
                    <a:endParaRPr lang="en-US"/>
                  </a:p>
                </c:rich>
              </c:tx>
              <c:showLegendKey val="0"/>
              <c:showVal val="1"/>
              <c:showCatName val="0"/>
              <c:showSerName val="0"/>
              <c:showPercent val="0"/>
              <c:showBubbleSize val="0"/>
            </c:dLbl>
            <c:dLbl>
              <c:idx val="3"/>
              <c:layout>
                <c:manualLayout>
                  <c:x val="-1.8115942028985508E-2"/>
                  <c:y val="-5.5555555555555558E-3"/>
                </c:manualLayout>
              </c:layout>
              <c:tx>
                <c:rich>
                  <a:bodyPr/>
                  <a:lstStyle/>
                  <a:p>
                    <a:r>
                      <a:rPr lang="en-US">
                        <a:latin typeface="Times New Roman" pitchFamily="18" charset="0"/>
                        <a:cs typeface="Times New Roman" pitchFamily="18" charset="0"/>
                      </a:rPr>
                      <a:t>CAN</a:t>
                    </a:r>
                    <a:endParaRPr lang="en-US"/>
                  </a:p>
                </c:rich>
              </c:tx>
              <c:showLegendKey val="0"/>
              <c:showVal val="1"/>
              <c:showCatName val="0"/>
              <c:showSerName val="0"/>
              <c:showPercent val="0"/>
              <c:showBubbleSize val="0"/>
            </c:dLbl>
            <c:dLbl>
              <c:idx val="4"/>
              <c:layout>
                <c:manualLayout>
                  <c:x val="-0.11171497584541062"/>
                  <c:y val="8.3333333333333332E-3"/>
                </c:manualLayout>
              </c:layout>
              <c:tx>
                <c:rich>
                  <a:bodyPr/>
                  <a:lstStyle/>
                  <a:p>
                    <a:r>
                      <a:rPr lang="en-US">
                        <a:latin typeface="Times New Roman" pitchFamily="18" charset="0"/>
                        <a:cs typeface="Times New Roman" pitchFamily="18" charset="0"/>
                      </a:rPr>
                      <a:t>DNK</a:t>
                    </a:r>
                    <a:endParaRPr lang="en-US"/>
                  </a:p>
                </c:rich>
              </c:tx>
              <c:showLegendKey val="0"/>
              <c:showVal val="1"/>
              <c:showCatName val="0"/>
              <c:showSerName val="0"/>
              <c:showPercent val="0"/>
              <c:showBubbleSize val="0"/>
            </c:dLbl>
            <c:dLbl>
              <c:idx val="5"/>
              <c:layout>
                <c:manualLayout>
                  <c:x val="-1.2077294685990338E-2"/>
                  <c:y val="2.5462668816039986E-17"/>
                </c:manualLayout>
              </c:layout>
              <c:tx>
                <c:rich>
                  <a:bodyPr/>
                  <a:lstStyle/>
                  <a:p>
                    <a:r>
                      <a:rPr lang="en-US">
                        <a:latin typeface="Times New Roman" pitchFamily="18" charset="0"/>
                        <a:cs typeface="Times New Roman" pitchFamily="18" charset="0"/>
                      </a:rPr>
                      <a:t>FIN</a:t>
                    </a:r>
                    <a:endParaRPr lang="en-US"/>
                  </a:p>
                </c:rich>
              </c:tx>
              <c:showLegendKey val="0"/>
              <c:showVal val="1"/>
              <c:showCatName val="0"/>
              <c:showSerName val="0"/>
              <c:showPercent val="0"/>
              <c:showBubbleSize val="0"/>
            </c:dLbl>
            <c:dLbl>
              <c:idx val="6"/>
              <c:layout>
                <c:manualLayout>
                  <c:x val="-8.642730799954354E-2"/>
                  <c:y val="-1.8985126859142606E-2"/>
                </c:manualLayout>
              </c:layout>
              <c:tx>
                <c:rich>
                  <a:bodyPr/>
                  <a:lstStyle/>
                  <a:p>
                    <a:r>
                      <a:rPr lang="en-US">
                        <a:latin typeface="Times New Roman" pitchFamily="18" charset="0"/>
                        <a:cs typeface="Times New Roman" pitchFamily="18" charset="0"/>
                      </a:rPr>
                      <a:t>FRA</a:t>
                    </a:r>
                    <a:endParaRPr lang="en-US"/>
                  </a:p>
                </c:rich>
              </c:tx>
              <c:showLegendKey val="0"/>
              <c:showVal val="1"/>
              <c:showCatName val="0"/>
              <c:showSerName val="0"/>
              <c:showPercent val="0"/>
              <c:showBubbleSize val="0"/>
            </c:dLbl>
            <c:dLbl>
              <c:idx val="7"/>
              <c:layout>
                <c:manualLayout>
                  <c:x val="-0.10366265358134581"/>
                  <c:y val="3.705161854768154E-3"/>
                </c:manualLayout>
              </c:layout>
              <c:tx>
                <c:rich>
                  <a:bodyPr/>
                  <a:lstStyle/>
                  <a:p>
                    <a:r>
                      <a:rPr lang="en-US" dirty="0">
                        <a:latin typeface="Times New Roman" pitchFamily="18" charset="0"/>
                        <a:cs typeface="Times New Roman" pitchFamily="18" charset="0"/>
                      </a:rPr>
                      <a:t>DEU</a:t>
                    </a:r>
                    <a:endParaRPr lang="en-US" dirty="0"/>
                  </a:p>
                </c:rich>
              </c:tx>
              <c:showLegendKey val="0"/>
              <c:showVal val="1"/>
              <c:showCatName val="0"/>
              <c:showSerName val="0"/>
              <c:showPercent val="0"/>
              <c:showBubbleSize val="0"/>
            </c:dLbl>
            <c:dLbl>
              <c:idx val="8"/>
              <c:layout>
                <c:manualLayout>
                  <c:x val="-9.6618357487922704E-2"/>
                  <c:y val="8.3333333333333332E-3"/>
                </c:manualLayout>
              </c:layout>
              <c:tx>
                <c:rich>
                  <a:bodyPr/>
                  <a:lstStyle/>
                  <a:p>
                    <a:r>
                      <a:rPr lang="en-US">
                        <a:latin typeface="Times New Roman" pitchFamily="18" charset="0"/>
                        <a:cs typeface="Times New Roman" pitchFamily="18" charset="0"/>
                      </a:rPr>
                      <a:t>GRC</a:t>
                    </a:r>
                    <a:endParaRPr lang="en-US"/>
                  </a:p>
                </c:rich>
              </c:tx>
              <c:showLegendKey val="0"/>
              <c:showVal val="1"/>
              <c:showCatName val="0"/>
              <c:showSerName val="0"/>
              <c:showPercent val="0"/>
              <c:showBubbleSize val="0"/>
            </c:dLbl>
            <c:dLbl>
              <c:idx val="9"/>
              <c:layout>
                <c:manualLayout>
                  <c:x val="-8.5106365696225303E-2"/>
                  <c:y val="0"/>
                </c:manualLayout>
              </c:layout>
              <c:tx>
                <c:rich>
                  <a:bodyPr/>
                  <a:lstStyle/>
                  <a:p>
                    <a:r>
                      <a:rPr lang="en-US">
                        <a:latin typeface="Times New Roman" pitchFamily="18" charset="0"/>
                        <a:cs typeface="Times New Roman" pitchFamily="18" charset="0"/>
                      </a:rPr>
                      <a:t>ITA</a:t>
                    </a:r>
                    <a:endParaRPr lang="en-US"/>
                  </a:p>
                </c:rich>
              </c:tx>
              <c:showLegendKey val="0"/>
              <c:showVal val="1"/>
              <c:showCatName val="0"/>
              <c:showSerName val="0"/>
              <c:showPercent val="0"/>
              <c:showBubbleSize val="0"/>
            </c:dLbl>
            <c:dLbl>
              <c:idx val="10"/>
              <c:layout>
                <c:manualLayout>
                  <c:x val="-2.3210753547110902E-2"/>
                  <c:y val="-3.1473972003499565E-2"/>
                </c:manualLayout>
              </c:layout>
              <c:tx>
                <c:rich>
                  <a:bodyPr/>
                  <a:lstStyle/>
                  <a:p>
                    <a:r>
                      <a:rPr lang="en-US">
                        <a:latin typeface="Times New Roman" pitchFamily="18" charset="0"/>
                        <a:cs typeface="Times New Roman" pitchFamily="18" charset="0"/>
                      </a:rPr>
                      <a:t>JPN</a:t>
                    </a:r>
                    <a:endParaRPr lang="en-US"/>
                  </a:p>
                </c:rich>
              </c:tx>
              <c:showLegendKey val="0"/>
              <c:showVal val="1"/>
              <c:showCatName val="0"/>
              <c:showSerName val="0"/>
              <c:showPercent val="0"/>
              <c:showBubbleSize val="0"/>
            </c:dLbl>
            <c:dLbl>
              <c:idx val="11"/>
              <c:layout>
                <c:manualLayout>
                  <c:x val="-0.10020303168625661"/>
                  <c:y val="-5.091863517060367E-3"/>
                </c:manualLayout>
              </c:layout>
              <c:tx>
                <c:rich>
                  <a:bodyPr/>
                  <a:lstStyle/>
                  <a:p>
                    <a:r>
                      <a:rPr lang="en-US">
                        <a:latin typeface="Times New Roman" pitchFamily="18" charset="0"/>
                        <a:cs typeface="Times New Roman" pitchFamily="18" charset="0"/>
                      </a:rPr>
                      <a:t>NLD</a:t>
                    </a:r>
                    <a:endParaRPr lang="en-US"/>
                  </a:p>
                </c:rich>
              </c:tx>
              <c:showLegendKey val="0"/>
              <c:showVal val="1"/>
              <c:showCatName val="0"/>
              <c:showSerName val="0"/>
              <c:showPercent val="0"/>
              <c:showBubbleSize val="0"/>
            </c:dLbl>
            <c:dLbl>
              <c:idx val="12"/>
              <c:layout>
                <c:manualLayout>
                  <c:x val="-1.5096618357487922E-2"/>
                  <c:y val="-8.3333333333333332E-3"/>
                </c:manualLayout>
              </c:layout>
              <c:tx>
                <c:rich>
                  <a:bodyPr/>
                  <a:lstStyle/>
                  <a:p>
                    <a:r>
                      <a:rPr lang="en-US">
                        <a:latin typeface="Times New Roman" pitchFamily="18" charset="0"/>
                        <a:cs typeface="Times New Roman" pitchFamily="18" charset="0"/>
                      </a:rPr>
                      <a:t>NLZ</a:t>
                    </a:r>
                    <a:endParaRPr lang="en-US"/>
                  </a:p>
                </c:rich>
              </c:tx>
              <c:showLegendKey val="0"/>
              <c:showVal val="1"/>
              <c:showCatName val="0"/>
              <c:showSerName val="0"/>
              <c:showPercent val="0"/>
              <c:showBubbleSize val="0"/>
            </c:dLbl>
            <c:dLbl>
              <c:idx val="13"/>
              <c:layout>
                <c:manualLayout>
                  <c:x val="-1.5096618357487922E-2"/>
                  <c:y val="-1.6666666666666666E-2"/>
                </c:manualLayout>
              </c:layout>
              <c:tx>
                <c:rich>
                  <a:bodyPr/>
                  <a:lstStyle/>
                  <a:p>
                    <a:r>
                      <a:rPr lang="en-US">
                        <a:latin typeface="Times New Roman" pitchFamily="18" charset="0"/>
                        <a:cs typeface="Times New Roman" pitchFamily="18" charset="0"/>
                      </a:rPr>
                      <a:t>NOR</a:t>
                    </a:r>
                    <a:endParaRPr lang="en-US"/>
                  </a:p>
                </c:rich>
              </c:tx>
              <c:showLegendKey val="0"/>
              <c:showVal val="1"/>
              <c:showCatName val="0"/>
              <c:showSerName val="0"/>
              <c:showPercent val="0"/>
              <c:showBubbleSize val="0"/>
            </c:dLbl>
            <c:dLbl>
              <c:idx val="14"/>
              <c:layout>
                <c:manualLayout>
                  <c:x val="-1.2077294685990338E-2"/>
                  <c:y val="-1.6666666666666666E-2"/>
                </c:manualLayout>
              </c:layout>
              <c:tx>
                <c:rich>
                  <a:bodyPr/>
                  <a:lstStyle/>
                  <a:p>
                    <a:r>
                      <a:rPr lang="en-US">
                        <a:latin typeface="Times New Roman" pitchFamily="18" charset="0"/>
                        <a:cs typeface="Times New Roman" pitchFamily="18" charset="0"/>
                      </a:rPr>
                      <a:t>PRT</a:t>
                    </a:r>
                    <a:endParaRPr lang="en-US"/>
                  </a:p>
                </c:rich>
              </c:tx>
              <c:showLegendKey val="0"/>
              <c:showVal val="1"/>
              <c:showCatName val="0"/>
              <c:showSerName val="0"/>
              <c:showPercent val="0"/>
              <c:showBubbleSize val="0"/>
            </c:dLbl>
            <c:dLbl>
              <c:idx val="15"/>
              <c:layout>
                <c:manualLayout>
                  <c:x val="-1.5473914945414433E-2"/>
                  <c:y val="-5.5555555555555558E-3"/>
                </c:manualLayout>
              </c:layout>
              <c:tx>
                <c:rich>
                  <a:bodyPr/>
                  <a:lstStyle/>
                  <a:p>
                    <a:r>
                      <a:rPr lang="en-US">
                        <a:latin typeface="Times New Roman" pitchFamily="18" charset="0"/>
                        <a:cs typeface="Times New Roman" pitchFamily="18" charset="0"/>
                      </a:rPr>
                      <a:t>ESP</a:t>
                    </a:r>
                    <a:endParaRPr lang="en-US"/>
                  </a:p>
                </c:rich>
              </c:tx>
              <c:showLegendKey val="0"/>
              <c:showVal val="1"/>
              <c:showCatName val="0"/>
              <c:showSerName val="0"/>
              <c:showPercent val="0"/>
              <c:showBubbleSize val="0"/>
            </c:dLbl>
            <c:dLbl>
              <c:idx val="16"/>
              <c:layout>
                <c:manualLayout>
                  <c:x val="-6.5635341777929929E-2"/>
                  <c:y val="3.3795494313210848E-2"/>
                </c:manualLayout>
              </c:layout>
              <c:tx>
                <c:rich>
                  <a:bodyPr/>
                  <a:lstStyle/>
                  <a:p>
                    <a:r>
                      <a:rPr lang="en-US">
                        <a:latin typeface="Times New Roman" pitchFamily="18" charset="0"/>
                        <a:cs typeface="Times New Roman" pitchFamily="18" charset="0"/>
                      </a:rPr>
                      <a:t>SWE</a:t>
                    </a:r>
                    <a:endParaRPr lang="en-US"/>
                  </a:p>
                </c:rich>
              </c:tx>
              <c:showLegendKey val="0"/>
              <c:showVal val="1"/>
              <c:showCatName val="0"/>
              <c:showSerName val="0"/>
              <c:showPercent val="0"/>
              <c:showBubbleSize val="0"/>
            </c:dLbl>
            <c:dLbl>
              <c:idx val="17"/>
              <c:layout/>
              <c:tx>
                <c:rich>
                  <a:bodyPr/>
                  <a:lstStyle/>
                  <a:p>
                    <a:r>
                      <a:rPr lang="en-US">
                        <a:latin typeface="Times New Roman" pitchFamily="18" charset="0"/>
                        <a:cs typeface="Times New Roman" pitchFamily="18" charset="0"/>
                      </a:rPr>
                      <a:t>SWZ</a:t>
                    </a:r>
                    <a:endParaRPr lang="en-US"/>
                  </a:p>
                </c:rich>
              </c:tx>
              <c:showLegendKey val="0"/>
              <c:showVal val="1"/>
              <c:showCatName val="0"/>
              <c:showSerName val="0"/>
              <c:showPercent val="0"/>
              <c:showBubbleSize val="0"/>
            </c:dLbl>
            <c:dLbl>
              <c:idx val="18"/>
              <c:layout>
                <c:manualLayout>
                  <c:x val="-1.2077294685990338E-2"/>
                  <c:y val="5.5555555555555558E-3"/>
                </c:manualLayout>
              </c:layout>
              <c:tx>
                <c:rich>
                  <a:bodyPr/>
                  <a:lstStyle/>
                  <a:p>
                    <a:r>
                      <a:rPr lang="en-US" dirty="0">
                        <a:latin typeface="Times New Roman" pitchFamily="18" charset="0"/>
                        <a:cs typeface="Times New Roman" pitchFamily="18" charset="0"/>
                      </a:rPr>
                      <a:t>GBR</a:t>
                    </a:r>
                    <a:endParaRPr lang="en-US" dirty="0"/>
                  </a:p>
                </c:rich>
              </c:tx>
              <c:showLegendKey val="0"/>
              <c:showVal val="1"/>
              <c:showCatName val="0"/>
              <c:showSerName val="0"/>
              <c:showPercent val="0"/>
              <c:showBubbleSize val="0"/>
            </c:dLbl>
            <c:dLbl>
              <c:idx val="19"/>
              <c:layout/>
              <c:tx>
                <c:rich>
                  <a:bodyPr/>
                  <a:lstStyle/>
                  <a:p>
                    <a:r>
                      <a:rPr lang="en-US">
                        <a:latin typeface="Times New Roman" pitchFamily="18" charset="0"/>
                        <a:cs typeface="Times New Roman" pitchFamily="18" charset="0"/>
                      </a:rPr>
                      <a:t>USA</a:t>
                    </a:r>
                    <a:endParaRPr lang="en-US"/>
                  </a:p>
                </c:rich>
              </c:tx>
              <c:showLegendKey val="0"/>
              <c:showVal val="1"/>
              <c:showCatName val="0"/>
              <c:showSerName val="0"/>
              <c:showPercent val="0"/>
              <c:showBubbleSize val="0"/>
            </c:dLbl>
            <c:txPr>
              <a:bodyPr/>
              <a:lstStyle/>
              <a:p>
                <a:pPr>
                  <a:defRPr>
                    <a:latin typeface="Times New Roman" pitchFamily="18" charset="0"/>
                    <a:cs typeface="Times New Roman" pitchFamily="18" charset="0"/>
                  </a:defRPr>
                </a:pPr>
                <a:endParaRPr lang="en-US"/>
              </a:p>
            </c:txPr>
            <c:showLegendKey val="0"/>
            <c:showVal val="0"/>
            <c:showCatName val="0"/>
            <c:showSerName val="0"/>
            <c:showPercent val="0"/>
            <c:showBubbleSize val="0"/>
          </c:dLbls>
          <c:trendline>
            <c:trendlineType val="linear"/>
            <c:dispRSqr val="0"/>
            <c:dispEq val="0"/>
          </c:trendline>
          <c:xVal>
            <c:numRef>
              <c:f>'By Decade'!$AE$18:$AE$37</c:f>
              <c:numCache>
                <c:formatCode>0.00</c:formatCode>
                <c:ptCount val="20"/>
                <c:pt idx="0">
                  <c:v>1.51</c:v>
                </c:pt>
                <c:pt idx="1">
                  <c:v>-0.72</c:v>
                </c:pt>
                <c:pt idx="2">
                  <c:v>-1.1000000000000001</c:v>
                </c:pt>
                <c:pt idx="3">
                  <c:v>2.2799999999999998</c:v>
                </c:pt>
                <c:pt idx="4">
                  <c:v>-0.98</c:v>
                </c:pt>
                <c:pt idx="5">
                  <c:v>-0.48</c:v>
                </c:pt>
                <c:pt idx="6">
                  <c:v>-0.56999999999999995</c:v>
                </c:pt>
                <c:pt idx="7">
                  <c:v>-0.93</c:v>
                </c:pt>
                <c:pt idx="8">
                  <c:v>-0.1</c:v>
                </c:pt>
                <c:pt idx="9">
                  <c:v>-0.87</c:v>
                </c:pt>
                <c:pt idx="10">
                  <c:v>0.5</c:v>
                </c:pt>
                <c:pt idx="11">
                  <c:v>-0.53</c:v>
                </c:pt>
                <c:pt idx="12">
                  <c:v>1.64</c:v>
                </c:pt>
                <c:pt idx="13">
                  <c:v>0.02</c:v>
                </c:pt>
                <c:pt idx="14">
                  <c:v>1.1000000000000001</c:v>
                </c:pt>
                <c:pt idx="15">
                  <c:v>-0.42</c:v>
                </c:pt>
                <c:pt idx="16">
                  <c:v>0.26</c:v>
                </c:pt>
                <c:pt idx="17">
                  <c:v>-0.84</c:v>
                </c:pt>
                <c:pt idx="18">
                  <c:v>-0.97</c:v>
                </c:pt>
                <c:pt idx="19">
                  <c:v>1.65</c:v>
                </c:pt>
              </c:numCache>
            </c:numRef>
          </c:xVal>
          <c:yVal>
            <c:numRef>
              <c:f>'By Decade'!$AF$18:$AF$37</c:f>
              <c:numCache>
                <c:formatCode>0.00</c:formatCode>
                <c:ptCount val="20"/>
                <c:pt idx="0">
                  <c:v>1.05</c:v>
                </c:pt>
                <c:pt idx="1">
                  <c:v>2.78</c:v>
                </c:pt>
                <c:pt idx="2">
                  <c:v>2.4700000000000002</c:v>
                </c:pt>
                <c:pt idx="3">
                  <c:v>0.56999999999999995</c:v>
                </c:pt>
                <c:pt idx="4">
                  <c:v>1.42</c:v>
                </c:pt>
                <c:pt idx="5">
                  <c:v>2.23</c:v>
                </c:pt>
                <c:pt idx="6">
                  <c:v>2.13</c:v>
                </c:pt>
                <c:pt idx="7">
                  <c:v>2.09</c:v>
                </c:pt>
                <c:pt idx="8">
                  <c:v>1.48</c:v>
                </c:pt>
                <c:pt idx="9">
                  <c:v>2.7</c:v>
                </c:pt>
                <c:pt idx="10">
                  <c:v>1.27</c:v>
                </c:pt>
                <c:pt idx="11">
                  <c:v>2.4500000000000002</c:v>
                </c:pt>
                <c:pt idx="12">
                  <c:v>-0.53</c:v>
                </c:pt>
                <c:pt idx="13">
                  <c:v>2.12</c:v>
                </c:pt>
                <c:pt idx="14">
                  <c:v>1.7</c:v>
                </c:pt>
                <c:pt idx="15">
                  <c:v>2.48</c:v>
                </c:pt>
                <c:pt idx="16">
                  <c:v>0.92</c:v>
                </c:pt>
                <c:pt idx="17">
                  <c:v>1.01</c:v>
                </c:pt>
                <c:pt idx="18">
                  <c:v>1.81</c:v>
                </c:pt>
                <c:pt idx="19">
                  <c:v>0.99</c:v>
                </c:pt>
              </c:numCache>
            </c:numRef>
          </c:yVal>
          <c:smooth val="0"/>
        </c:ser>
        <c:ser>
          <c:idx val="1"/>
          <c:order val="1"/>
          <c:tx>
            <c:v>Hours Growth</c:v>
          </c:tx>
          <c:spPr>
            <a:ln w="28575">
              <a:noFill/>
            </a:ln>
          </c:spPr>
          <c:marker>
            <c:symbol val="none"/>
          </c:marker>
          <c:errBars>
            <c:errDir val="y"/>
            <c:errBarType val="both"/>
            <c:errValType val="fixedVal"/>
            <c:noEndCap val="0"/>
            <c:val val="3"/>
            <c:spPr>
              <a:ln>
                <a:solidFill>
                  <a:srgbClr val="FF0000"/>
                </a:solidFill>
                <a:prstDash val="lgDash"/>
              </a:ln>
            </c:spPr>
          </c:errBars>
          <c:xVal>
            <c:numLit>
              <c:formatCode>General</c:formatCode>
              <c:ptCount val="1"/>
              <c:pt idx="0">
                <c:v>0.47</c:v>
              </c:pt>
            </c:numLit>
          </c:xVal>
          <c:yVal>
            <c:numLit>
              <c:formatCode>General</c:formatCode>
              <c:ptCount val="1"/>
              <c:pt idx="0">
                <c:v>1</c:v>
              </c:pt>
            </c:numLit>
          </c:yVal>
          <c:smooth val="0"/>
        </c:ser>
        <c:ser>
          <c:idx val="2"/>
          <c:order val="2"/>
          <c:tx>
            <c:v>TFp Growth</c:v>
          </c:tx>
          <c:spPr>
            <a:ln w="28575">
              <a:noFill/>
            </a:ln>
          </c:spPr>
          <c:marker>
            <c:symbol val="none"/>
          </c:marker>
          <c:errBars>
            <c:errDir val="x"/>
            <c:errBarType val="both"/>
            <c:errValType val="fixedVal"/>
            <c:noEndCap val="0"/>
            <c:val val="3"/>
            <c:spPr>
              <a:ln w="12700">
                <a:solidFill>
                  <a:srgbClr val="FF0000"/>
                </a:solidFill>
                <a:prstDash val="lgDash"/>
              </a:ln>
            </c:spPr>
          </c:errBars>
          <c:xVal>
            <c:numLit>
              <c:formatCode>General</c:formatCode>
              <c:ptCount val="1"/>
              <c:pt idx="0">
                <c:v>1</c:v>
              </c:pt>
            </c:numLit>
          </c:xVal>
          <c:yVal>
            <c:numLit>
              <c:formatCode>General</c:formatCode>
              <c:ptCount val="1"/>
              <c:pt idx="0">
                <c:v>0.84</c:v>
              </c:pt>
            </c:numLit>
          </c:yVal>
          <c:smooth val="0"/>
        </c:ser>
        <c:dLbls>
          <c:showLegendKey val="0"/>
          <c:showVal val="0"/>
          <c:showCatName val="0"/>
          <c:showSerName val="0"/>
          <c:showPercent val="0"/>
          <c:showBubbleSize val="0"/>
        </c:dLbls>
        <c:axId val="103039360"/>
        <c:axId val="103041280"/>
      </c:scatterChart>
      <c:valAx>
        <c:axId val="103039360"/>
        <c:scaling>
          <c:orientation val="minMax"/>
          <c:max val="3"/>
          <c:min val="-2"/>
        </c:scaling>
        <c:delete val="0"/>
        <c:axPos val="b"/>
        <c:title>
          <c:tx>
            <c:rich>
              <a:bodyPr/>
              <a:lstStyle/>
              <a:p>
                <a:pPr>
                  <a:defRPr b="0">
                    <a:latin typeface="Times New Roman" pitchFamily="18" charset="0"/>
                    <a:cs typeface="Times New Roman" pitchFamily="18" charset="0"/>
                  </a:defRPr>
                </a:pPr>
                <a:r>
                  <a:rPr lang="en-US" b="0">
                    <a:latin typeface="Times New Roman" pitchFamily="18" charset="0"/>
                    <a:cs typeface="Times New Roman" pitchFamily="18" charset="0"/>
                  </a:rPr>
                  <a:t>Hours Growth (percent)</a:t>
                </a:r>
              </a:p>
            </c:rich>
          </c:tx>
          <c:layout/>
          <c:overlay val="0"/>
        </c:title>
        <c:numFmt formatCode="0.0" sourceLinked="0"/>
        <c:majorTickMark val="out"/>
        <c:minorTickMark val="none"/>
        <c:tickLblPos val="low"/>
        <c:txPr>
          <a:bodyPr/>
          <a:lstStyle/>
          <a:p>
            <a:pPr>
              <a:defRPr>
                <a:latin typeface="Times New Roman" pitchFamily="18" charset="0"/>
                <a:cs typeface="Times New Roman" pitchFamily="18" charset="0"/>
              </a:defRPr>
            </a:pPr>
            <a:endParaRPr lang="en-US"/>
          </a:p>
        </c:txPr>
        <c:crossAx val="103041280"/>
        <c:crosses val="autoZero"/>
        <c:crossBetween val="midCat"/>
      </c:valAx>
      <c:valAx>
        <c:axId val="103041280"/>
        <c:scaling>
          <c:orientation val="minMax"/>
          <c:max val="3"/>
          <c:min val="-2"/>
        </c:scaling>
        <c:delete val="0"/>
        <c:axPos val="l"/>
        <c:title>
          <c:tx>
            <c:rich>
              <a:bodyPr rot="-5400000" vert="horz"/>
              <a:lstStyle/>
              <a:p>
                <a:pPr>
                  <a:defRPr b="0">
                    <a:latin typeface="Times New Roman" pitchFamily="18" charset="0"/>
                    <a:cs typeface="Times New Roman" pitchFamily="18" charset="0"/>
                  </a:defRPr>
                </a:pPr>
                <a:r>
                  <a:rPr lang="en-US" b="0">
                    <a:latin typeface="Times New Roman" pitchFamily="18" charset="0"/>
                    <a:cs typeface="Times New Roman" pitchFamily="18" charset="0"/>
                  </a:rPr>
                  <a:t>TFP Growth (percent)</a:t>
                </a:r>
              </a:p>
            </c:rich>
          </c:tx>
          <c:layout/>
          <c:overlay val="0"/>
        </c:title>
        <c:numFmt formatCode="0.0" sourceLinked="0"/>
        <c:majorTickMark val="out"/>
        <c:minorTickMark val="none"/>
        <c:tickLblPos val="high"/>
        <c:txPr>
          <a:bodyPr/>
          <a:lstStyle/>
          <a:p>
            <a:pPr>
              <a:defRPr>
                <a:latin typeface="Times New Roman" pitchFamily="18" charset="0"/>
                <a:cs typeface="Times New Roman" pitchFamily="18" charset="0"/>
              </a:defRPr>
            </a:pPr>
            <a:endParaRPr lang="en-US"/>
          </a:p>
        </c:txPr>
        <c:crossAx val="103039360"/>
        <c:crosses val="autoZero"/>
        <c:crossBetween val="midCat"/>
      </c:valAx>
      <c:spPr>
        <a:noFill/>
        <a:ln w="12700">
          <a:solidFill>
            <a:srgbClr val="808080"/>
          </a:solidFill>
          <a:prstDash val="solid"/>
        </a:ln>
      </c:spPr>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latin typeface="Times New Roman" pitchFamily="18" charset="0"/>
                <a:cs typeface="Times New Roman" pitchFamily="18" charset="0"/>
              </a:defRPr>
            </a:pPr>
            <a:r>
              <a:rPr lang="en-US">
                <a:latin typeface="Times New Roman" pitchFamily="18" charset="0"/>
                <a:cs typeface="Times New Roman" pitchFamily="18" charset="0"/>
              </a:rPr>
              <a:t>1980s</a:t>
            </a:r>
          </a:p>
        </c:rich>
      </c:tx>
      <c:layout/>
      <c:overlay val="0"/>
    </c:title>
    <c:autoTitleDeleted val="0"/>
    <c:plotArea>
      <c:layout>
        <c:manualLayout>
          <c:layoutTarget val="inner"/>
          <c:xMode val="edge"/>
          <c:yMode val="edge"/>
          <c:x val="7.3973429951690817E-2"/>
          <c:y val="0.10194444444444446"/>
          <c:w val="0.82989891209251021"/>
          <c:h val="0.7646804461942257"/>
        </c:manualLayout>
      </c:layout>
      <c:scatterChart>
        <c:scatterStyle val="lineMarker"/>
        <c:varyColors val="0"/>
        <c:ser>
          <c:idx val="0"/>
          <c:order val="0"/>
          <c:spPr>
            <a:ln w="25400">
              <a:noFill/>
            </a:ln>
            <a:effectLst/>
          </c:spPr>
          <c:marker>
            <c:symbol val="circle"/>
            <c:size val="6"/>
            <c:spPr>
              <a:solidFill>
                <a:schemeClr val="tx1"/>
              </a:solidFill>
              <a:ln>
                <a:noFill/>
                <a:prstDash val="solid"/>
              </a:ln>
            </c:spPr>
          </c:marker>
          <c:dLbls>
            <c:dLbl>
              <c:idx val="0"/>
              <c:layout/>
              <c:tx>
                <c:rich>
                  <a:bodyPr/>
                  <a:lstStyle/>
                  <a:p>
                    <a:r>
                      <a:rPr lang="en-US">
                        <a:latin typeface="Times New Roman" pitchFamily="18" charset="0"/>
                        <a:cs typeface="Times New Roman" pitchFamily="18" charset="0"/>
                      </a:rPr>
                      <a:t>AUS</a:t>
                    </a:r>
                    <a:endParaRPr lang="en-US"/>
                  </a:p>
                </c:rich>
              </c:tx>
              <c:showLegendKey val="0"/>
              <c:showVal val="1"/>
              <c:showCatName val="0"/>
              <c:showSerName val="0"/>
              <c:showPercent val="0"/>
              <c:showBubbleSize val="0"/>
            </c:dLbl>
            <c:dLbl>
              <c:idx val="1"/>
              <c:layout>
                <c:manualLayout>
                  <c:x val="-9.9637681159420288E-2"/>
                  <c:y val="0"/>
                </c:manualLayout>
              </c:layout>
              <c:tx>
                <c:rich>
                  <a:bodyPr/>
                  <a:lstStyle/>
                  <a:p>
                    <a:r>
                      <a:rPr lang="en-US">
                        <a:latin typeface="Times New Roman" pitchFamily="18" charset="0"/>
                        <a:cs typeface="Times New Roman" pitchFamily="18" charset="0"/>
                      </a:rPr>
                      <a:t>AUT</a:t>
                    </a:r>
                    <a:endParaRPr lang="en-US"/>
                  </a:p>
                </c:rich>
              </c:tx>
              <c:showLegendKey val="0"/>
              <c:showVal val="1"/>
              <c:showCatName val="0"/>
              <c:showSerName val="0"/>
              <c:showPercent val="0"/>
              <c:showBubbleSize val="0"/>
            </c:dLbl>
            <c:dLbl>
              <c:idx val="2"/>
              <c:layout/>
              <c:tx>
                <c:rich>
                  <a:bodyPr/>
                  <a:lstStyle/>
                  <a:p>
                    <a:r>
                      <a:rPr lang="en-US">
                        <a:latin typeface="Times New Roman" pitchFamily="18" charset="0"/>
                        <a:cs typeface="Times New Roman" pitchFamily="18" charset="0"/>
                      </a:rPr>
                      <a:t>BEL</a:t>
                    </a:r>
                    <a:endParaRPr lang="en-US"/>
                  </a:p>
                </c:rich>
              </c:tx>
              <c:showLegendKey val="0"/>
              <c:showVal val="1"/>
              <c:showCatName val="0"/>
              <c:showSerName val="0"/>
              <c:showPercent val="0"/>
              <c:showBubbleSize val="0"/>
            </c:dLbl>
            <c:dLbl>
              <c:idx val="3"/>
              <c:layout>
                <c:manualLayout>
                  <c:x val="-8.9764255011601804E-2"/>
                  <c:y val="-1.8396325459317586E-2"/>
                </c:manualLayout>
              </c:layout>
              <c:tx>
                <c:rich>
                  <a:bodyPr/>
                  <a:lstStyle/>
                  <a:p>
                    <a:r>
                      <a:rPr lang="en-US">
                        <a:latin typeface="Times New Roman" pitchFamily="18" charset="0"/>
                        <a:cs typeface="Times New Roman" pitchFamily="18" charset="0"/>
                      </a:rPr>
                      <a:t>CAN</a:t>
                    </a:r>
                    <a:endParaRPr lang="en-US"/>
                  </a:p>
                </c:rich>
              </c:tx>
              <c:showLegendKey val="0"/>
              <c:showVal val="1"/>
              <c:showCatName val="0"/>
              <c:showSerName val="0"/>
              <c:showPercent val="0"/>
              <c:showBubbleSize val="0"/>
            </c:dLbl>
            <c:dLbl>
              <c:idx val="4"/>
              <c:layout>
                <c:manualLayout>
                  <c:x val="-0.10265700483091787"/>
                  <c:y val="8.3333333333333332E-3"/>
                </c:manualLayout>
              </c:layout>
              <c:tx>
                <c:rich>
                  <a:bodyPr/>
                  <a:lstStyle/>
                  <a:p>
                    <a:r>
                      <a:rPr lang="en-US">
                        <a:latin typeface="Times New Roman" pitchFamily="18" charset="0"/>
                        <a:cs typeface="Times New Roman" pitchFamily="18" charset="0"/>
                      </a:rPr>
                      <a:t>DNK</a:t>
                    </a:r>
                    <a:endParaRPr lang="en-US"/>
                  </a:p>
                </c:rich>
              </c:tx>
              <c:showLegendKey val="0"/>
              <c:showVal val="1"/>
              <c:showCatName val="0"/>
              <c:showSerName val="0"/>
              <c:showPercent val="0"/>
              <c:showBubbleSize val="0"/>
            </c:dLbl>
            <c:dLbl>
              <c:idx val="5"/>
              <c:layout>
                <c:manualLayout>
                  <c:x val="-1.2077294685990338E-2"/>
                  <c:y val="-1.6666666666666666E-2"/>
                </c:manualLayout>
              </c:layout>
              <c:tx>
                <c:rich>
                  <a:bodyPr/>
                  <a:lstStyle/>
                  <a:p>
                    <a:r>
                      <a:rPr lang="en-US">
                        <a:latin typeface="Times New Roman" pitchFamily="18" charset="0"/>
                        <a:cs typeface="Times New Roman" pitchFamily="18" charset="0"/>
                      </a:rPr>
                      <a:t>FIN</a:t>
                    </a:r>
                    <a:endParaRPr lang="en-US"/>
                  </a:p>
                </c:rich>
              </c:tx>
              <c:showLegendKey val="0"/>
              <c:showVal val="1"/>
              <c:showCatName val="0"/>
              <c:showSerName val="0"/>
              <c:showPercent val="0"/>
              <c:showBubbleSize val="0"/>
            </c:dLbl>
            <c:dLbl>
              <c:idx val="6"/>
              <c:layout>
                <c:manualLayout>
                  <c:x val="-9.3599033816425092E-2"/>
                  <c:y val="5.5555555555555558E-3"/>
                </c:manualLayout>
              </c:layout>
              <c:tx>
                <c:rich>
                  <a:bodyPr/>
                  <a:lstStyle/>
                  <a:p>
                    <a:r>
                      <a:rPr lang="en-US">
                        <a:latin typeface="Times New Roman" pitchFamily="18" charset="0"/>
                        <a:cs typeface="Times New Roman" pitchFamily="18" charset="0"/>
                      </a:rPr>
                      <a:t>FRA</a:t>
                    </a:r>
                    <a:endParaRPr lang="en-US"/>
                  </a:p>
                </c:rich>
              </c:tx>
              <c:showLegendKey val="0"/>
              <c:showVal val="1"/>
              <c:showCatName val="0"/>
              <c:showSerName val="0"/>
              <c:showPercent val="0"/>
              <c:showBubbleSize val="0"/>
            </c:dLbl>
            <c:dLbl>
              <c:idx val="7"/>
              <c:layout>
                <c:manualLayout>
                  <c:x val="-8.674493134010422E-2"/>
                  <c:y val="2.6729658792650917E-2"/>
                </c:manualLayout>
              </c:layout>
              <c:tx>
                <c:rich>
                  <a:bodyPr/>
                  <a:lstStyle/>
                  <a:p>
                    <a:r>
                      <a:rPr lang="en-US">
                        <a:latin typeface="Times New Roman" pitchFamily="18" charset="0"/>
                        <a:cs typeface="Times New Roman" pitchFamily="18" charset="0"/>
                      </a:rPr>
                      <a:t>DEU</a:t>
                    </a:r>
                    <a:endParaRPr lang="en-US"/>
                  </a:p>
                </c:rich>
              </c:tx>
              <c:showLegendKey val="0"/>
              <c:showVal val="1"/>
              <c:showCatName val="0"/>
              <c:showSerName val="0"/>
              <c:showPercent val="0"/>
              <c:showBubbleSize val="0"/>
            </c:dLbl>
            <c:dLbl>
              <c:idx val="8"/>
              <c:layout>
                <c:manualLayout>
                  <c:x val="-0.10085777321313091"/>
                  <c:y val="0"/>
                </c:manualLayout>
              </c:layout>
              <c:tx>
                <c:rich>
                  <a:bodyPr/>
                  <a:lstStyle/>
                  <a:p>
                    <a:r>
                      <a:rPr lang="en-US">
                        <a:latin typeface="Times New Roman" pitchFamily="18" charset="0"/>
                        <a:cs typeface="Times New Roman" pitchFamily="18" charset="0"/>
                      </a:rPr>
                      <a:t>GRC</a:t>
                    </a:r>
                    <a:endParaRPr lang="en-US"/>
                  </a:p>
                </c:rich>
              </c:tx>
              <c:showLegendKey val="0"/>
              <c:showVal val="1"/>
              <c:showCatName val="0"/>
              <c:showSerName val="0"/>
              <c:showPercent val="0"/>
              <c:showBubbleSize val="0"/>
            </c:dLbl>
            <c:dLbl>
              <c:idx val="9"/>
              <c:layout>
                <c:manualLayout>
                  <c:x val="-3.3212798128494807E-2"/>
                  <c:y val="-2.5000000000000001E-2"/>
                </c:manualLayout>
              </c:layout>
              <c:tx>
                <c:rich>
                  <a:bodyPr/>
                  <a:lstStyle/>
                  <a:p>
                    <a:r>
                      <a:rPr lang="en-US" dirty="0">
                        <a:latin typeface="Times New Roman" pitchFamily="18" charset="0"/>
                        <a:cs typeface="Times New Roman" pitchFamily="18" charset="0"/>
                      </a:rPr>
                      <a:t>ITA</a:t>
                    </a:r>
                    <a:endParaRPr lang="en-US" dirty="0"/>
                  </a:p>
                </c:rich>
              </c:tx>
              <c:showLegendKey val="0"/>
              <c:showVal val="1"/>
              <c:showCatName val="0"/>
              <c:showSerName val="0"/>
              <c:showPercent val="0"/>
              <c:showBubbleSize val="0"/>
            </c:dLbl>
            <c:dLbl>
              <c:idx val="10"/>
              <c:layout>
                <c:manualLayout>
                  <c:x val="-1.5096618357487922E-2"/>
                  <c:y val="-2.7777777777777779E-3"/>
                </c:manualLayout>
              </c:layout>
              <c:tx>
                <c:rich>
                  <a:bodyPr/>
                  <a:lstStyle/>
                  <a:p>
                    <a:r>
                      <a:rPr lang="en-US" dirty="0">
                        <a:latin typeface="Times New Roman" pitchFamily="18" charset="0"/>
                        <a:cs typeface="Times New Roman" pitchFamily="18" charset="0"/>
                      </a:rPr>
                      <a:t>JPN</a:t>
                    </a:r>
                    <a:endParaRPr lang="en-US" dirty="0"/>
                  </a:p>
                </c:rich>
              </c:tx>
              <c:showLegendKey val="0"/>
              <c:showVal val="1"/>
              <c:showCatName val="0"/>
              <c:showSerName val="0"/>
              <c:showPercent val="0"/>
              <c:showBubbleSize val="0"/>
            </c:dLbl>
            <c:dLbl>
              <c:idx val="11"/>
              <c:layout>
                <c:manualLayout>
                  <c:x val="-0.10265700483091787"/>
                  <c:y val="1.1110892388451444E-2"/>
                </c:manualLayout>
              </c:layout>
              <c:tx>
                <c:rich>
                  <a:bodyPr/>
                  <a:lstStyle/>
                  <a:p>
                    <a:r>
                      <a:rPr lang="en-US">
                        <a:latin typeface="Times New Roman" pitchFamily="18" charset="0"/>
                        <a:cs typeface="Times New Roman" pitchFamily="18" charset="0"/>
                      </a:rPr>
                      <a:t>NLD</a:t>
                    </a:r>
                    <a:endParaRPr lang="en-US"/>
                  </a:p>
                </c:rich>
              </c:tx>
              <c:showLegendKey val="0"/>
              <c:showVal val="1"/>
              <c:showCatName val="0"/>
              <c:showSerName val="0"/>
              <c:showPercent val="0"/>
              <c:showBubbleSize val="0"/>
            </c:dLbl>
            <c:dLbl>
              <c:idx val="12"/>
              <c:layout>
                <c:manualLayout>
                  <c:x val="-5.248108209570216E-2"/>
                  <c:y val="2.2641509433962263E-2"/>
                </c:manualLayout>
              </c:layout>
              <c:tx>
                <c:rich>
                  <a:bodyPr/>
                  <a:lstStyle/>
                  <a:p>
                    <a:r>
                      <a:rPr lang="en-US">
                        <a:latin typeface="Times New Roman" pitchFamily="18" charset="0"/>
                        <a:cs typeface="Times New Roman" pitchFamily="18" charset="0"/>
                      </a:rPr>
                      <a:t>NLZ</a:t>
                    </a:r>
                    <a:endParaRPr lang="en-US"/>
                  </a:p>
                </c:rich>
              </c:tx>
              <c:showLegendKey val="0"/>
              <c:showVal val="1"/>
              <c:showCatName val="0"/>
              <c:showSerName val="0"/>
              <c:showPercent val="0"/>
              <c:showBubbleSize val="0"/>
            </c:dLbl>
            <c:dLbl>
              <c:idx val="13"/>
              <c:layout>
                <c:manualLayout>
                  <c:x val="-1.2077294685990283E-2"/>
                  <c:y val="-8.3333333333333332E-3"/>
                </c:manualLayout>
              </c:layout>
              <c:tx>
                <c:rich>
                  <a:bodyPr/>
                  <a:lstStyle/>
                  <a:p>
                    <a:r>
                      <a:rPr lang="en-US">
                        <a:latin typeface="Times New Roman" pitchFamily="18" charset="0"/>
                        <a:cs typeface="Times New Roman" pitchFamily="18" charset="0"/>
                      </a:rPr>
                      <a:t>NOR</a:t>
                    </a:r>
                    <a:endParaRPr lang="en-US"/>
                  </a:p>
                </c:rich>
              </c:tx>
              <c:showLegendKey val="0"/>
              <c:showVal val="1"/>
              <c:showCatName val="0"/>
              <c:showSerName val="0"/>
              <c:showPercent val="0"/>
              <c:showBubbleSize val="0"/>
            </c:dLbl>
            <c:dLbl>
              <c:idx val="14"/>
              <c:layout>
                <c:manualLayout>
                  <c:x val="-1.5096618357487922E-2"/>
                  <c:y val="-2.7777777777777779E-3"/>
                </c:manualLayout>
              </c:layout>
              <c:tx>
                <c:rich>
                  <a:bodyPr/>
                  <a:lstStyle/>
                  <a:p>
                    <a:r>
                      <a:rPr lang="en-US">
                        <a:latin typeface="Times New Roman" pitchFamily="18" charset="0"/>
                        <a:cs typeface="Times New Roman" pitchFamily="18" charset="0"/>
                      </a:rPr>
                      <a:t>PRT</a:t>
                    </a:r>
                    <a:endParaRPr lang="en-US"/>
                  </a:p>
                </c:rich>
              </c:tx>
              <c:showLegendKey val="0"/>
              <c:showVal val="1"/>
              <c:showCatName val="0"/>
              <c:showSerName val="0"/>
              <c:showPercent val="0"/>
              <c:showBubbleSize val="0"/>
            </c:dLbl>
            <c:dLbl>
              <c:idx val="15"/>
              <c:layout/>
              <c:tx>
                <c:rich>
                  <a:bodyPr/>
                  <a:lstStyle/>
                  <a:p>
                    <a:r>
                      <a:rPr lang="en-US">
                        <a:latin typeface="Times New Roman" pitchFamily="18" charset="0"/>
                        <a:cs typeface="Times New Roman" pitchFamily="18" charset="0"/>
                      </a:rPr>
                      <a:t>ESP</a:t>
                    </a:r>
                    <a:endParaRPr lang="en-US"/>
                  </a:p>
                </c:rich>
              </c:tx>
              <c:showLegendKey val="0"/>
              <c:showVal val="1"/>
              <c:showCatName val="0"/>
              <c:showSerName val="0"/>
              <c:showPercent val="0"/>
              <c:showBubbleSize val="0"/>
            </c:dLbl>
            <c:dLbl>
              <c:idx val="16"/>
              <c:layout>
                <c:manualLayout>
                  <c:x val="-8.8696080109551517E-2"/>
                  <c:y val="-1.9025153105861767E-2"/>
                </c:manualLayout>
              </c:layout>
              <c:tx>
                <c:rich>
                  <a:bodyPr/>
                  <a:lstStyle/>
                  <a:p>
                    <a:r>
                      <a:rPr lang="en-US">
                        <a:latin typeface="Times New Roman" pitchFamily="18" charset="0"/>
                        <a:cs typeface="Times New Roman" pitchFamily="18" charset="0"/>
                      </a:rPr>
                      <a:t>SWE</a:t>
                    </a:r>
                    <a:endParaRPr lang="en-US"/>
                  </a:p>
                </c:rich>
              </c:tx>
              <c:showLegendKey val="0"/>
              <c:showVal val="1"/>
              <c:showCatName val="0"/>
              <c:showSerName val="0"/>
              <c:showPercent val="0"/>
              <c:showBubbleSize val="0"/>
            </c:dLbl>
            <c:dLbl>
              <c:idx val="17"/>
              <c:layout>
                <c:manualLayout>
                  <c:x val="-4.2270531400966184E-2"/>
                  <c:y val="2.2222222222222223E-2"/>
                </c:manualLayout>
              </c:layout>
              <c:tx>
                <c:rich>
                  <a:bodyPr/>
                  <a:lstStyle/>
                  <a:p>
                    <a:r>
                      <a:rPr lang="en-US">
                        <a:latin typeface="Times New Roman" pitchFamily="18" charset="0"/>
                        <a:cs typeface="Times New Roman" pitchFamily="18" charset="0"/>
                      </a:rPr>
                      <a:t>SWZ</a:t>
                    </a:r>
                    <a:endParaRPr lang="en-US"/>
                  </a:p>
                </c:rich>
              </c:tx>
              <c:showLegendKey val="0"/>
              <c:showVal val="1"/>
              <c:showCatName val="0"/>
              <c:showSerName val="0"/>
              <c:showPercent val="0"/>
              <c:showBubbleSize val="0"/>
            </c:dLbl>
            <c:dLbl>
              <c:idx val="18"/>
              <c:layout>
                <c:manualLayout>
                  <c:x val="-4.2388451443569557E-2"/>
                  <c:y val="-2.5943350831146107E-2"/>
                </c:manualLayout>
              </c:layout>
              <c:tx>
                <c:rich>
                  <a:bodyPr/>
                  <a:lstStyle/>
                  <a:p>
                    <a:r>
                      <a:rPr lang="en-US" dirty="0">
                        <a:latin typeface="Times New Roman" pitchFamily="18" charset="0"/>
                        <a:cs typeface="Times New Roman" pitchFamily="18" charset="0"/>
                      </a:rPr>
                      <a:t>GBR</a:t>
                    </a:r>
                    <a:endParaRPr lang="en-US" dirty="0"/>
                  </a:p>
                </c:rich>
              </c:tx>
              <c:showLegendKey val="0"/>
              <c:showVal val="1"/>
              <c:showCatName val="0"/>
              <c:showSerName val="0"/>
              <c:showPercent val="0"/>
              <c:showBubbleSize val="0"/>
            </c:dLbl>
            <c:dLbl>
              <c:idx val="19"/>
              <c:layout>
                <c:manualLayout>
                  <c:x val="-1.2077294685990338E-2"/>
                  <c:y val="0"/>
                </c:manualLayout>
              </c:layout>
              <c:tx>
                <c:rich>
                  <a:bodyPr/>
                  <a:lstStyle/>
                  <a:p>
                    <a:r>
                      <a:rPr lang="en-US">
                        <a:latin typeface="Times New Roman" pitchFamily="18" charset="0"/>
                        <a:cs typeface="Times New Roman" pitchFamily="18" charset="0"/>
                      </a:rPr>
                      <a:t>USA</a:t>
                    </a:r>
                    <a:endParaRPr lang="en-US"/>
                  </a:p>
                </c:rich>
              </c:tx>
              <c:showLegendKey val="0"/>
              <c:showVal val="1"/>
              <c:showCatName val="0"/>
              <c:showSerName val="0"/>
              <c:showPercent val="0"/>
              <c:showBubbleSize val="0"/>
            </c:dLbl>
            <c:txPr>
              <a:bodyPr/>
              <a:lstStyle/>
              <a:p>
                <a:pPr>
                  <a:defRPr>
                    <a:latin typeface="Times New Roman" pitchFamily="18" charset="0"/>
                    <a:cs typeface="Times New Roman" pitchFamily="18" charset="0"/>
                  </a:defRPr>
                </a:pPr>
                <a:endParaRPr lang="en-US"/>
              </a:p>
            </c:txPr>
            <c:showLegendKey val="0"/>
            <c:showVal val="0"/>
            <c:showCatName val="0"/>
            <c:showSerName val="0"/>
            <c:showPercent val="0"/>
            <c:showBubbleSize val="0"/>
          </c:dLbls>
          <c:trendline>
            <c:trendlineType val="linear"/>
            <c:dispRSqr val="0"/>
            <c:dispEq val="0"/>
          </c:trendline>
          <c:xVal>
            <c:numRef>
              <c:f>'By Decade'!$AI$18:$AI$37</c:f>
              <c:numCache>
                <c:formatCode>0.00</c:formatCode>
                <c:ptCount val="20"/>
                <c:pt idx="0">
                  <c:v>2.25</c:v>
                </c:pt>
                <c:pt idx="1">
                  <c:v>0.47</c:v>
                </c:pt>
                <c:pt idx="2">
                  <c:v>-0.33</c:v>
                </c:pt>
                <c:pt idx="3">
                  <c:v>1.93</c:v>
                </c:pt>
                <c:pt idx="4">
                  <c:v>-0.18</c:v>
                </c:pt>
                <c:pt idx="5">
                  <c:v>0.5</c:v>
                </c:pt>
                <c:pt idx="6">
                  <c:v>-0.5</c:v>
                </c:pt>
                <c:pt idx="7">
                  <c:v>-0.67</c:v>
                </c:pt>
                <c:pt idx="8">
                  <c:v>0.55000000000000004</c:v>
                </c:pt>
                <c:pt idx="9">
                  <c:v>0.54</c:v>
                </c:pt>
                <c:pt idx="10">
                  <c:v>0.62</c:v>
                </c:pt>
                <c:pt idx="11">
                  <c:v>0.02</c:v>
                </c:pt>
                <c:pt idx="12">
                  <c:v>1.91</c:v>
                </c:pt>
                <c:pt idx="13">
                  <c:v>0.44</c:v>
                </c:pt>
                <c:pt idx="14">
                  <c:v>0.93</c:v>
                </c:pt>
                <c:pt idx="15">
                  <c:v>-0.61</c:v>
                </c:pt>
                <c:pt idx="16">
                  <c:v>1.06</c:v>
                </c:pt>
                <c:pt idx="17">
                  <c:v>1.19</c:v>
                </c:pt>
                <c:pt idx="18">
                  <c:v>0.16</c:v>
                </c:pt>
                <c:pt idx="19">
                  <c:v>1.71</c:v>
                </c:pt>
              </c:numCache>
            </c:numRef>
          </c:xVal>
          <c:yVal>
            <c:numRef>
              <c:f>'By Decade'!$AJ$18:$AJ$37</c:f>
              <c:numCache>
                <c:formatCode>0.00</c:formatCode>
                <c:ptCount val="20"/>
                <c:pt idx="0">
                  <c:v>0.09</c:v>
                </c:pt>
                <c:pt idx="1">
                  <c:v>0.49</c:v>
                </c:pt>
                <c:pt idx="2">
                  <c:v>1.24</c:v>
                </c:pt>
                <c:pt idx="3">
                  <c:v>0.03</c:v>
                </c:pt>
                <c:pt idx="4">
                  <c:v>-0.26</c:v>
                </c:pt>
                <c:pt idx="5">
                  <c:v>1.56</c:v>
                </c:pt>
                <c:pt idx="6">
                  <c:v>1.46</c:v>
                </c:pt>
                <c:pt idx="7">
                  <c:v>1.1499999999999999</c:v>
                </c:pt>
                <c:pt idx="8">
                  <c:v>0.15</c:v>
                </c:pt>
                <c:pt idx="9">
                  <c:v>0.91</c:v>
                </c:pt>
                <c:pt idx="10">
                  <c:v>0.77</c:v>
                </c:pt>
                <c:pt idx="11">
                  <c:v>0.76</c:v>
                </c:pt>
                <c:pt idx="12">
                  <c:v>-0.01</c:v>
                </c:pt>
                <c:pt idx="13">
                  <c:v>1.33</c:v>
                </c:pt>
                <c:pt idx="14">
                  <c:v>1.02</c:v>
                </c:pt>
                <c:pt idx="15">
                  <c:v>1.64</c:v>
                </c:pt>
                <c:pt idx="16">
                  <c:v>0.37</c:v>
                </c:pt>
                <c:pt idx="17">
                  <c:v>0.37</c:v>
                </c:pt>
                <c:pt idx="18">
                  <c:v>1.52</c:v>
                </c:pt>
                <c:pt idx="19">
                  <c:v>0.66</c:v>
                </c:pt>
              </c:numCache>
            </c:numRef>
          </c:yVal>
          <c:smooth val="0"/>
        </c:ser>
        <c:ser>
          <c:idx val="1"/>
          <c:order val="1"/>
          <c:tx>
            <c:v>TFP Growth</c:v>
          </c:tx>
          <c:spPr>
            <a:ln w="28575">
              <a:noFill/>
            </a:ln>
          </c:spPr>
          <c:marker>
            <c:symbol val="none"/>
          </c:marker>
          <c:errBars>
            <c:errDir val="x"/>
            <c:errBarType val="both"/>
            <c:errValType val="fixedVal"/>
            <c:noEndCap val="0"/>
            <c:val val="3"/>
            <c:spPr>
              <a:ln w="12700">
                <a:solidFill>
                  <a:srgbClr val="FF0000"/>
                </a:solidFill>
                <a:prstDash val="lgDash"/>
              </a:ln>
            </c:spPr>
          </c:errBars>
          <c:xVal>
            <c:numLit>
              <c:formatCode>General</c:formatCode>
              <c:ptCount val="1"/>
              <c:pt idx="0">
                <c:v>1</c:v>
              </c:pt>
            </c:numLit>
          </c:xVal>
          <c:yVal>
            <c:numLit>
              <c:formatCode>General</c:formatCode>
              <c:ptCount val="1"/>
              <c:pt idx="0">
                <c:v>0.84</c:v>
              </c:pt>
            </c:numLit>
          </c:yVal>
          <c:smooth val="0"/>
        </c:ser>
        <c:ser>
          <c:idx val="2"/>
          <c:order val="2"/>
          <c:tx>
            <c:v>Hours Growth</c:v>
          </c:tx>
          <c:spPr>
            <a:ln w="28575">
              <a:noFill/>
            </a:ln>
          </c:spPr>
          <c:marker>
            <c:symbol val="none"/>
          </c:marker>
          <c:errBars>
            <c:errDir val="y"/>
            <c:errBarType val="both"/>
            <c:errValType val="fixedVal"/>
            <c:noEndCap val="0"/>
            <c:val val="3"/>
            <c:spPr>
              <a:ln w="12700">
                <a:solidFill>
                  <a:srgbClr val="FF0000"/>
                </a:solidFill>
                <a:prstDash val="lgDash"/>
              </a:ln>
            </c:spPr>
          </c:errBars>
          <c:xVal>
            <c:numLit>
              <c:formatCode>General</c:formatCode>
              <c:ptCount val="1"/>
              <c:pt idx="0">
                <c:v>0.47</c:v>
              </c:pt>
            </c:numLit>
          </c:xVal>
          <c:yVal>
            <c:numLit>
              <c:formatCode>General</c:formatCode>
              <c:ptCount val="1"/>
              <c:pt idx="0">
                <c:v>1</c:v>
              </c:pt>
            </c:numLit>
          </c:yVal>
          <c:smooth val="0"/>
        </c:ser>
        <c:dLbls>
          <c:showLegendKey val="0"/>
          <c:showVal val="0"/>
          <c:showCatName val="0"/>
          <c:showSerName val="0"/>
          <c:showPercent val="0"/>
          <c:showBubbleSize val="0"/>
        </c:dLbls>
        <c:axId val="103123200"/>
        <c:axId val="103129472"/>
      </c:scatterChart>
      <c:valAx>
        <c:axId val="103123200"/>
        <c:scaling>
          <c:orientation val="minMax"/>
          <c:max val="3"/>
          <c:min val="-2"/>
        </c:scaling>
        <c:delete val="0"/>
        <c:axPos val="b"/>
        <c:title>
          <c:tx>
            <c:rich>
              <a:bodyPr/>
              <a:lstStyle/>
              <a:p>
                <a:pPr>
                  <a:defRPr b="0">
                    <a:latin typeface="Times New Roman" pitchFamily="18" charset="0"/>
                    <a:cs typeface="Times New Roman" pitchFamily="18" charset="0"/>
                  </a:defRPr>
                </a:pPr>
                <a:r>
                  <a:rPr lang="en-US" b="0">
                    <a:latin typeface="Times New Roman" pitchFamily="18" charset="0"/>
                    <a:cs typeface="Times New Roman" pitchFamily="18" charset="0"/>
                  </a:rPr>
                  <a:t>Hours Growth (percent)</a:t>
                </a:r>
              </a:p>
            </c:rich>
          </c:tx>
          <c:layout>
            <c:manualLayout>
              <c:xMode val="edge"/>
              <c:yMode val="edge"/>
              <c:x val="0.35228827646544181"/>
              <c:y val="0.89256926217556143"/>
            </c:manualLayout>
          </c:layout>
          <c:overlay val="0"/>
        </c:title>
        <c:numFmt formatCode="0.0" sourceLinked="0"/>
        <c:majorTickMark val="out"/>
        <c:minorTickMark val="none"/>
        <c:tickLblPos val="low"/>
        <c:txPr>
          <a:bodyPr/>
          <a:lstStyle/>
          <a:p>
            <a:pPr>
              <a:defRPr>
                <a:latin typeface="Times New Roman" pitchFamily="18" charset="0"/>
                <a:cs typeface="Times New Roman" pitchFamily="18" charset="0"/>
              </a:defRPr>
            </a:pPr>
            <a:endParaRPr lang="en-US"/>
          </a:p>
        </c:txPr>
        <c:crossAx val="103129472"/>
        <c:crosses val="autoZero"/>
        <c:crossBetween val="midCat"/>
      </c:valAx>
      <c:valAx>
        <c:axId val="103129472"/>
        <c:scaling>
          <c:orientation val="minMax"/>
          <c:max val="3"/>
          <c:min val="-2"/>
        </c:scaling>
        <c:delete val="0"/>
        <c:axPos val="l"/>
        <c:title>
          <c:tx>
            <c:rich>
              <a:bodyPr rot="-5400000" vert="horz"/>
              <a:lstStyle/>
              <a:p>
                <a:pPr>
                  <a:defRPr b="0">
                    <a:latin typeface="Times New Roman" pitchFamily="18" charset="0"/>
                    <a:cs typeface="Times New Roman" pitchFamily="18" charset="0"/>
                  </a:defRPr>
                </a:pPr>
                <a:r>
                  <a:rPr lang="en-US" b="0">
                    <a:latin typeface="Times New Roman" pitchFamily="18" charset="0"/>
                    <a:cs typeface="Times New Roman" pitchFamily="18" charset="0"/>
                  </a:rPr>
                  <a:t>TFP Growth (percent)</a:t>
                </a:r>
              </a:p>
            </c:rich>
          </c:tx>
          <c:layout/>
          <c:overlay val="0"/>
        </c:title>
        <c:numFmt formatCode="0.0" sourceLinked="0"/>
        <c:majorTickMark val="out"/>
        <c:minorTickMark val="none"/>
        <c:tickLblPos val="high"/>
        <c:spPr>
          <a:noFill/>
        </c:spPr>
        <c:txPr>
          <a:bodyPr/>
          <a:lstStyle/>
          <a:p>
            <a:pPr>
              <a:defRPr>
                <a:latin typeface="Times New Roman" pitchFamily="18" charset="0"/>
                <a:cs typeface="Times New Roman" pitchFamily="18" charset="0"/>
              </a:defRPr>
            </a:pPr>
            <a:endParaRPr lang="en-US"/>
          </a:p>
        </c:txPr>
        <c:crossAx val="103123200"/>
        <c:crosses val="autoZero"/>
        <c:crossBetween val="midCat"/>
      </c:valAx>
      <c:spPr>
        <a:noFill/>
        <a:ln w="12700">
          <a:solidFill>
            <a:srgbClr val="808080"/>
          </a:solidFill>
          <a:prstDash val="solid"/>
        </a:ln>
      </c:spPr>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latin typeface="Times New Roman" pitchFamily="18" charset="0"/>
                <a:cs typeface="Times New Roman" pitchFamily="18" charset="0"/>
              </a:defRPr>
            </a:pPr>
            <a:r>
              <a:rPr lang="en-US">
                <a:latin typeface="Times New Roman" pitchFamily="18" charset="0"/>
                <a:cs typeface="Times New Roman" pitchFamily="18" charset="0"/>
              </a:rPr>
              <a:t>1990s</a:t>
            </a:r>
          </a:p>
        </c:rich>
      </c:tx>
      <c:layout/>
      <c:overlay val="0"/>
    </c:title>
    <c:autoTitleDeleted val="0"/>
    <c:plotArea>
      <c:layout/>
      <c:scatterChart>
        <c:scatterStyle val="lineMarker"/>
        <c:varyColors val="0"/>
        <c:ser>
          <c:idx val="0"/>
          <c:order val="0"/>
          <c:spPr>
            <a:ln w="25400">
              <a:noFill/>
            </a:ln>
            <a:effectLst/>
          </c:spPr>
          <c:marker>
            <c:symbol val="circle"/>
            <c:size val="6"/>
            <c:spPr>
              <a:solidFill>
                <a:schemeClr val="tx1"/>
              </a:solidFill>
              <a:ln>
                <a:noFill/>
                <a:prstDash val="solid"/>
              </a:ln>
            </c:spPr>
          </c:marker>
          <c:dLbls>
            <c:dLbl>
              <c:idx val="0"/>
              <c:layout>
                <c:manualLayout>
                  <c:x val="-7.2463768115942032E-2"/>
                  <c:y val="-2.5000000000000001E-2"/>
                </c:manualLayout>
              </c:layout>
              <c:tx>
                <c:rich>
                  <a:bodyPr/>
                  <a:lstStyle/>
                  <a:p>
                    <a:r>
                      <a:rPr lang="en-US">
                        <a:latin typeface="Times New Roman" pitchFamily="18" charset="0"/>
                        <a:cs typeface="Times New Roman" pitchFamily="18" charset="0"/>
                      </a:rPr>
                      <a:t>AUS</a:t>
                    </a:r>
                    <a:endParaRPr lang="en-US"/>
                  </a:p>
                </c:rich>
              </c:tx>
              <c:showLegendKey val="0"/>
              <c:showVal val="1"/>
              <c:showCatName val="0"/>
              <c:showSerName val="0"/>
              <c:showPercent val="0"/>
              <c:showBubbleSize val="0"/>
            </c:dLbl>
            <c:dLbl>
              <c:idx val="1"/>
              <c:layout>
                <c:manualLayout>
                  <c:x val="-6.0388850850166022E-3"/>
                  <c:y val="0"/>
                </c:manualLayout>
              </c:layout>
              <c:tx>
                <c:rich>
                  <a:bodyPr/>
                  <a:lstStyle/>
                  <a:p>
                    <a:r>
                      <a:rPr lang="en-US">
                        <a:latin typeface="Times New Roman" pitchFamily="18" charset="0"/>
                        <a:cs typeface="Times New Roman" pitchFamily="18" charset="0"/>
                      </a:rPr>
                      <a:t>AUT</a:t>
                    </a:r>
                    <a:endParaRPr lang="en-US"/>
                  </a:p>
                </c:rich>
              </c:tx>
              <c:showLegendKey val="0"/>
              <c:showVal val="1"/>
              <c:showCatName val="0"/>
              <c:showSerName val="0"/>
              <c:showPercent val="0"/>
              <c:showBubbleSize val="0"/>
            </c:dLbl>
            <c:dLbl>
              <c:idx val="2"/>
              <c:layout>
                <c:manualLayout>
                  <c:x val="-1.8115942028985508E-2"/>
                  <c:y val="8.3333333333333332E-3"/>
                </c:manualLayout>
              </c:layout>
              <c:tx>
                <c:rich>
                  <a:bodyPr/>
                  <a:lstStyle/>
                  <a:p>
                    <a:r>
                      <a:rPr lang="en-US">
                        <a:latin typeface="Times New Roman" pitchFamily="18" charset="0"/>
                        <a:cs typeface="Times New Roman" pitchFamily="18" charset="0"/>
                      </a:rPr>
                      <a:t>BEL</a:t>
                    </a:r>
                    <a:endParaRPr lang="en-US"/>
                  </a:p>
                </c:rich>
              </c:tx>
              <c:showLegendKey val="0"/>
              <c:showVal val="1"/>
              <c:showCatName val="0"/>
              <c:showSerName val="0"/>
              <c:showPercent val="0"/>
              <c:showBubbleSize val="0"/>
            </c:dLbl>
            <c:dLbl>
              <c:idx val="3"/>
              <c:layout>
                <c:manualLayout>
                  <c:x val="-1.8115942028985508E-2"/>
                  <c:y val="1.9444444444444445E-2"/>
                </c:manualLayout>
              </c:layout>
              <c:tx>
                <c:rich>
                  <a:bodyPr/>
                  <a:lstStyle/>
                  <a:p>
                    <a:r>
                      <a:rPr lang="en-US">
                        <a:latin typeface="Times New Roman" pitchFamily="18" charset="0"/>
                        <a:cs typeface="Times New Roman" pitchFamily="18" charset="0"/>
                      </a:rPr>
                      <a:t>CAN</a:t>
                    </a:r>
                    <a:endParaRPr lang="en-US"/>
                  </a:p>
                </c:rich>
              </c:tx>
              <c:showLegendKey val="0"/>
              <c:showVal val="1"/>
              <c:showCatName val="0"/>
              <c:showSerName val="0"/>
              <c:showPercent val="0"/>
              <c:showBubbleSize val="0"/>
            </c:dLbl>
            <c:dLbl>
              <c:idx val="4"/>
              <c:layout>
                <c:manualLayout>
                  <c:x val="-1.2077294685990338E-2"/>
                  <c:y val="0"/>
                </c:manualLayout>
              </c:layout>
              <c:tx>
                <c:rich>
                  <a:bodyPr/>
                  <a:lstStyle/>
                  <a:p>
                    <a:r>
                      <a:rPr lang="en-US">
                        <a:latin typeface="Times New Roman" pitchFamily="18" charset="0"/>
                        <a:cs typeface="Times New Roman" pitchFamily="18" charset="0"/>
                      </a:rPr>
                      <a:t>DNK</a:t>
                    </a:r>
                    <a:endParaRPr lang="en-US"/>
                  </a:p>
                </c:rich>
              </c:tx>
              <c:showLegendKey val="0"/>
              <c:showVal val="1"/>
              <c:showCatName val="0"/>
              <c:showSerName val="0"/>
              <c:showPercent val="0"/>
              <c:showBubbleSize val="0"/>
            </c:dLbl>
            <c:dLbl>
              <c:idx val="5"/>
              <c:layout/>
              <c:tx>
                <c:rich>
                  <a:bodyPr/>
                  <a:lstStyle/>
                  <a:p>
                    <a:r>
                      <a:rPr lang="en-US">
                        <a:latin typeface="Times New Roman" pitchFamily="18" charset="0"/>
                        <a:cs typeface="Times New Roman" pitchFamily="18" charset="0"/>
                      </a:rPr>
                      <a:t>FIN</a:t>
                    </a:r>
                    <a:endParaRPr lang="en-US"/>
                  </a:p>
                </c:rich>
              </c:tx>
              <c:showLegendKey val="0"/>
              <c:showVal val="1"/>
              <c:showCatName val="0"/>
              <c:showSerName val="0"/>
              <c:showPercent val="0"/>
              <c:showBubbleSize val="0"/>
            </c:dLbl>
            <c:dLbl>
              <c:idx val="6"/>
              <c:layout>
                <c:manualLayout>
                  <c:x val="-9.9637681159420288E-2"/>
                  <c:y val="8.3333333333333332E-3"/>
                </c:manualLayout>
              </c:layout>
              <c:tx>
                <c:rich>
                  <a:bodyPr/>
                  <a:lstStyle/>
                  <a:p>
                    <a:r>
                      <a:rPr lang="en-US">
                        <a:latin typeface="Times New Roman" pitchFamily="18" charset="0"/>
                        <a:cs typeface="Times New Roman" pitchFamily="18" charset="0"/>
                      </a:rPr>
                      <a:t>FRA</a:t>
                    </a:r>
                    <a:endParaRPr lang="en-US"/>
                  </a:p>
                </c:rich>
              </c:tx>
              <c:showLegendKey val="0"/>
              <c:showVal val="1"/>
              <c:showCatName val="0"/>
              <c:showSerName val="0"/>
              <c:showPercent val="0"/>
              <c:showBubbleSize val="0"/>
            </c:dLbl>
            <c:dLbl>
              <c:idx val="7"/>
              <c:layout>
                <c:manualLayout>
                  <c:x val="-9.6618357487922704E-2"/>
                  <c:y val="1.9444225721784777E-2"/>
                </c:manualLayout>
              </c:layout>
              <c:tx>
                <c:rich>
                  <a:bodyPr/>
                  <a:lstStyle/>
                  <a:p>
                    <a:r>
                      <a:rPr lang="en-US">
                        <a:latin typeface="Times New Roman" pitchFamily="18" charset="0"/>
                        <a:cs typeface="Times New Roman" pitchFamily="18" charset="0"/>
                      </a:rPr>
                      <a:t>DEU</a:t>
                    </a:r>
                    <a:endParaRPr lang="en-US"/>
                  </a:p>
                </c:rich>
              </c:tx>
              <c:showLegendKey val="0"/>
              <c:showVal val="1"/>
              <c:showCatName val="0"/>
              <c:showSerName val="0"/>
              <c:showPercent val="0"/>
              <c:showBubbleSize val="0"/>
            </c:dLbl>
            <c:dLbl>
              <c:idx val="8"/>
              <c:layout>
                <c:manualLayout>
                  <c:x val="-4.2270531400966184E-2"/>
                  <c:y val="3.0555555555555555E-2"/>
                </c:manualLayout>
              </c:layout>
              <c:tx>
                <c:rich>
                  <a:bodyPr/>
                  <a:lstStyle/>
                  <a:p>
                    <a:r>
                      <a:rPr lang="en-US">
                        <a:latin typeface="Times New Roman" pitchFamily="18" charset="0"/>
                        <a:cs typeface="Times New Roman" pitchFamily="18" charset="0"/>
                      </a:rPr>
                      <a:t>GRC</a:t>
                    </a:r>
                    <a:endParaRPr lang="en-US"/>
                  </a:p>
                </c:rich>
              </c:tx>
              <c:showLegendKey val="0"/>
              <c:showVal val="1"/>
              <c:showCatName val="0"/>
              <c:showSerName val="0"/>
              <c:showPercent val="0"/>
              <c:showBubbleSize val="0"/>
            </c:dLbl>
            <c:dLbl>
              <c:idx val="9"/>
              <c:layout>
                <c:manualLayout>
                  <c:x val="-9.359903381642512E-2"/>
                  <c:y val="2.7775590551181104E-3"/>
                </c:manualLayout>
              </c:layout>
              <c:tx>
                <c:rich>
                  <a:bodyPr/>
                  <a:lstStyle/>
                  <a:p>
                    <a:r>
                      <a:rPr lang="en-US" dirty="0">
                        <a:latin typeface="Times New Roman" pitchFamily="18" charset="0"/>
                        <a:cs typeface="Times New Roman" pitchFamily="18" charset="0"/>
                      </a:rPr>
                      <a:t>ITA</a:t>
                    </a:r>
                    <a:endParaRPr lang="en-US" dirty="0"/>
                  </a:p>
                </c:rich>
              </c:tx>
              <c:showLegendKey val="0"/>
              <c:showVal val="1"/>
              <c:showCatName val="0"/>
              <c:showSerName val="0"/>
              <c:showPercent val="0"/>
              <c:showBubbleSize val="0"/>
            </c:dLbl>
            <c:dLbl>
              <c:idx val="10"/>
              <c:layout>
                <c:manualLayout>
                  <c:x val="-5.434782608695652E-2"/>
                  <c:y val="2.7777777777777776E-2"/>
                </c:manualLayout>
              </c:layout>
              <c:tx>
                <c:rich>
                  <a:bodyPr/>
                  <a:lstStyle/>
                  <a:p>
                    <a:r>
                      <a:rPr lang="en-US" dirty="0">
                        <a:latin typeface="Times New Roman" pitchFamily="18" charset="0"/>
                        <a:cs typeface="Times New Roman" pitchFamily="18" charset="0"/>
                      </a:rPr>
                      <a:t>JPN</a:t>
                    </a:r>
                    <a:endParaRPr lang="en-US" dirty="0"/>
                  </a:p>
                </c:rich>
              </c:tx>
              <c:showLegendKey val="0"/>
              <c:showVal val="1"/>
              <c:showCatName val="0"/>
              <c:showSerName val="0"/>
              <c:showPercent val="0"/>
              <c:showBubbleSize val="0"/>
            </c:dLbl>
            <c:dLbl>
              <c:idx val="11"/>
              <c:layout>
                <c:manualLayout>
                  <c:x val="-5.1328502415458936E-2"/>
                  <c:y val="-2.2222222222222223E-2"/>
                </c:manualLayout>
              </c:layout>
              <c:tx>
                <c:rich>
                  <a:bodyPr/>
                  <a:lstStyle/>
                  <a:p>
                    <a:r>
                      <a:rPr lang="en-US">
                        <a:latin typeface="Times New Roman" pitchFamily="18" charset="0"/>
                        <a:cs typeface="Times New Roman" pitchFamily="18" charset="0"/>
                      </a:rPr>
                      <a:t>NLD</a:t>
                    </a:r>
                    <a:endParaRPr lang="en-US"/>
                  </a:p>
                </c:rich>
              </c:tx>
              <c:showLegendKey val="0"/>
              <c:showVal val="1"/>
              <c:showCatName val="0"/>
              <c:showSerName val="0"/>
              <c:showPercent val="0"/>
              <c:showBubbleSize val="0"/>
            </c:dLbl>
            <c:dLbl>
              <c:idx val="12"/>
              <c:layout/>
              <c:tx>
                <c:rich>
                  <a:bodyPr/>
                  <a:lstStyle/>
                  <a:p>
                    <a:r>
                      <a:rPr lang="en-US">
                        <a:latin typeface="Times New Roman" pitchFamily="18" charset="0"/>
                        <a:cs typeface="Times New Roman" pitchFamily="18" charset="0"/>
                      </a:rPr>
                      <a:t>NLZ</a:t>
                    </a:r>
                    <a:endParaRPr lang="en-US"/>
                  </a:p>
                </c:rich>
              </c:tx>
              <c:showLegendKey val="0"/>
              <c:showVal val="1"/>
              <c:showCatName val="0"/>
              <c:showSerName val="0"/>
              <c:showPercent val="0"/>
              <c:showBubbleSize val="0"/>
            </c:dLbl>
            <c:dLbl>
              <c:idx val="13"/>
              <c:layout/>
              <c:tx>
                <c:rich>
                  <a:bodyPr/>
                  <a:lstStyle/>
                  <a:p>
                    <a:r>
                      <a:rPr lang="en-US">
                        <a:latin typeface="Times New Roman" pitchFamily="18" charset="0"/>
                        <a:cs typeface="Times New Roman" pitchFamily="18" charset="0"/>
                      </a:rPr>
                      <a:t>NOR</a:t>
                    </a:r>
                    <a:endParaRPr lang="en-US"/>
                  </a:p>
                </c:rich>
              </c:tx>
              <c:showLegendKey val="0"/>
              <c:showVal val="1"/>
              <c:showCatName val="0"/>
              <c:showSerName val="0"/>
              <c:showPercent val="0"/>
              <c:showBubbleSize val="0"/>
            </c:dLbl>
            <c:dLbl>
              <c:idx val="14"/>
              <c:layout>
                <c:manualLayout>
                  <c:x val="-4.8309178743961352E-2"/>
                  <c:y val="2.2222222222222223E-2"/>
                </c:manualLayout>
              </c:layout>
              <c:tx>
                <c:rich>
                  <a:bodyPr/>
                  <a:lstStyle/>
                  <a:p>
                    <a:r>
                      <a:rPr lang="en-US">
                        <a:latin typeface="Times New Roman" pitchFamily="18" charset="0"/>
                        <a:cs typeface="Times New Roman" pitchFamily="18" charset="0"/>
                      </a:rPr>
                      <a:t>PRT</a:t>
                    </a:r>
                    <a:endParaRPr lang="en-US"/>
                  </a:p>
                </c:rich>
              </c:tx>
              <c:showLegendKey val="0"/>
              <c:showVal val="1"/>
              <c:showCatName val="0"/>
              <c:showSerName val="0"/>
              <c:showPercent val="0"/>
              <c:showBubbleSize val="0"/>
            </c:dLbl>
            <c:dLbl>
              <c:idx val="15"/>
              <c:layout>
                <c:manualLayout>
                  <c:x val="-3.0193236714975844E-2"/>
                  <c:y val="2.5000000000000001E-2"/>
                </c:manualLayout>
              </c:layout>
              <c:tx>
                <c:rich>
                  <a:bodyPr/>
                  <a:lstStyle/>
                  <a:p>
                    <a:r>
                      <a:rPr lang="en-US">
                        <a:latin typeface="Times New Roman" pitchFamily="18" charset="0"/>
                        <a:cs typeface="Times New Roman" pitchFamily="18" charset="0"/>
                      </a:rPr>
                      <a:t>ESP</a:t>
                    </a:r>
                    <a:endParaRPr lang="en-US"/>
                  </a:p>
                </c:rich>
              </c:tx>
              <c:showLegendKey val="0"/>
              <c:showVal val="1"/>
              <c:showCatName val="0"/>
              <c:showSerName val="0"/>
              <c:showPercent val="0"/>
              <c:showBubbleSize val="0"/>
            </c:dLbl>
            <c:dLbl>
              <c:idx val="16"/>
              <c:layout>
                <c:manualLayout>
                  <c:x val="-8.4541062801932312E-2"/>
                  <c:y val="-1.9444444444444393E-2"/>
                </c:manualLayout>
              </c:layout>
              <c:tx>
                <c:rich>
                  <a:bodyPr/>
                  <a:lstStyle/>
                  <a:p>
                    <a:r>
                      <a:rPr lang="en-US">
                        <a:latin typeface="Times New Roman" pitchFamily="18" charset="0"/>
                        <a:cs typeface="Times New Roman" pitchFamily="18" charset="0"/>
                      </a:rPr>
                      <a:t>SWE</a:t>
                    </a:r>
                    <a:endParaRPr lang="en-US"/>
                  </a:p>
                </c:rich>
              </c:tx>
              <c:showLegendKey val="0"/>
              <c:showVal val="1"/>
              <c:showCatName val="0"/>
              <c:showSerName val="0"/>
              <c:showPercent val="0"/>
              <c:showBubbleSize val="0"/>
            </c:dLbl>
            <c:dLbl>
              <c:idx val="17"/>
              <c:layout>
                <c:manualLayout>
                  <c:x val="-9.057971014492754E-3"/>
                  <c:y val="0"/>
                </c:manualLayout>
              </c:layout>
              <c:tx>
                <c:rich>
                  <a:bodyPr/>
                  <a:lstStyle/>
                  <a:p>
                    <a:r>
                      <a:rPr lang="en-US" dirty="0">
                        <a:latin typeface="Times New Roman" pitchFamily="18" charset="0"/>
                        <a:cs typeface="Times New Roman" pitchFamily="18" charset="0"/>
                      </a:rPr>
                      <a:t>SWZ</a:t>
                    </a:r>
                    <a:endParaRPr lang="en-US" dirty="0"/>
                  </a:p>
                </c:rich>
              </c:tx>
              <c:showLegendKey val="0"/>
              <c:showVal val="1"/>
              <c:showCatName val="0"/>
              <c:showSerName val="0"/>
              <c:showPercent val="0"/>
              <c:showBubbleSize val="0"/>
            </c:dLbl>
            <c:dLbl>
              <c:idx val="18"/>
              <c:layout>
                <c:manualLayout>
                  <c:x val="-9.359903381642512E-2"/>
                  <c:y val="2.7777777777777779E-3"/>
                </c:manualLayout>
              </c:layout>
              <c:tx>
                <c:rich>
                  <a:bodyPr/>
                  <a:lstStyle/>
                  <a:p>
                    <a:r>
                      <a:rPr lang="en-US">
                        <a:latin typeface="Times New Roman" pitchFamily="18" charset="0"/>
                        <a:cs typeface="Times New Roman" pitchFamily="18" charset="0"/>
                      </a:rPr>
                      <a:t>GBR</a:t>
                    </a:r>
                    <a:endParaRPr lang="en-US"/>
                  </a:p>
                </c:rich>
              </c:tx>
              <c:showLegendKey val="0"/>
              <c:showVal val="1"/>
              <c:showCatName val="0"/>
              <c:showSerName val="0"/>
              <c:showPercent val="0"/>
              <c:showBubbleSize val="0"/>
            </c:dLbl>
            <c:dLbl>
              <c:idx val="19"/>
              <c:layout>
                <c:manualLayout>
                  <c:x val="-1.2077294685990338E-2"/>
                  <c:y val="8.3333333333333332E-3"/>
                </c:manualLayout>
              </c:layout>
              <c:tx>
                <c:rich>
                  <a:bodyPr/>
                  <a:lstStyle/>
                  <a:p>
                    <a:r>
                      <a:rPr lang="en-US">
                        <a:latin typeface="Times New Roman" pitchFamily="18" charset="0"/>
                        <a:cs typeface="Times New Roman" pitchFamily="18" charset="0"/>
                      </a:rPr>
                      <a:t>USA</a:t>
                    </a:r>
                    <a:endParaRPr lang="en-US"/>
                  </a:p>
                </c:rich>
              </c:tx>
              <c:showLegendKey val="0"/>
              <c:showVal val="1"/>
              <c:showCatName val="0"/>
              <c:showSerName val="0"/>
              <c:showPercent val="0"/>
              <c:showBubbleSize val="0"/>
            </c:dLbl>
            <c:txPr>
              <a:bodyPr/>
              <a:lstStyle/>
              <a:p>
                <a:pPr>
                  <a:defRPr>
                    <a:latin typeface="Times New Roman" pitchFamily="18" charset="0"/>
                    <a:cs typeface="Times New Roman" pitchFamily="18" charset="0"/>
                  </a:defRPr>
                </a:pPr>
                <a:endParaRPr lang="en-US"/>
              </a:p>
            </c:txPr>
            <c:showLegendKey val="0"/>
            <c:showVal val="0"/>
            <c:showCatName val="0"/>
            <c:showSerName val="0"/>
            <c:showPercent val="0"/>
            <c:showBubbleSize val="0"/>
          </c:dLbls>
          <c:trendline>
            <c:trendlineType val="linear"/>
            <c:dispRSqr val="0"/>
            <c:dispEq val="0"/>
          </c:trendline>
          <c:xVal>
            <c:numRef>
              <c:f>'By Decade'!$AM$18:$AM$37</c:f>
              <c:numCache>
                <c:formatCode>General</c:formatCode>
                <c:ptCount val="20"/>
                <c:pt idx="0">
                  <c:v>1.1499999999999999</c:v>
                </c:pt>
                <c:pt idx="1">
                  <c:v>-7.0000000000000007E-2</c:v>
                </c:pt>
                <c:pt idx="2">
                  <c:v>0.22</c:v>
                </c:pt>
                <c:pt idx="3">
                  <c:v>0.94</c:v>
                </c:pt>
                <c:pt idx="4">
                  <c:v>0.41</c:v>
                </c:pt>
                <c:pt idx="5">
                  <c:v>-1.17</c:v>
                </c:pt>
                <c:pt idx="6">
                  <c:v>7.0000000000000007E-2</c:v>
                </c:pt>
                <c:pt idx="7">
                  <c:v>-0.37</c:v>
                </c:pt>
                <c:pt idx="8">
                  <c:v>0.28000000000000003</c:v>
                </c:pt>
                <c:pt idx="9">
                  <c:v>0.11</c:v>
                </c:pt>
                <c:pt idx="10">
                  <c:v>-0.86</c:v>
                </c:pt>
                <c:pt idx="11">
                  <c:v>1.48</c:v>
                </c:pt>
                <c:pt idx="12">
                  <c:v>1.47</c:v>
                </c:pt>
                <c:pt idx="13">
                  <c:v>0.81</c:v>
                </c:pt>
                <c:pt idx="14">
                  <c:v>1.08</c:v>
                </c:pt>
                <c:pt idx="15">
                  <c:v>1.61</c:v>
                </c:pt>
                <c:pt idx="16">
                  <c:v>-0.12</c:v>
                </c:pt>
                <c:pt idx="17">
                  <c:v>0.4</c:v>
                </c:pt>
                <c:pt idx="18">
                  <c:v>-0.16</c:v>
                </c:pt>
                <c:pt idx="19">
                  <c:v>1.35</c:v>
                </c:pt>
              </c:numCache>
            </c:numRef>
          </c:xVal>
          <c:yVal>
            <c:numRef>
              <c:f>'By Decade'!$AN$18:$AN$37</c:f>
              <c:numCache>
                <c:formatCode>General</c:formatCode>
                <c:ptCount val="20"/>
                <c:pt idx="0">
                  <c:v>0.75</c:v>
                </c:pt>
                <c:pt idx="1">
                  <c:v>1.28</c:v>
                </c:pt>
                <c:pt idx="2">
                  <c:v>0.21</c:v>
                </c:pt>
                <c:pt idx="3">
                  <c:v>-0.01</c:v>
                </c:pt>
                <c:pt idx="4">
                  <c:v>0.36</c:v>
                </c:pt>
                <c:pt idx="5">
                  <c:v>1.53</c:v>
                </c:pt>
                <c:pt idx="6">
                  <c:v>0.24</c:v>
                </c:pt>
                <c:pt idx="7">
                  <c:v>1.33</c:v>
                </c:pt>
                <c:pt idx="8">
                  <c:v>-0.24</c:v>
                </c:pt>
                <c:pt idx="9">
                  <c:v>0.4</c:v>
                </c:pt>
                <c:pt idx="10">
                  <c:v>-0.06</c:v>
                </c:pt>
                <c:pt idx="11">
                  <c:v>0.66</c:v>
                </c:pt>
                <c:pt idx="12">
                  <c:v>0.17</c:v>
                </c:pt>
                <c:pt idx="13">
                  <c:v>2</c:v>
                </c:pt>
                <c:pt idx="14">
                  <c:v>0.32</c:v>
                </c:pt>
                <c:pt idx="15">
                  <c:v>-7.0000000000000007E-2</c:v>
                </c:pt>
                <c:pt idx="16">
                  <c:v>0.65</c:v>
                </c:pt>
                <c:pt idx="17">
                  <c:v>-0.18</c:v>
                </c:pt>
                <c:pt idx="18">
                  <c:v>0.57999999999999996</c:v>
                </c:pt>
                <c:pt idx="19">
                  <c:v>0.56999999999999995</c:v>
                </c:pt>
              </c:numCache>
            </c:numRef>
          </c:yVal>
          <c:smooth val="0"/>
        </c:ser>
        <c:ser>
          <c:idx val="1"/>
          <c:order val="1"/>
          <c:tx>
            <c:v>TFP Growth</c:v>
          </c:tx>
          <c:spPr>
            <a:ln w="28575">
              <a:noFill/>
            </a:ln>
          </c:spPr>
          <c:marker>
            <c:symbol val="none"/>
          </c:marker>
          <c:errBars>
            <c:errDir val="x"/>
            <c:errBarType val="both"/>
            <c:errValType val="fixedVal"/>
            <c:noEndCap val="0"/>
            <c:val val="3"/>
            <c:spPr>
              <a:ln w="12700">
                <a:solidFill>
                  <a:srgbClr val="FF0000"/>
                </a:solidFill>
                <a:prstDash val="lgDash"/>
              </a:ln>
            </c:spPr>
          </c:errBars>
          <c:xVal>
            <c:numLit>
              <c:formatCode>General</c:formatCode>
              <c:ptCount val="1"/>
              <c:pt idx="0">
                <c:v>1</c:v>
              </c:pt>
            </c:numLit>
          </c:xVal>
          <c:yVal>
            <c:numLit>
              <c:formatCode>General</c:formatCode>
              <c:ptCount val="1"/>
              <c:pt idx="0">
                <c:v>0.84</c:v>
              </c:pt>
            </c:numLit>
          </c:yVal>
          <c:smooth val="0"/>
        </c:ser>
        <c:ser>
          <c:idx val="2"/>
          <c:order val="2"/>
          <c:tx>
            <c:v>Hours Growth</c:v>
          </c:tx>
          <c:spPr>
            <a:ln w="28575">
              <a:noFill/>
            </a:ln>
          </c:spPr>
          <c:marker>
            <c:symbol val="none"/>
          </c:marker>
          <c:errBars>
            <c:errDir val="y"/>
            <c:errBarType val="both"/>
            <c:errValType val="fixedVal"/>
            <c:noEndCap val="0"/>
            <c:val val="3"/>
            <c:spPr>
              <a:ln w="12700">
                <a:solidFill>
                  <a:srgbClr val="FF0000"/>
                </a:solidFill>
                <a:prstDash val="lgDash"/>
              </a:ln>
            </c:spPr>
          </c:errBars>
          <c:xVal>
            <c:numLit>
              <c:formatCode>General</c:formatCode>
              <c:ptCount val="1"/>
              <c:pt idx="0">
                <c:v>0.47</c:v>
              </c:pt>
            </c:numLit>
          </c:xVal>
          <c:yVal>
            <c:numLit>
              <c:formatCode>General</c:formatCode>
              <c:ptCount val="1"/>
              <c:pt idx="0">
                <c:v>1</c:v>
              </c:pt>
            </c:numLit>
          </c:yVal>
          <c:smooth val="0"/>
        </c:ser>
        <c:dLbls>
          <c:showLegendKey val="0"/>
          <c:showVal val="0"/>
          <c:showCatName val="0"/>
          <c:showSerName val="0"/>
          <c:showPercent val="0"/>
          <c:showBubbleSize val="0"/>
        </c:dLbls>
        <c:axId val="106370944"/>
        <c:axId val="106381312"/>
      </c:scatterChart>
      <c:valAx>
        <c:axId val="106370944"/>
        <c:scaling>
          <c:orientation val="minMax"/>
          <c:max val="3"/>
          <c:min val="-2"/>
        </c:scaling>
        <c:delete val="0"/>
        <c:axPos val="b"/>
        <c:title>
          <c:tx>
            <c:rich>
              <a:bodyPr/>
              <a:lstStyle/>
              <a:p>
                <a:pPr>
                  <a:defRPr b="0">
                    <a:latin typeface="Times New Roman" pitchFamily="18" charset="0"/>
                    <a:cs typeface="Times New Roman" pitchFamily="18" charset="0"/>
                  </a:defRPr>
                </a:pPr>
                <a:r>
                  <a:rPr lang="en-US" b="0">
                    <a:latin typeface="Times New Roman" pitchFamily="18" charset="0"/>
                    <a:cs typeface="Times New Roman" pitchFamily="18" charset="0"/>
                  </a:rPr>
                  <a:t>Hours Growth (percent)</a:t>
                </a:r>
              </a:p>
            </c:rich>
          </c:tx>
          <c:layout/>
          <c:overlay val="0"/>
        </c:title>
        <c:numFmt formatCode="#,##0.0" sourceLinked="0"/>
        <c:majorTickMark val="out"/>
        <c:minorTickMark val="none"/>
        <c:tickLblPos val="low"/>
        <c:txPr>
          <a:bodyPr/>
          <a:lstStyle/>
          <a:p>
            <a:pPr>
              <a:defRPr>
                <a:latin typeface="Times New Roman" pitchFamily="18" charset="0"/>
                <a:cs typeface="Times New Roman" pitchFamily="18" charset="0"/>
              </a:defRPr>
            </a:pPr>
            <a:endParaRPr lang="en-US"/>
          </a:p>
        </c:txPr>
        <c:crossAx val="106381312"/>
        <c:crosses val="autoZero"/>
        <c:crossBetween val="midCat"/>
      </c:valAx>
      <c:valAx>
        <c:axId val="106381312"/>
        <c:scaling>
          <c:orientation val="minMax"/>
          <c:max val="3"/>
          <c:min val="-2"/>
        </c:scaling>
        <c:delete val="0"/>
        <c:axPos val="l"/>
        <c:title>
          <c:tx>
            <c:rich>
              <a:bodyPr rot="-5400000" vert="horz"/>
              <a:lstStyle/>
              <a:p>
                <a:pPr>
                  <a:defRPr b="0">
                    <a:latin typeface="Times New Roman" pitchFamily="18" charset="0"/>
                    <a:cs typeface="Times New Roman" pitchFamily="18" charset="0"/>
                  </a:defRPr>
                </a:pPr>
                <a:r>
                  <a:rPr lang="en-US" b="0">
                    <a:latin typeface="Times New Roman" pitchFamily="18" charset="0"/>
                    <a:cs typeface="Times New Roman" pitchFamily="18" charset="0"/>
                  </a:rPr>
                  <a:t>TFP Growth (percent)</a:t>
                </a:r>
              </a:p>
            </c:rich>
          </c:tx>
          <c:layout/>
          <c:overlay val="0"/>
        </c:title>
        <c:numFmt formatCode="#,##0.0" sourceLinked="0"/>
        <c:majorTickMark val="out"/>
        <c:minorTickMark val="none"/>
        <c:tickLblPos val="high"/>
        <c:txPr>
          <a:bodyPr/>
          <a:lstStyle/>
          <a:p>
            <a:pPr>
              <a:defRPr>
                <a:latin typeface="Times New Roman" pitchFamily="18" charset="0"/>
                <a:cs typeface="Times New Roman" pitchFamily="18" charset="0"/>
              </a:defRPr>
            </a:pPr>
            <a:endParaRPr lang="en-US"/>
          </a:p>
        </c:txPr>
        <c:crossAx val="106370944"/>
        <c:crosses val="autoZero"/>
        <c:crossBetween val="midCat"/>
      </c:valAx>
      <c:spPr>
        <a:noFill/>
        <a:ln w="12700">
          <a:solidFill>
            <a:srgbClr val="808080"/>
          </a:solidFill>
          <a:prstDash val="solid"/>
        </a:ln>
      </c:spPr>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latin typeface="Times New Roman" pitchFamily="18" charset="0"/>
                <a:cs typeface="Times New Roman" pitchFamily="18" charset="0"/>
              </a:defRPr>
            </a:pPr>
            <a:r>
              <a:rPr lang="en-US">
                <a:latin typeface="Times New Roman" pitchFamily="18" charset="0"/>
                <a:cs typeface="Times New Roman" pitchFamily="18" charset="0"/>
              </a:rPr>
              <a:t>2000-2007</a:t>
            </a:r>
          </a:p>
        </c:rich>
      </c:tx>
      <c:layout/>
      <c:overlay val="0"/>
    </c:title>
    <c:autoTitleDeleted val="0"/>
    <c:plotArea>
      <c:layout/>
      <c:scatterChart>
        <c:scatterStyle val="lineMarker"/>
        <c:varyColors val="0"/>
        <c:ser>
          <c:idx val="0"/>
          <c:order val="0"/>
          <c:spPr>
            <a:ln w="25400">
              <a:noFill/>
            </a:ln>
            <a:effectLst/>
          </c:spPr>
          <c:marker>
            <c:symbol val="circle"/>
            <c:size val="6"/>
            <c:spPr>
              <a:solidFill>
                <a:schemeClr val="tx1"/>
              </a:solidFill>
              <a:ln>
                <a:noFill/>
                <a:prstDash val="solid"/>
              </a:ln>
            </c:spPr>
          </c:marker>
          <c:dLbls>
            <c:dLbl>
              <c:idx val="0"/>
              <c:layout>
                <c:manualLayout>
                  <c:x val="-5.9057495530449998E-2"/>
                  <c:y val="2.7116360454943131E-2"/>
                </c:manualLayout>
              </c:layout>
              <c:tx>
                <c:rich>
                  <a:bodyPr/>
                  <a:lstStyle/>
                  <a:p>
                    <a:r>
                      <a:rPr lang="en-US">
                        <a:latin typeface="Times New Roman" pitchFamily="18" charset="0"/>
                        <a:cs typeface="Times New Roman" pitchFamily="18" charset="0"/>
                      </a:rPr>
                      <a:t>AUS</a:t>
                    </a:r>
                    <a:endParaRPr lang="en-US"/>
                  </a:p>
                </c:rich>
              </c:tx>
              <c:showLegendKey val="0"/>
              <c:showVal val="1"/>
              <c:showCatName val="0"/>
              <c:showSerName val="0"/>
              <c:showPercent val="0"/>
              <c:showBubbleSize val="0"/>
            </c:dLbl>
            <c:dLbl>
              <c:idx val="1"/>
              <c:layout/>
              <c:tx>
                <c:rich>
                  <a:bodyPr/>
                  <a:lstStyle/>
                  <a:p>
                    <a:r>
                      <a:rPr lang="en-US">
                        <a:latin typeface="Times New Roman" pitchFamily="18" charset="0"/>
                        <a:cs typeface="Times New Roman" pitchFamily="18" charset="0"/>
                      </a:rPr>
                      <a:t>AUT</a:t>
                    </a:r>
                    <a:endParaRPr lang="en-US"/>
                  </a:p>
                </c:rich>
              </c:tx>
              <c:showLegendKey val="0"/>
              <c:showVal val="1"/>
              <c:showCatName val="0"/>
              <c:showSerName val="0"/>
              <c:showPercent val="0"/>
              <c:showBubbleSize val="0"/>
            </c:dLbl>
            <c:dLbl>
              <c:idx val="2"/>
              <c:layout>
                <c:manualLayout>
                  <c:x val="-5.0600298603978848E-2"/>
                  <c:y val="-2.1031714785651794E-2"/>
                </c:manualLayout>
              </c:layout>
              <c:tx>
                <c:rich>
                  <a:bodyPr/>
                  <a:lstStyle/>
                  <a:p>
                    <a:r>
                      <a:rPr lang="en-US">
                        <a:latin typeface="Times New Roman" pitchFamily="18" charset="0"/>
                        <a:cs typeface="Times New Roman" pitchFamily="18" charset="0"/>
                      </a:rPr>
                      <a:t>BEL</a:t>
                    </a:r>
                    <a:endParaRPr lang="en-US"/>
                  </a:p>
                </c:rich>
              </c:tx>
              <c:showLegendKey val="0"/>
              <c:showVal val="1"/>
              <c:showCatName val="0"/>
              <c:showSerName val="0"/>
              <c:showPercent val="0"/>
              <c:showBubbleSize val="0"/>
            </c:dLbl>
            <c:dLbl>
              <c:idx val="3"/>
              <c:layout>
                <c:manualLayout>
                  <c:x val="-6.4022975388945941E-2"/>
                  <c:y val="-2.9629702537182851E-2"/>
                </c:manualLayout>
              </c:layout>
              <c:tx>
                <c:rich>
                  <a:bodyPr/>
                  <a:lstStyle/>
                  <a:p>
                    <a:r>
                      <a:rPr lang="en-US">
                        <a:latin typeface="Times New Roman" pitchFamily="18" charset="0"/>
                        <a:cs typeface="Times New Roman" pitchFamily="18" charset="0"/>
                      </a:rPr>
                      <a:t>CAN</a:t>
                    </a:r>
                    <a:endParaRPr lang="en-US"/>
                  </a:p>
                </c:rich>
              </c:tx>
              <c:showLegendKey val="0"/>
              <c:showVal val="1"/>
              <c:showCatName val="0"/>
              <c:showSerName val="0"/>
              <c:showPercent val="0"/>
              <c:showBubbleSize val="0"/>
            </c:dLbl>
            <c:dLbl>
              <c:idx val="4"/>
              <c:layout>
                <c:manualLayout>
                  <c:x val="-9.8508882041918613E-2"/>
                  <c:y val="-7.5395888013998248E-3"/>
                </c:manualLayout>
              </c:layout>
              <c:tx>
                <c:rich>
                  <a:bodyPr/>
                  <a:lstStyle/>
                  <a:p>
                    <a:r>
                      <a:rPr lang="en-US">
                        <a:latin typeface="Times New Roman" pitchFamily="18" charset="0"/>
                        <a:cs typeface="Times New Roman" pitchFamily="18" charset="0"/>
                      </a:rPr>
                      <a:t>DNK</a:t>
                    </a:r>
                    <a:endParaRPr lang="en-US"/>
                  </a:p>
                </c:rich>
              </c:tx>
              <c:showLegendKey val="0"/>
              <c:showVal val="1"/>
              <c:showCatName val="0"/>
              <c:showSerName val="0"/>
              <c:showPercent val="0"/>
              <c:showBubbleSize val="0"/>
            </c:dLbl>
            <c:dLbl>
              <c:idx val="5"/>
              <c:layout/>
              <c:tx>
                <c:rich>
                  <a:bodyPr/>
                  <a:lstStyle/>
                  <a:p>
                    <a:r>
                      <a:rPr lang="en-US">
                        <a:latin typeface="Times New Roman" pitchFamily="18" charset="0"/>
                        <a:cs typeface="Times New Roman" pitchFamily="18" charset="0"/>
                      </a:rPr>
                      <a:t>FIN</a:t>
                    </a:r>
                    <a:endParaRPr lang="en-US"/>
                  </a:p>
                </c:rich>
              </c:tx>
              <c:showLegendKey val="0"/>
              <c:showVal val="1"/>
              <c:showCatName val="0"/>
              <c:showSerName val="0"/>
              <c:showPercent val="0"/>
              <c:showBubbleSize val="0"/>
            </c:dLbl>
            <c:dLbl>
              <c:idx val="6"/>
              <c:layout>
                <c:manualLayout>
                  <c:x val="-8.233957168397428E-2"/>
                  <c:y val="-2.3545056867891514E-2"/>
                </c:manualLayout>
              </c:layout>
              <c:tx>
                <c:rich>
                  <a:bodyPr/>
                  <a:lstStyle/>
                  <a:p>
                    <a:r>
                      <a:rPr lang="en-US" dirty="0">
                        <a:latin typeface="Times New Roman" pitchFamily="18" charset="0"/>
                        <a:cs typeface="Times New Roman" pitchFamily="18" charset="0"/>
                      </a:rPr>
                      <a:t>FRA</a:t>
                    </a:r>
                    <a:endParaRPr lang="en-US" dirty="0"/>
                  </a:p>
                </c:rich>
              </c:tx>
              <c:showLegendKey val="0"/>
              <c:showVal val="1"/>
              <c:showCatName val="0"/>
              <c:showSerName val="0"/>
              <c:showPercent val="0"/>
              <c:showBubbleSize val="0"/>
            </c:dLbl>
            <c:dLbl>
              <c:idx val="7"/>
              <c:layout>
                <c:manualLayout>
                  <c:x val="-8.2939632545931757E-2"/>
                  <c:y val="-1.9047681539807525E-2"/>
                </c:manualLayout>
              </c:layout>
              <c:tx>
                <c:rich>
                  <a:bodyPr/>
                  <a:lstStyle/>
                  <a:p>
                    <a:r>
                      <a:rPr lang="en-US">
                        <a:latin typeface="Times New Roman" pitchFamily="18" charset="0"/>
                        <a:cs typeface="Times New Roman" pitchFamily="18" charset="0"/>
                      </a:rPr>
                      <a:t>DEU</a:t>
                    </a:r>
                    <a:endParaRPr lang="en-US"/>
                  </a:p>
                </c:rich>
              </c:tx>
              <c:showLegendKey val="0"/>
              <c:showVal val="1"/>
              <c:showCatName val="0"/>
              <c:showSerName val="0"/>
              <c:showPercent val="0"/>
              <c:showBubbleSize val="0"/>
            </c:dLbl>
            <c:dLbl>
              <c:idx val="8"/>
              <c:layout>
                <c:manualLayout>
                  <c:x val="-2.0734908136482939E-2"/>
                  <c:y val="1.269838145231846E-2"/>
                </c:manualLayout>
              </c:layout>
              <c:tx>
                <c:rich>
                  <a:bodyPr/>
                  <a:lstStyle/>
                  <a:p>
                    <a:r>
                      <a:rPr lang="en-US">
                        <a:latin typeface="Times New Roman" pitchFamily="18" charset="0"/>
                        <a:cs typeface="Times New Roman" pitchFamily="18" charset="0"/>
                      </a:rPr>
                      <a:t>GRC</a:t>
                    </a:r>
                    <a:endParaRPr lang="en-US"/>
                  </a:p>
                </c:rich>
              </c:tx>
              <c:showLegendKey val="0"/>
              <c:showVal val="1"/>
              <c:showCatName val="0"/>
              <c:showSerName val="0"/>
              <c:showPercent val="0"/>
              <c:showBubbleSize val="0"/>
            </c:dLbl>
            <c:dLbl>
              <c:idx val="9"/>
              <c:layout>
                <c:manualLayout>
                  <c:x val="-1.2077294685990338E-2"/>
                  <c:y val="8.3333333333333332E-3"/>
                </c:manualLayout>
              </c:layout>
              <c:tx>
                <c:rich>
                  <a:bodyPr/>
                  <a:lstStyle/>
                  <a:p>
                    <a:r>
                      <a:rPr lang="en-US" dirty="0">
                        <a:latin typeface="Times New Roman" pitchFamily="18" charset="0"/>
                        <a:cs typeface="Times New Roman" pitchFamily="18" charset="0"/>
                      </a:rPr>
                      <a:t>ITA</a:t>
                    </a:r>
                    <a:endParaRPr lang="en-US" dirty="0"/>
                  </a:p>
                </c:rich>
              </c:tx>
              <c:showLegendKey val="0"/>
              <c:showVal val="1"/>
              <c:showCatName val="0"/>
              <c:showSerName val="0"/>
              <c:showPercent val="0"/>
              <c:showBubbleSize val="0"/>
            </c:dLbl>
            <c:dLbl>
              <c:idx val="10"/>
              <c:layout>
                <c:manualLayout>
                  <c:x val="-2.7246190168906458E-2"/>
                  <c:y val="2.1164021164021163E-2"/>
                </c:manualLayout>
              </c:layout>
              <c:tx>
                <c:rich>
                  <a:bodyPr/>
                  <a:lstStyle/>
                  <a:p>
                    <a:r>
                      <a:rPr lang="en-US">
                        <a:latin typeface="Times New Roman" pitchFamily="18" charset="0"/>
                        <a:cs typeface="Times New Roman" pitchFamily="18" charset="0"/>
                      </a:rPr>
                      <a:t>JPN</a:t>
                    </a:r>
                    <a:endParaRPr lang="en-US"/>
                  </a:p>
                </c:rich>
              </c:tx>
              <c:showLegendKey val="0"/>
              <c:showVal val="1"/>
              <c:showCatName val="0"/>
              <c:showSerName val="0"/>
              <c:showPercent val="0"/>
              <c:showBubbleSize val="0"/>
            </c:dLbl>
            <c:dLbl>
              <c:idx val="11"/>
              <c:layout>
                <c:manualLayout>
                  <c:x val="-9.7291167408421766E-2"/>
                  <c:y val="1.3888888888888888E-2"/>
                </c:manualLayout>
              </c:layout>
              <c:tx>
                <c:rich>
                  <a:bodyPr/>
                  <a:lstStyle/>
                  <a:p>
                    <a:r>
                      <a:rPr lang="en-US">
                        <a:latin typeface="Times New Roman" pitchFamily="18" charset="0"/>
                        <a:cs typeface="Times New Roman" pitchFamily="18" charset="0"/>
                      </a:rPr>
                      <a:t>NLD</a:t>
                    </a:r>
                    <a:endParaRPr lang="en-US"/>
                  </a:p>
                </c:rich>
              </c:tx>
              <c:showLegendKey val="0"/>
              <c:showVal val="1"/>
              <c:showCatName val="0"/>
              <c:showSerName val="0"/>
              <c:showPercent val="0"/>
              <c:showBubbleSize val="0"/>
            </c:dLbl>
            <c:dLbl>
              <c:idx val="12"/>
              <c:layout>
                <c:manualLayout>
                  <c:x val="-3.5030811365970561E-2"/>
                  <c:y val="-2.8042432195975502E-2"/>
                </c:manualLayout>
              </c:layout>
              <c:tx>
                <c:rich>
                  <a:bodyPr/>
                  <a:lstStyle/>
                  <a:p>
                    <a:r>
                      <a:rPr lang="en-US">
                        <a:latin typeface="Times New Roman" pitchFamily="18" charset="0"/>
                        <a:cs typeface="Times New Roman" pitchFamily="18" charset="0"/>
                      </a:rPr>
                      <a:t>NLZ</a:t>
                    </a:r>
                    <a:endParaRPr lang="en-US"/>
                  </a:p>
                </c:rich>
              </c:tx>
              <c:showLegendKey val="0"/>
              <c:showVal val="1"/>
              <c:showCatName val="0"/>
              <c:showSerName val="0"/>
              <c:showPercent val="0"/>
              <c:showBubbleSize val="0"/>
            </c:dLbl>
            <c:dLbl>
              <c:idx val="13"/>
              <c:layout>
                <c:manualLayout>
                  <c:x val="-4.8381452318460194E-2"/>
                  <c:y val="2.1164041994750655E-2"/>
                </c:manualLayout>
              </c:layout>
              <c:tx>
                <c:rich>
                  <a:bodyPr/>
                  <a:lstStyle/>
                  <a:p>
                    <a:r>
                      <a:rPr lang="en-US">
                        <a:latin typeface="Times New Roman" pitchFamily="18" charset="0"/>
                        <a:cs typeface="Times New Roman" pitchFamily="18" charset="0"/>
                      </a:rPr>
                      <a:t>NOR</a:t>
                    </a:r>
                    <a:endParaRPr lang="en-US"/>
                  </a:p>
                </c:rich>
              </c:tx>
              <c:showLegendKey val="0"/>
              <c:showVal val="1"/>
              <c:showCatName val="0"/>
              <c:showSerName val="0"/>
              <c:showPercent val="0"/>
              <c:showBubbleSize val="0"/>
            </c:dLbl>
            <c:dLbl>
              <c:idx val="14"/>
              <c:layout>
                <c:manualLayout>
                  <c:x val="-9.057971014492754E-3"/>
                  <c:y val="0"/>
                </c:manualLayout>
              </c:layout>
              <c:tx>
                <c:rich>
                  <a:bodyPr/>
                  <a:lstStyle/>
                  <a:p>
                    <a:r>
                      <a:rPr lang="en-US">
                        <a:latin typeface="Times New Roman" pitchFamily="18" charset="0"/>
                        <a:cs typeface="Times New Roman" pitchFamily="18" charset="0"/>
                      </a:rPr>
                      <a:t>PRT</a:t>
                    </a:r>
                    <a:endParaRPr lang="en-US"/>
                  </a:p>
                </c:rich>
              </c:tx>
              <c:showLegendKey val="0"/>
              <c:showVal val="1"/>
              <c:showCatName val="0"/>
              <c:showSerName val="0"/>
              <c:showPercent val="0"/>
              <c:showBubbleSize val="0"/>
            </c:dLbl>
            <c:dLbl>
              <c:idx val="15"/>
              <c:tx>
                <c:rich>
                  <a:bodyPr/>
                  <a:lstStyle/>
                  <a:p>
                    <a:r>
                      <a:rPr lang="en-US">
                        <a:latin typeface="Times New Roman" pitchFamily="18" charset="0"/>
                        <a:cs typeface="Times New Roman" pitchFamily="18" charset="0"/>
                      </a:rPr>
                      <a:t>ESP</a:t>
                    </a:r>
                    <a:endParaRPr lang="en-US"/>
                  </a:p>
                </c:rich>
              </c:tx>
              <c:showLegendKey val="0"/>
              <c:showVal val="1"/>
              <c:showCatName val="0"/>
              <c:showSerName val="0"/>
              <c:showPercent val="0"/>
              <c:showBubbleSize val="0"/>
            </c:dLbl>
            <c:dLbl>
              <c:idx val="16"/>
              <c:layout>
                <c:manualLayout>
                  <c:x val="-1.5096856099509301E-2"/>
                  <c:y val="2.7777777777777779E-3"/>
                </c:manualLayout>
              </c:layout>
              <c:tx>
                <c:rich>
                  <a:bodyPr/>
                  <a:lstStyle/>
                  <a:p>
                    <a:r>
                      <a:rPr lang="en-US">
                        <a:latin typeface="Times New Roman" pitchFamily="18" charset="0"/>
                        <a:cs typeface="Times New Roman" pitchFamily="18" charset="0"/>
                      </a:rPr>
                      <a:t>SWE</a:t>
                    </a:r>
                    <a:endParaRPr lang="en-US"/>
                  </a:p>
                </c:rich>
              </c:tx>
              <c:showLegendKey val="0"/>
              <c:showVal val="1"/>
              <c:showCatName val="0"/>
              <c:showSerName val="0"/>
              <c:showPercent val="0"/>
              <c:showBubbleSize val="0"/>
            </c:dLbl>
            <c:dLbl>
              <c:idx val="17"/>
              <c:layout>
                <c:manualLayout>
                  <c:x val="-1.4967628675802978E-2"/>
                  <c:y val="-1.2094988126484189E-2"/>
                </c:manualLayout>
              </c:layout>
              <c:tx>
                <c:rich>
                  <a:bodyPr/>
                  <a:lstStyle/>
                  <a:p>
                    <a:r>
                      <a:rPr lang="en-US">
                        <a:latin typeface="Times New Roman" pitchFamily="18" charset="0"/>
                        <a:cs typeface="Times New Roman" pitchFamily="18" charset="0"/>
                      </a:rPr>
                      <a:t>SWZ</a:t>
                    </a:r>
                    <a:endParaRPr lang="en-US"/>
                  </a:p>
                </c:rich>
              </c:tx>
              <c:showLegendKey val="0"/>
              <c:showVal val="1"/>
              <c:showCatName val="0"/>
              <c:showSerName val="0"/>
              <c:showPercent val="0"/>
              <c:showBubbleSize val="0"/>
            </c:dLbl>
            <c:dLbl>
              <c:idx val="18"/>
              <c:layout>
                <c:manualLayout>
                  <c:x val="-8.4885788732930123E-2"/>
                  <c:y val="-1.9047681539807525E-2"/>
                </c:manualLayout>
              </c:layout>
              <c:tx>
                <c:rich>
                  <a:bodyPr/>
                  <a:lstStyle/>
                  <a:p>
                    <a:r>
                      <a:rPr lang="en-US">
                        <a:latin typeface="Times New Roman" pitchFamily="18" charset="0"/>
                        <a:cs typeface="Times New Roman" pitchFamily="18" charset="0"/>
                      </a:rPr>
                      <a:t>GBR</a:t>
                    </a:r>
                    <a:endParaRPr lang="en-US"/>
                  </a:p>
                </c:rich>
              </c:tx>
              <c:showLegendKey val="0"/>
              <c:showVal val="1"/>
              <c:showCatName val="0"/>
              <c:showSerName val="0"/>
              <c:showPercent val="0"/>
              <c:showBubbleSize val="0"/>
            </c:dLbl>
            <c:dLbl>
              <c:idx val="19"/>
              <c:layout>
                <c:manualLayout>
                  <c:x val="-1.2750104606489406E-2"/>
                  <c:y val="3.5715223097112863E-3"/>
                </c:manualLayout>
              </c:layout>
              <c:tx>
                <c:rich>
                  <a:bodyPr/>
                  <a:lstStyle/>
                  <a:p>
                    <a:r>
                      <a:rPr lang="en-US" dirty="0">
                        <a:latin typeface="Times New Roman" pitchFamily="18" charset="0"/>
                        <a:cs typeface="Times New Roman" pitchFamily="18" charset="0"/>
                      </a:rPr>
                      <a:t>USA</a:t>
                    </a:r>
                    <a:endParaRPr lang="en-US" dirty="0"/>
                  </a:p>
                </c:rich>
              </c:tx>
              <c:showLegendKey val="0"/>
              <c:showVal val="1"/>
              <c:showCatName val="0"/>
              <c:showSerName val="0"/>
              <c:showPercent val="0"/>
              <c:showBubbleSize val="0"/>
            </c:dLbl>
            <c:txPr>
              <a:bodyPr/>
              <a:lstStyle/>
              <a:p>
                <a:pPr>
                  <a:defRPr>
                    <a:latin typeface="Times New Roman" pitchFamily="18" charset="0"/>
                    <a:cs typeface="Times New Roman" pitchFamily="18" charset="0"/>
                  </a:defRPr>
                </a:pPr>
                <a:endParaRPr lang="en-US"/>
              </a:p>
            </c:txPr>
            <c:showLegendKey val="0"/>
            <c:showVal val="0"/>
            <c:showCatName val="0"/>
            <c:showSerName val="0"/>
            <c:showPercent val="0"/>
            <c:showBubbleSize val="0"/>
          </c:dLbls>
          <c:trendline>
            <c:trendlineType val="linear"/>
            <c:dispRSqr val="0"/>
            <c:dispEq val="0"/>
          </c:trendline>
          <c:xVal>
            <c:numRef>
              <c:f>'By Decade'!$AQ$18:$AQ$37</c:f>
              <c:numCache>
                <c:formatCode>General</c:formatCode>
                <c:ptCount val="20"/>
                <c:pt idx="0">
                  <c:v>1.83</c:v>
                </c:pt>
                <c:pt idx="1">
                  <c:v>0.48</c:v>
                </c:pt>
                <c:pt idx="2">
                  <c:v>0.89</c:v>
                </c:pt>
                <c:pt idx="3">
                  <c:v>1.67</c:v>
                </c:pt>
                <c:pt idx="4">
                  <c:v>0.73</c:v>
                </c:pt>
                <c:pt idx="5">
                  <c:v>0.85</c:v>
                </c:pt>
                <c:pt idx="6">
                  <c:v>0.36</c:v>
                </c:pt>
                <c:pt idx="7">
                  <c:v>-0.23</c:v>
                </c:pt>
                <c:pt idx="8">
                  <c:v>0.99</c:v>
                </c:pt>
                <c:pt idx="9">
                  <c:v>1.02</c:v>
                </c:pt>
                <c:pt idx="10">
                  <c:v>-0.41</c:v>
                </c:pt>
                <c:pt idx="11">
                  <c:v>0.59</c:v>
                </c:pt>
                <c:pt idx="12">
                  <c:v>2.12</c:v>
                </c:pt>
                <c:pt idx="13">
                  <c:v>0.78</c:v>
                </c:pt>
                <c:pt idx="14">
                  <c:v>1.43</c:v>
                </c:pt>
                <c:pt idx="15">
                  <c:v>3.03</c:v>
                </c:pt>
                <c:pt idx="16">
                  <c:v>0.54</c:v>
                </c:pt>
                <c:pt idx="17">
                  <c:v>0.74</c:v>
                </c:pt>
                <c:pt idx="18">
                  <c:v>0.55000000000000004</c:v>
                </c:pt>
                <c:pt idx="19">
                  <c:v>0.71</c:v>
                </c:pt>
              </c:numCache>
            </c:numRef>
          </c:xVal>
          <c:yVal>
            <c:numRef>
              <c:f>'By Decade'!$AR$18:$AR$37</c:f>
              <c:numCache>
                <c:formatCode>General</c:formatCode>
                <c:ptCount val="20"/>
                <c:pt idx="0">
                  <c:v>-0.44</c:v>
                </c:pt>
                <c:pt idx="1">
                  <c:v>1.05</c:v>
                </c:pt>
                <c:pt idx="2">
                  <c:v>0.14000000000000001</c:v>
                </c:pt>
                <c:pt idx="3">
                  <c:v>-0.1</c:v>
                </c:pt>
                <c:pt idx="4">
                  <c:v>0.1</c:v>
                </c:pt>
                <c:pt idx="5">
                  <c:v>1.58</c:v>
                </c:pt>
                <c:pt idx="6">
                  <c:v>0.25</c:v>
                </c:pt>
                <c:pt idx="7">
                  <c:v>1.1599999999999999</c:v>
                </c:pt>
                <c:pt idx="8">
                  <c:v>0.46</c:v>
                </c:pt>
                <c:pt idx="9">
                  <c:v>-0.38</c:v>
                </c:pt>
                <c:pt idx="10">
                  <c:v>0.8</c:v>
                </c:pt>
                <c:pt idx="11">
                  <c:v>0.71</c:v>
                </c:pt>
                <c:pt idx="12">
                  <c:v>-0.03</c:v>
                </c:pt>
                <c:pt idx="13">
                  <c:v>-0.02</c:v>
                </c:pt>
                <c:pt idx="14">
                  <c:v>-1.78</c:v>
                </c:pt>
                <c:pt idx="15">
                  <c:v>-0.68</c:v>
                </c:pt>
                <c:pt idx="16">
                  <c:v>1.38</c:v>
                </c:pt>
                <c:pt idx="17">
                  <c:v>0.82</c:v>
                </c:pt>
                <c:pt idx="18">
                  <c:v>0.75</c:v>
                </c:pt>
                <c:pt idx="19">
                  <c:v>0.62</c:v>
                </c:pt>
              </c:numCache>
            </c:numRef>
          </c:yVal>
          <c:smooth val="0"/>
        </c:ser>
        <c:ser>
          <c:idx val="1"/>
          <c:order val="1"/>
          <c:tx>
            <c:v>Hours Growth</c:v>
          </c:tx>
          <c:spPr>
            <a:ln w="28575">
              <a:noFill/>
            </a:ln>
          </c:spPr>
          <c:marker>
            <c:symbol val="none"/>
          </c:marker>
          <c:errBars>
            <c:errDir val="y"/>
            <c:errBarType val="both"/>
            <c:errValType val="fixedVal"/>
            <c:noEndCap val="0"/>
            <c:val val="3"/>
            <c:spPr>
              <a:ln w="12700">
                <a:solidFill>
                  <a:srgbClr val="FF0000"/>
                </a:solidFill>
                <a:prstDash val="lgDash"/>
              </a:ln>
            </c:spPr>
          </c:errBars>
          <c:xVal>
            <c:numLit>
              <c:formatCode>General</c:formatCode>
              <c:ptCount val="1"/>
              <c:pt idx="0">
                <c:v>0.47</c:v>
              </c:pt>
            </c:numLit>
          </c:xVal>
          <c:yVal>
            <c:numLit>
              <c:formatCode>General</c:formatCode>
              <c:ptCount val="1"/>
              <c:pt idx="0">
                <c:v>1</c:v>
              </c:pt>
            </c:numLit>
          </c:yVal>
          <c:smooth val="0"/>
        </c:ser>
        <c:ser>
          <c:idx val="2"/>
          <c:order val="2"/>
          <c:tx>
            <c:v>TFP Growth</c:v>
          </c:tx>
          <c:spPr>
            <a:ln w="28575">
              <a:noFill/>
            </a:ln>
          </c:spPr>
          <c:marker>
            <c:symbol val="none"/>
          </c:marker>
          <c:errBars>
            <c:errDir val="x"/>
            <c:errBarType val="both"/>
            <c:errValType val="fixedVal"/>
            <c:noEndCap val="0"/>
            <c:val val="3"/>
            <c:spPr>
              <a:ln w="12700">
                <a:solidFill>
                  <a:srgbClr val="FF0000"/>
                </a:solidFill>
                <a:prstDash val="lgDash"/>
              </a:ln>
            </c:spPr>
          </c:errBars>
          <c:errBars>
            <c:errDir val="y"/>
            <c:errBarType val="both"/>
            <c:errValType val="stdDev"/>
            <c:noEndCap val="0"/>
            <c:val val="1"/>
          </c:errBars>
          <c:xVal>
            <c:numLit>
              <c:formatCode>General</c:formatCode>
              <c:ptCount val="1"/>
              <c:pt idx="0">
                <c:v>1</c:v>
              </c:pt>
            </c:numLit>
          </c:xVal>
          <c:yVal>
            <c:numLit>
              <c:formatCode>General</c:formatCode>
              <c:ptCount val="1"/>
              <c:pt idx="0">
                <c:v>0.84</c:v>
              </c:pt>
            </c:numLit>
          </c:yVal>
          <c:smooth val="0"/>
        </c:ser>
        <c:dLbls>
          <c:showLegendKey val="0"/>
          <c:showVal val="0"/>
          <c:showCatName val="0"/>
          <c:showSerName val="0"/>
          <c:showPercent val="0"/>
          <c:showBubbleSize val="0"/>
        </c:dLbls>
        <c:axId val="106525056"/>
        <c:axId val="106526976"/>
      </c:scatterChart>
      <c:valAx>
        <c:axId val="106525056"/>
        <c:scaling>
          <c:orientation val="minMax"/>
          <c:max val="3"/>
          <c:min val="-2"/>
        </c:scaling>
        <c:delete val="0"/>
        <c:axPos val="b"/>
        <c:title>
          <c:tx>
            <c:rich>
              <a:bodyPr/>
              <a:lstStyle/>
              <a:p>
                <a:pPr>
                  <a:defRPr b="0" i="0">
                    <a:latin typeface="Times New Roman" pitchFamily="18" charset="0"/>
                    <a:cs typeface="Times New Roman" pitchFamily="18" charset="0"/>
                  </a:defRPr>
                </a:pPr>
                <a:r>
                  <a:rPr lang="en-US" b="0" i="0">
                    <a:latin typeface="Times New Roman" pitchFamily="18" charset="0"/>
                    <a:cs typeface="Times New Roman" pitchFamily="18" charset="0"/>
                  </a:rPr>
                  <a:t>Hours Growth (percent)</a:t>
                </a:r>
              </a:p>
            </c:rich>
          </c:tx>
          <c:layout/>
          <c:overlay val="0"/>
        </c:title>
        <c:numFmt formatCode="#,##0.0" sourceLinked="0"/>
        <c:majorTickMark val="out"/>
        <c:minorTickMark val="none"/>
        <c:tickLblPos val="low"/>
        <c:txPr>
          <a:bodyPr/>
          <a:lstStyle/>
          <a:p>
            <a:pPr>
              <a:defRPr>
                <a:latin typeface="Times New Roman" pitchFamily="18" charset="0"/>
                <a:cs typeface="Times New Roman" pitchFamily="18" charset="0"/>
              </a:defRPr>
            </a:pPr>
            <a:endParaRPr lang="en-US"/>
          </a:p>
        </c:txPr>
        <c:crossAx val="106526976"/>
        <c:crosses val="autoZero"/>
        <c:crossBetween val="midCat"/>
      </c:valAx>
      <c:valAx>
        <c:axId val="106526976"/>
        <c:scaling>
          <c:orientation val="minMax"/>
          <c:max val="3"/>
          <c:min val="-2"/>
        </c:scaling>
        <c:delete val="0"/>
        <c:axPos val="l"/>
        <c:title>
          <c:tx>
            <c:rich>
              <a:bodyPr rot="-5400000" vert="horz"/>
              <a:lstStyle/>
              <a:p>
                <a:pPr>
                  <a:defRPr b="0">
                    <a:latin typeface="Times New Roman" pitchFamily="18" charset="0"/>
                    <a:cs typeface="Times New Roman" pitchFamily="18" charset="0"/>
                  </a:defRPr>
                </a:pPr>
                <a:r>
                  <a:rPr lang="en-US" b="0">
                    <a:latin typeface="Times New Roman" pitchFamily="18" charset="0"/>
                    <a:cs typeface="Times New Roman" pitchFamily="18" charset="0"/>
                  </a:rPr>
                  <a:t>TFP Growth (percent)</a:t>
                </a:r>
              </a:p>
            </c:rich>
          </c:tx>
          <c:layout/>
          <c:overlay val="0"/>
        </c:title>
        <c:numFmt formatCode="#,##0.0" sourceLinked="0"/>
        <c:majorTickMark val="out"/>
        <c:minorTickMark val="none"/>
        <c:tickLblPos val="high"/>
        <c:txPr>
          <a:bodyPr/>
          <a:lstStyle/>
          <a:p>
            <a:pPr>
              <a:defRPr>
                <a:latin typeface="Times New Roman" pitchFamily="18" charset="0"/>
                <a:cs typeface="Times New Roman" pitchFamily="18" charset="0"/>
              </a:defRPr>
            </a:pPr>
            <a:endParaRPr lang="en-US"/>
          </a:p>
        </c:txPr>
        <c:crossAx val="106525056"/>
        <c:crosses val="autoZero"/>
        <c:crossBetween val="midCat"/>
      </c:valAx>
      <c:spPr>
        <a:noFill/>
        <a:ln w="12700">
          <a:solidFill>
            <a:srgbClr val="808080"/>
          </a:solidFill>
          <a:prstDash val="solid"/>
        </a:ln>
      </c:spPr>
    </c:plotArea>
    <c:plotVisOnly val="1"/>
    <c:dispBlanksAs val="gap"/>
    <c:showDLblsOverMax val="0"/>
  </c:chart>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0.0364</cdr:x>
      <cdr:y>0.94603</cdr:y>
    </cdr:from>
    <cdr:to>
      <cdr:x>0.4272</cdr:x>
      <cdr:y>0.9946</cdr:y>
    </cdr:to>
    <cdr:sp macro="" textlink="">
      <cdr:nvSpPr>
        <cdr:cNvPr id="2" name="TextBox 1"/>
        <cdr:cNvSpPr txBox="1"/>
      </cdr:nvSpPr>
      <cdr:spPr>
        <a:xfrm xmlns:a="http://schemas.openxmlformats.org/drawingml/2006/main">
          <a:off x="201084" y="3710517"/>
          <a:ext cx="2159000" cy="1905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800" dirty="0">
              <a:solidFill>
                <a:schemeClr val="tx1"/>
              </a:solidFill>
              <a:latin typeface="Times New Roman" pitchFamily="18" charset="0"/>
              <a:cs typeface="Times New Roman" pitchFamily="18" charset="0"/>
            </a:rPr>
            <a:t>Source: Total Economy</a:t>
          </a:r>
          <a:r>
            <a:rPr lang="en-US" sz="800" baseline="0" dirty="0">
              <a:solidFill>
                <a:schemeClr val="tx1"/>
              </a:solidFill>
              <a:latin typeface="Times New Roman" pitchFamily="18" charset="0"/>
              <a:cs typeface="Times New Roman" pitchFamily="18" charset="0"/>
            </a:rPr>
            <a:t> Database.</a:t>
          </a:r>
          <a:endParaRPr lang="en-US" sz="800" dirty="0">
            <a:solidFill>
              <a:schemeClr val="tx1"/>
            </a:solidFill>
            <a:latin typeface="Times New Roman" pitchFamily="18" charset="0"/>
            <a:cs typeface="Times New Roman" pitchFamily="18"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0.04962</cdr:x>
      <cdr:y>0.13133</cdr:y>
    </cdr:from>
    <cdr:to>
      <cdr:x>0.31688</cdr:x>
      <cdr:y>0.23071</cdr:y>
    </cdr:to>
    <cdr:sp macro="" textlink="">
      <cdr:nvSpPr>
        <cdr:cNvPr id="2" name="TextBox 1"/>
        <cdr:cNvSpPr txBox="1"/>
      </cdr:nvSpPr>
      <cdr:spPr>
        <a:xfrm xmlns:a="http://schemas.openxmlformats.org/drawingml/2006/main">
          <a:off x="347120" y="611699"/>
          <a:ext cx="1869613" cy="46290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dirty="0">
              <a:solidFill>
                <a:srgbClr val="FF0000"/>
              </a:solidFill>
              <a:latin typeface="Times New Roman" pitchFamily="18" charset="0"/>
              <a:cs typeface="Times New Roman" pitchFamily="18" charset="0"/>
            </a:rPr>
            <a:t>Above average TFP</a:t>
          </a:r>
        </a:p>
        <a:p xmlns:a="http://schemas.openxmlformats.org/drawingml/2006/main">
          <a:r>
            <a:rPr lang="en-US" sz="1400" dirty="0">
              <a:solidFill>
                <a:srgbClr val="FF0000"/>
              </a:solidFill>
              <a:latin typeface="Times New Roman" pitchFamily="18" charset="0"/>
              <a:cs typeface="Times New Roman" pitchFamily="18" charset="0"/>
            </a:rPr>
            <a:t>Below average Hours</a:t>
          </a:r>
        </a:p>
      </cdr:txBody>
    </cdr:sp>
  </cdr:relSizeAnchor>
  <cdr:relSizeAnchor xmlns:cdr="http://schemas.openxmlformats.org/drawingml/2006/chartDrawing">
    <cdr:from>
      <cdr:x>0.04206</cdr:x>
      <cdr:y>0.79281</cdr:y>
    </cdr:from>
    <cdr:to>
      <cdr:x>0.30862</cdr:x>
      <cdr:y>0.89935</cdr:y>
    </cdr:to>
    <cdr:sp macro="" textlink="">
      <cdr:nvSpPr>
        <cdr:cNvPr id="3" name="TextBox 1"/>
        <cdr:cNvSpPr txBox="1"/>
      </cdr:nvSpPr>
      <cdr:spPr>
        <a:xfrm xmlns:a="http://schemas.openxmlformats.org/drawingml/2006/main">
          <a:off x="294234" y="3692673"/>
          <a:ext cx="1864748" cy="49625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dirty="0">
              <a:solidFill>
                <a:srgbClr val="FF0000"/>
              </a:solidFill>
              <a:latin typeface="Times New Roman" pitchFamily="18" charset="0"/>
              <a:cs typeface="Times New Roman" pitchFamily="18" charset="0"/>
            </a:rPr>
            <a:t>Below average TFP</a:t>
          </a:r>
        </a:p>
        <a:p xmlns:a="http://schemas.openxmlformats.org/drawingml/2006/main">
          <a:r>
            <a:rPr lang="en-US" sz="1400" dirty="0">
              <a:solidFill>
                <a:srgbClr val="FF0000"/>
              </a:solidFill>
              <a:latin typeface="Times New Roman" pitchFamily="18" charset="0"/>
              <a:cs typeface="Times New Roman" pitchFamily="18" charset="0"/>
            </a:rPr>
            <a:t>Below average Hours</a:t>
          </a:r>
        </a:p>
      </cdr:txBody>
    </cdr:sp>
  </cdr:relSizeAnchor>
  <cdr:relSizeAnchor xmlns:cdr="http://schemas.openxmlformats.org/drawingml/2006/chartDrawing">
    <cdr:from>
      <cdr:x>0.68149</cdr:x>
      <cdr:y>0.13215</cdr:y>
    </cdr:from>
    <cdr:to>
      <cdr:x>0.9367</cdr:x>
      <cdr:y>0.23071</cdr:y>
    </cdr:to>
    <cdr:sp macro="" textlink="">
      <cdr:nvSpPr>
        <cdr:cNvPr id="4" name="TextBox 1"/>
        <cdr:cNvSpPr txBox="1"/>
      </cdr:nvSpPr>
      <cdr:spPr>
        <a:xfrm xmlns:a="http://schemas.openxmlformats.org/drawingml/2006/main">
          <a:off x="4767428" y="615537"/>
          <a:ext cx="1785345" cy="45906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dirty="0">
              <a:solidFill>
                <a:srgbClr val="FF0000"/>
              </a:solidFill>
              <a:latin typeface="Times New Roman" pitchFamily="18" charset="0"/>
              <a:cs typeface="Times New Roman" pitchFamily="18" charset="0"/>
            </a:rPr>
            <a:t>Above average TFP</a:t>
          </a:r>
        </a:p>
        <a:p xmlns:a="http://schemas.openxmlformats.org/drawingml/2006/main">
          <a:r>
            <a:rPr lang="en-US" sz="1400" dirty="0">
              <a:solidFill>
                <a:srgbClr val="FF0000"/>
              </a:solidFill>
              <a:latin typeface="Times New Roman" pitchFamily="18" charset="0"/>
              <a:cs typeface="Times New Roman" pitchFamily="18" charset="0"/>
            </a:rPr>
            <a:t>Above average Hours</a:t>
          </a:r>
        </a:p>
      </cdr:txBody>
    </cdr:sp>
  </cdr:relSizeAnchor>
  <cdr:relSizeAnchor xmlns:cdr="http://schemas.openxmlformats.org/drawingml/2006/chartDrawing">
    <cdr:from>
      <cdr:x>0.68287</cdr:x>
      <cdr:y>0.79027</cdr:y>
    </cdr:from>
    <cdr:to>
      <cdr:x>0.94221</cdr:x>
      <cdr:y>0.8982</cdr:y>
    </cdr:to>
    <cdr:sp macro="" textlink="">
      <cdr:nvSpPr>
        <cdr:cNvPr id="5" name="TextBox 1"/>
        <cdr:cNvSpPr txBox="1"/>
      </cdr:nvSpPr>
      <cdr:spPr>
        <a:xfrm xmlns:a="http://schemas.openxmlformats.org/drawingml/2006/main">
          <a:off x="4777055" y="3680859"/>
          <a:ext cx="1814220" cy="50270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dirty="0">
              <a:solidFill>
                <a:srgbClr val="FF0000"/>
              </a:solidFill>
              <a:latin typeface="Times New Roman" pitchFamily="18" charset="0"/>
              <a:cs typeface="Times New Roman" pitchFamily="18" charset="0"/>
            </a:rPr>
            <a:t>Below average TFP</a:t>
          </a:r>
        </a:p>
        <a:p xmlns:a="http://schemas.openxmlformats.org/drawingml/2006/main">
          <a:r>
            <a:rPr lang="en-US" sz="1400" dirty="0">
              <a:solidFill>
                <a:srgbClr val="FF0000"/>
              </a:solidFill>
              <a:effectLst/>
              <a:latin typeface="Times New Roman" pitchFamily="18" charset="0"/>
              <a:ea typeface="+mn-ea"/>
              <a:cs typeface="Times New Roman" pitchFamily="18" charset="0"/>
            </a:rPr>
            <a:t>Above</a:t>
          </a:r>
          <a:r>
            <a:rPr lang="en-US" sz="1400" dirty="0">
              <a:solidFill>
                <a:srgbClr val="FF0000"/>
              </a:solidFill>
              <a:latin typeface="Times New Roman" pitchFamily="18" charset="0"/>
              <a:cs typeface="Times New Roman" pitchFamily="18" charset="0"/>
            </a:rPr>
            <a:t> average Hours</a:t>
          </a:r>
        </a:p>
      </cdr:txBody>
    </cdr:sp>
  </cdr:relSizeAnchor>
  <cdr:relSizeAnchor xmlns:cdr="http://schemas.openxmlformats.org/drawingml/2006/chartDrawing">
    <cdr:from>
      <cdr:x>0.61958</cdr:x>
      <cdr:y>0.3733</cdr:y>
    </cdr:from>
    <cdr:to>
      <cdr:x>0.93949</cdr:x>
      <cdr:y>0.44104</cdr:y>
    </cdr:to>
    <cdr:sp macro="" textlink="">
      <cdr:nvSpPr>
        <cdr:cNvPr id="8" name="TextBox 1"/>
        <cdr:cNvSpPr txBox="1"/>
      </cdr:nvSpPr>
      <cdr:spPr>
        <a:xfrm xmlns:a="http://schemas.openxmlformats.org/drawingml/2006/main">
          <a:off x="4334291" y="1738744"/>
          <a:ext cx="2237991" cy="3155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dirty="0">
              <a:solidFill>
                <a:srgbClr val="FF0000"/>
              </a:solidFill>
              <a:latin typeface="Times New Roman" pitchFamily="18" charset="0"/>
              <a:cs typeface="Times New Roman" pitchFamily="18" charset="0"/>
            </a:rPr>
            <a:t>Average</a:t>
          </a:r>
          <a:r>
            <a:rPr lang="en-US" sz="1400" baseline="0" dirty="0">
              <a:solidFill>
                <a:srgbClr val="FF0000"/>
              </a:solidFill>
              <a:latin typeface="Times New Roman" pitchFamily="18" charset="0"/>
              <a:cs typeface="Times New Roman" pitchFamily="18" charset="0"/>
            </a:rPr>
            <a:t> TFP Growth = 0.84</a:t>
          </a:r>
          <a:endParaRPr lang="en-US" sz="1400" dirty="0">
            <a:solidFill>
              <a:srgbClr val="FF0000"/>
            </a:solidFill>
            <a:latin typeface="Times New Roman" pitchFamily="18" charset="0"/>
            <a:cs typeface="Times New Roman" pitchFamily="18" charset="0"/>
          </a:endParaRPr>
        </a:p>
      </cdr:txBody>
    </cdr:sp>
  </cdr:relSizeAnchor>
  <cdr:relSizeAnchor xmlns:cdr="http://schemas.openxmlformats.org/drawingml/2006/chartDrawing">
    <cdr:from>
      <cdr:x>0.48546</cdr:x>
      <cdr:y>0.71221</cdr:y>
    </cdr:from>
    <cdr:to>
      <cdr:x>0.82734</cdr:x>
      <cdr:y>0.77814</cdr:y>
    </cdr:to>
    <cdr:sp macro="" textlink="">
      <cdr:nvSpPr>
        <cdr:cNvPr id="9" name="TextBox 1"/>
        <cdr:cNvSpPr txBox="1"/>
      </cdr:nvSpPr>
      <cdr:spPr>
        <a:xfrm xmlns:a="http://schemas.openxmlformats.org/drawingml/2006/main">
          <a:off x="3396104" y="3317288"/>
          <a:ext cx="2391602" cy="30709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dirty="0">
              <a:solidFill>
                <a:srgbClr val="FF0000"/>
              </a:solidFill>
              <a:latin typeface="Times New Roman" pitchFamily="18" charset="0"/>
              <a:cs typeface="Times New Roman" pitchFamily="18" charset="0"/>
            </a:rPr>
            <a:t>Average</a:t>
          </a:r>
          <a:r>
            <a:rPr lang="en-US" sz="1400" baseline="0" dirty="0">
              <a:solidFill>
                <a:srgbClr val="FF0000"/>
              </a:solidFill>
              <a:latin typeface="Times New Roman" pitchFamily="18" charset="0"/>
              <a:cs typeface="Times New Roman" pitchFamily="18" charset="0"/>
            </a:rPr>
            <a:t> Hours Growth = 0.47</a:t>
          </a:r>
          <a:endParaRPr lang="en-US" sz="1400" dirty="0">
            <a:solidFill>
              <a:srgbClr val="FF0000"/>
            </a:solidFill>
            <a:latin typeface="Times New Roman" pitchFamily="18" charset="0"/>
            <a:cs typeface="Times New Roman" pitchFamily="18" charset="0"/>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8002" name="Rectangle 2"/>
          <p:cNvSpPr>
            <a:spLocks noGrp="1" noChangeArrowheads="1"/>
          </p:cNvSpPr>
          <p:nvPr>
            <p:ph type="hdr" sz="quarter"/>
          </p:nvPr>
        </p:nvSpPr>
        <p:spPr bwMode="auto">
          <a:xfrm>
            <a:off x="1" y="1"/>
            <a:ext cx="3038049" cy="464820"/>
          </a:xfrm>
          <a:prstGeom prst="rect">
            <a:avLst/>
          </a:prstGeom>
          <a:noFill/>
          <a:ln w="9525">
            <a:noFill/>
            <a:miter lim="800000"/>
            <a:headEnd/>
            <a:tailEnd/>
          </a:ln>
          <a:effectLst/>
        </p:spPr>
        <p:txBody>
          <a:bodyPr vert="horz" wrap="square" lIns="90344" tIns="45174" rIns="90344" bIns="45174" numCol="1" anchor="t" anchorCtr="0" compatLnSpc="1">
            <a:prstTxWarp prst="textNoShape">
              <a:avLst/>
            </a:prstTxWarp>
          </a:bodyPr>
          <a:lstStyle>
            <a:lvl1pPr>
              <a:defRPr sz="1200" b="0">
                <a:latin typeface="Arial" charset="0"/>
              </a:defRPr>
            </a:lvl1pPr>
          </a:lstStyle>
          <a:p>
            <a:endParaRPr lang="en-US"/>
          </a:p>
        </p:txBody>
      </p:sp>
      <p:sp>
        <p:nvSpPr>
          <p:cNvPr id="128003" name="Rectangle 3"/>
          <p:cNvSpPr>
            <a:spLocks noGrp="1" noChangeArrowheads="1"/>
          </p:cNvSpPr>
          <p:nvPr>
            <p:ph type="dt" sz="quarter" idx="1"/>
          </p:nvPr>
        </p:nvSpPr>
        <p:spPr bwMode="auto">
          <a:xfrm>
            <a:off x="3970784" y="1"/>
            <a:ext cx="3038049" cy="464820"/>
          </a:xfrm>
          <a:prstGeom prst="rect">
            <a:avLst/>
          </a:prstGeom>
          <a:noFill/>
          <a:ln w="9525">
            <a:noFill/>
            <a:miter lim="800000"/>
            <a:headEnd/>
            <a:tailEnd/>
          </a:ln>
          <a:effectLst/>
        </p:spPr>
        <p:txBody>
          <a:bodyPr vert="horz" wrap="square" lIns="90344" tIns="45174" rIns="90344" bIns="45174" numCol="1" anchor="t" anchorCtr="0" compatLnSpc="1">
            <a:prstTxWarp prst="textNoShape">
              <a:avLst/>
            </a:prstTxWarp>
          </a:bodyPr>
          <a:lstStyle>
            <a:lvl1pPr algn="r">
              <a:defRPr sz="1200" b="0">
                <a:latin typeface="Arial" charset="0"/>
              </a:defRPr>
            </a:lvl1pPr>
          </a:lstStyle>
          <a:p>
            <a:endParaRPr lang="en-US"/>
          </a:p>
        </p:txBody>
      </p:sp>
      <p:sp>
        <p:nvSpPr>
          <p:cNvPr id="128004" name="Rectangle 4"/>
          <p:cNvSpPr>
            <a:spLocks noGrp="1" noChangeArrowheads="1"/>
          </p:cNvSpPr>
          <p:nvPr>
            <p:ph type="ftr" sz="quarter" idx="2"/>
          </p:nvPr>
        </p:nvSpPr>
        <p:spPr bwMode="auto">
          <a:xfrm>
            <a:off x="1" y="8830010"/>
            <a:ext cx="3038049" cy="464820"/>
          </a:xfrm>
          <a:prstGeom prst="rect">
            <a:avLst/>
          </a:prstGeom>
          <a:noFill/>
          <a:ln w="9525">
            <a:noFill/>
            <a:miter lim="800000"/>
            <a:headEnd/>
            <a:tailEnd/>
          </a:ln>
          <a:effectLst/>
        </p:spPr>
        <p:txBody>
          <a:bodyPr vert="horz" wrap="square" lIns="90344" tIns="45174" rIns="90344" bIns="45174" numCol="1" anchor="b" anchorCtr="0" compatLnSpc="1">
            <a:prstTxWarp prst="textNoShape">
              <a:avLst/>
            </a:prstTxWarp>
          </a:bodyPr>
          <a:lstStyle>
            <a:lvl1pPr>
              <a:defRPr sz="1200" b="0">
                <a:latin typeface="Arial" charset="0"/>
              </a:defRPr>
            </a:lvl1pPr>
          </a:lstStyle>
          <a:p>
            <a:endParaRPr lang="en-US"/>
          </a:p>
        </p:txBody>
      </p:sp>
      <p:sp>
        <p:nvSpPr>
          <p:cNvPr id="128005" name="Rectangle 5"/>
          <p:cNvSpPr>
            <a:spLocks noGrp="1" noChangeArrowheads="1"/>
          </p:cNvSpPr>
          <p:nvPr>
            <p:ph type="sldNum" sz="quarter" idx="3"/>
          </p:nvPr>
        </p:nvSpPr>
        <p:spPr bwMode="auto">
          <a:xfrm>
            <a:off x="3970784" y="8830010"/>
            <a:ext cx="3038049" cy="464820"/>
          </a:xfrm>
          <a:prstGeom prst="rect">
            <a:avLst/>
          </a:prstGeom>
          <a:noFill/>
          <a:ln w="9525">
            <a:noFill/>
            <a:miter lim="800000"/>
            <a:headEnd/>
            <a:tailEnd/>
          </a:ln>
          <a:effectLst/>
        </p:spPr>
        <p:txBody>
          <a:bodyPr vert="horz" wrap="square" lIns="90344" tIns="45174" rIns="90344" bIns="45174" numCol="1" anchor="b" anchorCtr="0" compatLnSpc="1">
            <a:prstTxWarp prst="textNoShape">
              <a:avLst/>
            </a:prstTxWarp>
          </a:bodyPr>
          <a:lstStyle>
            <a:lvl1pPr algn="r">
              <a:defRPr sz="1200" b="0">
                <a:latin typeface="Arial" charset="0"/>
              </a:defRPr>
            </a:lvl1pPr>
          </a:lstStyle>
          <a:p>
            <a:fld id="{D519C98D-4DE6-47AA-AD60-4F62B9841833}" type="slidenum">
              <a:rPr lang="en-US"/>
              <a:pPr/>
              <a:t>‹#›</a:t>
            </a:fld>
            <a:endParaRPr lang="en-US"/>
          </a:p>
        </p:txBody>
      </p:sp>
    </p:spTree>
    <p:extLst>
      <p:ext uri="{BB962C8B-B14F-4D97-AF65-F5344CB8AC3E}">
        <p14:creationId xmlns:p14="http://schemas.microsoft.com/office/powerpoint/2010/main" val="3330886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1" y="1"/>
            <a:ext cx="3038049" cy="464820"/>
          </a:xfrm>
          <a:prstGeom prst="rect">
            <a:avLst/>
          </a:prstGeom>
          <a:noFill/>
          <a:ln w="9525">
            <a:noFill/>
            <a:miter lim="800000"/>
            <a:headEnd/>
            <a:tailEnd/>
          </a:ln>
          <a:effectLst/>
        </p:spPr>
        <p:txBody>
          <a:bodyPr vert="horz" wrap="square" lIns="92262" tIns="46129" rIns="92262" bIns="46129" numCol="1" anchor="t" anchorCtr="0" compatLnSpc="1">
            <a:prstTxWarp prst="textNoShape">
              <a:avLst/>
            </a:prstTxWarp>
          </a:bodyPr>
          <a:lstStyle>
            <a:lvl1pPr defTabSz="922525">
              <a:defRPr sz="1200" b="0">
                <a:latin typeface="Arial" charset="0"/>
              </a:defRPr>
            </a:lvl1pPr>
          </a:lstStyle>
          <a:p>
            <a:endParaRPr lang="en-US"/>
          </a:p>
        </p:txBody>
      </p:sp>
      <p:sp>
        <p:nvSpPr>
          <p:cNvPr id="10243" name="Rectangle 3"/>
          <p:cNvSpPr>
            <a:spLocks noGrp="1" noChangeArrowheads="1"/>
          </p:cNvSpPr>
          <p:nvPr>
            <p:ph type="dt" idx="1"/>
          </p:nvPr>
        </p:nvSpPr>
        <p:spPr bwMode="auto">
          <a:xfrm>
            <a:off x="3970784" y="1"/>
            <a:ext cx="3038049" cy="464820"/>
          </a:xfrm>
          <a:prstGeom prst="rect">
            <a:avLst/>
          </a:prstGeom>
          <a:noFill/>
          <a:ln w="9525">
            <a:noFill/>
            <a:miter lim="800000"/>
            <a:headEnd/>
            <a:tailEnd/>
          </a:ln>
          <a:effectLst/>
        </p:spPr>
        <p:txBody>
          <a:bodyPr vert="horz" wrap="square" lIns="92262" tIns="46129" rIns="92262" bIns="46129" numCol="1" anchor="t" anchorCtr="0" compatLnSpc="1">
            <a:prstTxWarp prst="textNoShape">
              <a:avLst/>
            </a:prstTxWarp>
          </a:bodyPr>
          <a:lstStyle>
            <a:lvl1pPr algn="r" defTabSz="922525">
              <a:defRPr sz="1200" b="0">
                <a:latin typeface="Arial" charset="0"/>
              </a:defRPr>
            </a:lvl1pPr>
          </a:lstStyle>
          <a:p>
            <a:endParaRPr lang="en-US"/>
          </a:p>
        </p:txBody>
      </p:sp>
      <p:sp>
        <p:nvSpPr>
          <p:cNvPr id="1024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10245" name="Rectangle 5"/>
          <p:cNvSpPr>
            <a:spLocks noGrp="1" noChangeArrowheads="1"/>
          </p:cNvSpPr>
          <p:nvPr>
            <p:ph type="body" sz="quarter" idx="3"/>
          </p:nvPr>
        </p:nvSpPr>
        <p:spPr bwMode="auto">
          <a:xfrm>
            <a:off x="700728" y="4415791"/>
            <a:ext cx="5608947" cy="4183380"/>
          </a:xfrm>
          <a:prstGeom prst="rect">
            <a:avLst/>
          </a:prstGeom>
          <a:noFill/>
          <a:ln w="9525">
            <a:noFill/>
            <a:miter lim="800000"/>
            <a:headEnd/>
            <a:tailEnd/>
          </a:ln>
          <a:effectLst/>
        </p:spPr>
        <p:txBody>
          <a:bodyPr vert="horz" wrap="square" lIns="92262" tIns="46129" rIns="92262" bIns="4612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46" name="Rectangle 6"/>
          <p:cNvSpPr>
            <a:spLocks noGrp="1" noChangeArrowheads="1"/>
          </p:cNvSpPr>
          <p:nvPr>
            <p:ph type="ftr" sz="quarter" idx="4"/>
          </p:nvPr>
        </p:nvSpPr>
        <p:spPr bwMode="auto">
          <a:xfrm>
            <a:off x="1" y="8830010"/>
            <a:ext cx="3038049" cy="464820"/>
          </a:xfrm>
          <a:prstGeom prst="rect">
            <a:avLst/>
          </a:prstGeom>
          <a:noFill/>
          <a:ln w="9525">
            <a:noFill/>
            <a:miter lim="800000"/>
            <a:headEnd/>
            <a:tailEnd/>
          </a:ln>
          <a:effectLst/>
        </p:spPr>
        <p:txBody>
          <a:bodyPr vert="horz" wrap="square" lIns="92262" tIns="46129" rIns="92262" bIns="46129" numCol="1" anchor="b" anchorCtr="0" compatLnSpc="1">
            <a:prstTxWarp prst="textNoShape">
              <a:avLst/>
            </a:prstTxWarp>
          </a:bodyPr>
          <a:lstStyle>
            <a:lvl1pPr defTabSz="922525">
              <a:defRPr sz="1200" b="0">
                <a:latin typeface="Arial" charset="0"/>
              </a:defRPr>
            </a:lvl1pPr>
          </a:lstStyle>
          <a:p>
            <a:endParaRPr lang="en-US"/>
          </a:p>
        </p:txBody>
      </p:sp>
      <p:sp>
        <p:nvSpPr>
          <p:cNvPr id="10247" name="Rectangle 7"/>
          <p:cNvSpPr>
            <a:spLocks noGrp="1" noChangeArrowheads="1"/>
          </p:cNvSpPr>
          <p:nvPr>
            <p:ph type="sldNum" sz="quarter" idx="5"/>
          </p:nvPr>
        </p:nvSpPr>
        <p:spPr bwMode="auto">
          <a:xfrm>
            <a:off x="3970784" y="8830010"/>
            <a:ext cx="3038049" cy="464820"/>
          </a:xfrm>
          <a:prstGeom prst="rect">
            <a:avLst/>
          </a:prstGeom>
          <a:noFill/>
          <a:ln w="9525">
            <a:noFill/>
            <a:miter lim="800000"/>
            <a:headEnd/>
            <a:tailEnd/>
          </a:ln>
          <a:effectLst/>
        </p:spPr>
        <p:txBody>
          <a:bodyPr vert="horz" wrap="square" lIns="92262" tIns="46129" rIns="92262" bIns="46129" numCol="1" anchor="b" anchorCtr="0" compatLnSpc="1">
            <a:prstTxWarp prst="textNoShape">
              <a:avLst/>
            </a:prstTxWarp>
          </a:bodyPr>
          <a:lstStyle>
            <a:lvl1pPr algn="r" defTabSz="922525">
              <a:defRPr sz="1200" b="0">
                <a:latin typeface="Arial" charset="0"/>
              </a:defRPr>
            </a:lvl1pPr>
          </a:lstStyle>
          <a:p>
            <a:fld id="{C2C29BE1-CE8B-4F0D-BDD9-E6BED6514835}" type="slidenum">
              <a:rPr lang="en-US"/>
              <a:pPr/>
              <a:t>‹#›</a:t>
            </a:fld>
            <a:endParaRPr lang="en-US"/>
          </a:p>
        </p:txBody>
      </p:sp>
    </p:spTree>
    <p:extLst>
      <p:ext uri="{BB962C8B-B14F-4D97-AF65-F5344CB8AC3E}">
        <p14:creationId xmlns:p14="http://schemas.microsoft.com/office/powerpoint/2010/main" val="300244151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4FDD92-4ADE-4915-A89E-A5928916377B}" type="slidenum">
              <a:rPr lang="en-US"/>
              <a:pPr/>
              <a:t>0</a:t>
            </a:fld>
            <a:endParaRPr lang="en-US"/>
          </a:p>
        </p:txBody>
      </p:sp>
      <p:sp>
        <p:nvSpPr>
          <p:cNvPr id="135170" name="Rectangle 2"/>
          <p:cNvSpPr>
            <a:spLocks noGrp="1" noRot="1" noChangeAspect="1" noChangeArrowheads="1" noTextEdit="1"/>
          </p:cNvSpPr>
          <p:nvPr>
            <p:ph type="sldImg"/>
          </p:nvPr>
        </p:nvSpPr>
        <p:spPr>
          <a:ln/>
        </p:spPr>
      </p:sp>
      <p:sp>
        <p:nvSpPr>
          <p:cNvPr id="13517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4FDD92-4ADE-4915-A89E-A5928916377B}" type="slidenum">
              <a:rPr lang="en-US"/>
              <a:pPr/>
              <a:t>1</a:t>
            </a:fld>
            <a:endParaRPr lang="en-US"/>
          </a:p>
        </p:txBody>
      </p:sp>
      <p:sp>
        <p:nvSpPr>
          <p:cNvPr id="135170" name="Rectangle 2"/>
          <p:cNvSpPr>
            <a:spLocks noGrp="1" noRot="1" noChangeAspect="1" noChangeArrowheads="1" noTextEdit="1"/>
          </p:cNvSpPr>
          <p:nvPr>
            <p:ph type="sldImg"/>
          </p:nvPr>
        </p:nvSpPr>
        <p:spPr>
          <a:ln/>
        </p:spPr>
      </p:sp>
      <p:sp>
        <p:nvSpPr>
          <p:cNvPr id="13517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2C29BE1-CE8B-4F0D-BDD9-E6BED6514835}" type="slidenum">
              <a:rPr lang="en-US" smtClean="0"/>
              <a:pPr/>
              <a:t>11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2C29BE1-CE8B-4F0D-BDD9-E6BED6514835}" type="slidenum">
              <a:rPr lang="en-US" smtClean="0"/>
              <a:pPr/>
              <a:t>17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2C29BE1-CE8B-4F0D-BDD9-E6BED6514835}" type="slidenum">
              <a:rPr lang="en-US" smtClean="0"/>
              <a:pPr/>
              <a:t>18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2C29BE1-CE8B-4F0D-BDD9-E6BED6514835}" type="slidenum">
              <a:rPr lang="en-US" smtClean="0">
                <a:solidFill>
                  <a:prstClr val="black"/>
                </a:solidFill>
              </a:rPr>
              <a:pPr/>
              <a:t>19</a:t>
            </a:fld>
            <a:endParaRPr 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9394" name="Group 2"/>
          <p:cNvGrpSpPr>
            <a:grpSpLocks/>
          </p:cNvGrpSpPr>
          <p:nvPr/>
        </p:nvGrpSpPr>
        <p:grpSpPr bwMode="auto">
          <a:xfrm>
            <a:off x="0" y="0"/>
            <a:ext cx="9140825" cy="6850063"/>
            <a:chOff x="0" y="0"/>
            <a:chExt cx="5758" cy="4315"/>
          </a:xfrm>
        </p:grpSpPr>
        <p:grpSp>
          <p:nvGrpSpPr>
            <p:cNvPr id="59395" name="Group 3"/>
            <p:cNvGrpSpPr>
              <a:grpSpLocks/>
            </p:cNvGrpSpPr>
            <p:nvPr userDrawn="1"/>
          </p:nvGrpSpPr>
          <p:grpSpPr bwMode="auto">
            <a:xfrm>
              <a:off x="1728" y="2230"/>
              <a:ext cx="4027" cy="2085"/>
              <a:chOff x="1728" y="2230"/>
              <a:chExt cx="4027" cy="2085"/>
            </a:xfrm>
          </p:grpSpPr>
          <p:sp>
            <p:nvSpPr>
              <p:cNvPr id="59396"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endParaRPr lang="en-US"/>
              </a:p>
            </p:txBody>
          </p:sp>
          <p:sp>
            <p:nvSpPr>
              <p:cNvPr id="59397"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endParaRPr lang="en-US"/>
              </a:p>
            </p:txBody>
          </p:sp>
          <p:sp>
            <p:nvSpPr>
              <p:cNvPr id="59398"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endParaRPr lang="en-US"/>
              </a:p>
            </p:txBody>
          </p:sp>
          <p:sp>
            <p:nvSpPr>
              <p:cNvPr id="59399"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endParaRPr lang="en-US"/>
              </a:p>
            </p:txBody>
          </p:sp>
          <p:sp>
            <p:nvSpPr>
              <p:cNvPr id="59400"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endParaRPr lang="en-US"/>
              </a:p>
            </p:txBody>
          </p:sp>
        </p:grpSp>
        <p:sp>
          <p:nvSpPr>
            <p:cNvPr id="59401"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en-US"/>
            </a:p>
          </p:txBody>
        </p:sp>
        <p:sp>
          <p:nvSpPr>
            <p:cNvPr id="59402"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grpSp>
      <p:sp>
        <p:nvSpPr>
          <p:cNvPr id="59403" name="Rectangle 11"/>
          <p:cNvSpPr>
            <a:spLocks noGrp="1" noChangeArrowheads="1"/>
          </p:cNvSpPr>
          <p:nvPr>
            <p:ph type="ctrTitle" sz="quarter"/>
          </p:nvPr>
        </p:nvSpPr>
        <p:spPr>
          <a:xfrm>
            <a:off x="685800" y="1736725"/>
            <a:ext cx="7772400" cy="1920875"/>
          </a:xfrm>
        </p:spPr>
        <p:txBody>
          <a:bodyPr/>
          <a:lstStyle>
            <a:lvl1pPr>
              <a:defRPr sz="6000"/>
            </a:lvl1pPr>
          </a:lstStyle>
          <a:p>
            <a:r>
              <a:rPr lang="en-US"/>
              <a:t>Click to edit Master title style</a:t>
            </a:r>
          </a:p>
        </p:txBody>
      </p:sp>
      <p:sp>
        <p:nvSpPr>
          <p:cNvPr id="59404"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59405" name="Rectangle 13"/>
          <p:cNvSpPr>
            <a:spLocks noGrp="1" noChangeArrowheads="1"/>
          </p:cNvSpPr>
          <p:nvPr>
            <p:ph type="dt" sz="quarter" idx="2"/>
          </p:nvPr>
        </p:nvSpPr>
        <p:spPr>
          <a:xfrm>
            <a:off x="457200" y="6248400"/>
            <a:ext cx="2133600" cy="476250"/>
          </a:xfrm>
        </p:spPr>
        <p:txBody>
          <a:bodyPr/>
          <a:lstStyle>
            <a:lvl1pPr>
              <a:defRPr/>
            </a:lvl1pPr>
          </a:lstStyle>
          <a:p>
            <a:endParaRPr lang="en-US"/>
          </a:p>
        </p:txBody>
      </p:sp>
      <p:sp>
        <p:nvSpPr>
          <p:cNvPr id="59406" name="Rectangle 14"/>
          <p:cNvSpPr>
            <a:spLocks noGrp="1" noChangeArrowheads="1"/>
          </p:cNvSpPr>
          <p:nvPr>
            <p:ph type="ftr" sz="quarter" idx="3"/>
          </p:nvPr>
        </p:nvSpPr>
        <p:spPr>
          <a:xfrm>
            <a:off x="3124200" y="6251575"/>
            <a:ext cx="2895600" cy="476250"/>
          </a:xfrm>
        </p:spPr>
        <p:txBody>
          <a:bodyPr/>
          <a:lstStyle>
            <a:lvl1pPr>
              <a:defRPr/>
            </a:lvl1pPr>
          </a:lstStyle>
          <a:p>
            <a:endParaRPr lang="en-US"/>
          </a:p>
        </p:txBody>
      </p:sp>
      <p:sp>
        <p:nvSpPr>
          <p:cNvPr id="59407" name="Rectangle 15"/>
          <p:cNvSpPr>
            <a:spLocks noGrp="1" noChangeArrowheads="1"/>
          </p:cNvSpPr>
          <p:nvPr>
            <p:ph type="sldNum" sz="quarter" idx="4"/>
          </p:nvPr>
        </p:nvSpPr>
        <p:spPr>
          <a:xfrm>
            <a:off x="6553200" y="6254750"/>
            <a:ext cx="2133600" cy="476250"/>
          </a:xfrm>
        </p:spPr>
        <p:txBody>
          <a:bodyPr/>
          <a:lstStyle>
            <a:lvl1pPr>
              <a:defRPr/>
            </a:lvl1pPr>
          </a:lstStyle>
          <a:p>
            <a:fld id="{7CB76434-183E-4E9F-9CE4-3DA19A2A9A5B}"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0CC3CCF6-D7B4-465B-A6FB-8B354B1F30AF}"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57034FE4-10A4-4EA3-A70D-75932FF417D3}"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51575"/>
            <a:ext cx="2133600" cy="476250"/>
          </a:xfrm>
        </p:spPr>
        <p:txBody>
          <a:bodyPr/>
          <a:lstStyle>
            <a:lvl1pPr>
              <a:defRPr/>
            </a:lvl1pPr>
          </a:lstStyle>
          <a:p>
            <a:endParaRPr lang="en-US"/>
          </a:p>
        </p:txBody>
      </p:sp>
      <p:sp>
        <p:nvSpPr>
          <p:cNvPr id="7" name="Slide Number Placeholder 6"/>
          <p:cNvSpPr>
            <a:spLocks noGrp="1"/>
          </p:cNvSpPr>
          <p:nvPr>
            <p:ph type="sldNum" sz="quarter" idx="11"/>
          </p:nvPr>
        </p:nvSpPr>
        <p:spPr>
          <a:xfrm>
            <a:off x="6553200" y="6248400"/>
            <a:ext cx="2133600" cy="476250"/>
          </a:xfrm>
        </p:spPr>
        <p:txBody>
          <a:bodyPr/>
          <a:lstStyle>
            <a:lvl1pPr>
              <a:defRPr/>
            </a:lvl1pPr>
          </a:lstStyle>
          <a:p>
            <a:fld id="{340B89F2-74DB-40A1-A486-CCF1BE9D2C64}" type="slidenum">
              <a:rPr lang="en-US"/>
              <a:pPr/>
              <a:t>‹#›</a:t>
            </a:fld>
            <a:endParaRPr lang="en-US"/>
          </a:p>
        </p:txBody>
      </p:sp>
      <p:sp>
        <p:nvSpPr>
          <p:cNvPr id="8" name="Footer Placeholder 7"/>
          <p:cNvSpPr>
            <a:spLocks noGrp="1"/>
          </p:cNvSpPr>
          <p:nvPr>
            <p:ph type="ftr" sz="quarter" idx="12"/>
          </p:nvPr>
        </p:nvSpPr>
        <p:spPr>
          <a:xfrm>
            <a:off x="3124200" y="6248400"/>
            <a:ext cx="2895600" cy="476250"/>
          </a:xfrm>
        </p:spPr>
        <p:txBody>
          <a:bodyPr/>
          <a:lstStyle>
            <a:lvl1pPr>
              <a:defRPr/>
            </a:lvl1pPr>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51575"/>
            <a:ext cx="2133600" cy="476250"/>
          </a:xfrm>
        </p:spPr>
        <p:txBody>
          <a:bodyPr/>
          <a:lstStyle>
            <a:lvl1pPr>
              <a:defRPr/>
            </a:lvl1pPr>
          </a:lstStyle>
          <a:p>
            <a:endParaRPr lang="en-US"/>
          </a:p>
        </p:txBody>
      </p:sp>
      <p:sp>
        <p:nvSpPr>
          <p:cNvPr id="6" name="Slide Number Placeholder 5"/>
          <p:cNvSpPr>
            <a:spLocks noGrp="1"/>
          </p:cNvSpPr>
          <p:nvPr>
            <p:ph type="sldNum" sz="quarter" idx="11"/>
          </p:nvPr>
        </p:nvSpPr>
        <p:spPr>
          <a:xfrm>
            <a:off x="6553200" y="6248400"/>
            <a:ext cx="2133600" cy="476250"/>
          </a:xfrm>
        </p:spPr>
        <p:txBody>
          <a:bodyPr/>
          <a:lstStyle>
            <a:lvl1pPr>
              <a:defRPr/>
            </a:lvl1pPr>
          </a:lstStyle>
          <a:p>
            <a:fld id="{D1F1FAD0-A168-4E67-9065-5DC2C0CC5199}" type="slidenum">
              <a:rPr lang="en-US"/>
              <a:pPr/>
              <a:t>‹#›</a:t>
            </a:fld>
            <a:endParaRPr lang="en-US"/>
          </a:p>
        </p:txBody>
      </p:sp>
      <p:sp>
        <p:nvSpPr>
          <p:cNvPr id="7" name="Footer Placeholder 6"/>
          <p:cNvSpPr>
            <a:spLocks noGrp="1"/>
          </p:cNvSpPr>
          <p:nvPr>
            <p:ph type="ftr" sz="quarter" idx="12"/>
          </p:nvPr>
        </p:nvSpPr>
        <p:spPr>
          <a:xfrm>
            <a:off x="3124200" y="6248400"/>
            <a:ext cx="2895600" cy="476250"/>
          </a:xfrm>
        </p:spPr>
        <p:txBody>
          <a:bodyPr/>
          <a:lstStyle>
            <a:lvl1pPr>
              <a:defRPr/>
            </a:lvl1pPr>
          </a:lstStyle>
          <a:p>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51575"/>
            <a:ext cx="2133600" cy="476250"/>
          </a:xfrm>
        </p:spPr>
        <p:txBody>
          <a:bodyPr/>
          <a:lstStyle>
            <a:lvl1pPr>
              <a:defRPr/>
            </a:lvl1pPr>
          </a:lstStyle>
          <a:p>
            <a:endParaRPr lang="en-US"/>
          </a:p>
        </p:txBody>
      </p:sp>
      <p:sp>
        <p:nvSpPr>
          <p:cNvPr id="6" name="Slide Number Placeholder 5"/>
          <p:cNvSpPr>
            <a:spLocks noGrp="1"/>
          </p:cNvSpPr>
          <p:nvPr>
            <p:ph type="sldNum" sz="quarter" idx="11"/>
          </p:nvPr>
        </p:nvSpPr>
        <p:spPr>
          <a:xfrm>
            <a:off x="6553200" y="6248400"/>
            <a:ext cx="2133600" cy="476250"/>
          </a:xfrm>
        </p:spPr>
        <p:txBody>
          <a:bodyPr/>
          <a:lstStyle>
            <a:lvl1pPr>
              <a:defRPr/>
            </a:lvl1pPr>
          </a:lstStyle>
          <a:p>
            <a:fld id="{07B46103-7E26-427C-9EDE-26664BB38BEB}" type="slidenum">
              <a:rPr lang="en-US"/>
              <a:pPr/>
              <a:t>‹#›</a:t>
            </a:fld>
            <a:endParaRPr lang="en-US"/>
          </a:p>
        </p:txBody>
      </p:sp>
      <p:sp>
        <p:nvSpPr>
          <p:cNvPr id="7" name="Footer Placeholder 6"/>
          <p:cNvSpPr>
            <a:spLocks noGrp="1"/>
          </p:cNvSpPr>
          <p:nvPr>
            <p:ph type="ftr" sz="quarter" idx="12"/>
          </p:nvPr>
        </p:nvSpPr>
        <p:spPr>
          <a:xfrm>
            <a:off x="3124200" y="6248400"/>
            <a:ext cx="2895600" cy="476250"/>
          </a:xfrm>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A45A8D7F-C40A-4B14-B059-19909C7E75F8}"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7B6366B6-C381-49F5-BAD9-D65FE2256DD5}"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EE313B02-3DCF-473B-AEFD-78AB362CAA01}" type="slidenum">
              <a:rPr lang="en-US"/>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E310E2DA-48B7-457E-B886-AF725967BEB8}" type="slidenum">
              <a:rPr lang="en-US"/>
              <a:pPr/>
              <a:t>‹#›</a:t>
            </a:fld>
            <a:endParaRPr lang="en-US"/>
          </a:p>
        </p:txBody>
      </p:sp>
      <p:sp>
        <p:nvSpPr>
          <p:cNvPr id="9" name="Footer Placeholder 8"/>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B89E1C1D-3AC2-4F20-80CC-31BD95D03DA2}" type="slidenum">
              <a:rPr lang="en-US"/>
              <a:pPr/>
              <a:t>‹#›</a:t>
            </a:fld>
            <a:endParaRPr lang="en-US"/>
          </a:p>
        </p:txBody>
      </p:sp>
      <p:sp>
        <p:nvSpPr>
          <p:cNvPr id="5" name="Footer Placeholder 4"/>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EC98833A-DFB5-4C06-BFF1-04B97FA78307}" type="slidenum">
              <a:rPr lang="en-US"/>
              <a:pPr/>
              <a:t>‹#›</a:t>
            </a:fld>
            <a:endParaRPr lang="en-US"/>
          </a:p>
        </p:txBody>
      </p:sp>
      <p:sp>
        <p:nvSpPr>
          <p:cNvPr id="4" name="Footer Placeholder 3"/>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04D1BAFE-F333-42B6-9F0E-E1EB7A2C002A}" type="slidenum">
              <a:rPr lang="en-US"/>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847C1857-C5B5-4EE2-B266-3ACD32010F13}" type="slidenum">
              <a:rPr lang="en-US"/>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atin typeface="Arial" charset="0"/>
              </a:defRPr>
            </a:lvl1pPr>
          </a:lstStyle>
          <a:p>
            <a:endParaRPr lang="en-US"/>
          </a:p>
        </p:txBody>
      </p:sp>
      <p:sp>
        <p:nvSpPr>
          <p:cNvPr id="58371"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atin typeface="Arial" charset="0"/>
              </a:defRPr>
            </a:lvl1pPr>
          </a:lstStyle>
          <a:p>
            <a:fld id="{96664E94-AEFB-497D-94F2-0ECBD2D8571B}" type="slidenum">
              <a:rPr lang="en-US"/>
              <a:pPr/>
              <a:t>‹#›</a:t>
            </a:fld>
            <a:endParaRPr lang="en-US"/>
          </a:p>
        </p:txBody>
      </p:sp>
      <p:grpSp>
        <p:nvGrpSpPr>
          <p:cNvPr id="58372" name="Group 4"/>
          <p:cNvGrpSpPr>
            <a:grpSpLocks/>
          </p:cNvGrpSpPr>
          <p:nvPr/>
        </p:nvGrpSpPr>
        <p:grpSpPr bwMode="auto">
          <a:xfrm>
            <a:off x="0" y="0"/>
            <a:ext cx="9140825" cy="6850063"/>
            <a:chOff x="0" y="0"/>
            <a:chExt cx="5758" cy="4315"/>
          </a:xfrm>
        </p:grpSpPr>
        <p:grpSp>
          <p:nvGrpSpPr>
            <p:cNvPr id="58373" name="Group 5"/>
            <p:cNvGrpSpPr>
              <a:grpSpLocks/>
            </p:cNvGrpSpPr>
            <p:nvPr userDrawn="1"/>
          </p:nvGrpSpPr>
          <p:grpSpPr bwMode="auto">
            <a:xfrm>
              <a:off x="1728" y="2230"/>
              <a:ext cx="4027" cy="2085"/>
              <a:chOff x="1728" y="2230"/>
              <a:chExt cx="4027" cy="2085"/>
            </a:xfrm>
          </p:grpSpPr>
          <p:sp>
            <p:nvSpPr>
              <p:cNvPr id="58374"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endParaRPr lang="en-US"/>
              </a:p>
            </p:txBody>
          </p:sp>
          <p:sp>
            <p:nvSpPr>
              <p:cNvPr id="58375"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endParaRPr lang="en-US"/>
              </a:p>
            </p:txBody>
          </p:sp>
          <p:sp>
            <p:nvSpPr>
              <p:cNvPr id="58376"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endParaRPr lang="en-US"/>
              </a:p>
            </p:txBody>
          </p:sp>
          <p:sp>
            <p:nvSpPr>
              <p:cNvPr id="58377"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endParaRPr lang="en-US"/>
              </a:p>
            </p:txBody>
          </p:sp>
          <p:sp>
            <p:nvSpPr>
              <p:cNvPr id="58378"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endParaRPr lang="en-US"/>
              </a:p>
            </p:txBody>
          </p:sp>
        </p:grpSp>
        <p:sp>
          <p:nvSpPr>
            <p:cNvPr id="58379"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en-US"/>
            </a:p>
          </p:txBody>
        </p:sp>
        <p:sp>
          <p:nvSpPr>
            <p:cNvPr id="58380"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grpSp>
      <p:sp>
        <p:nvSpPr>
          <p:cNvPr id="58381"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8382"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b="0">
                <a:latin typeface="Arial" charset="0"/>
              </a:defRPr>
            </a:lvl1pPr>
          </a:lstStyle>
          <a:p>
            <a:endParaRPr lang="en-US"/>
          </a:p>
        </p:txBody>
      </p:sp>
      <p:sp>
        <p:nvSpPr>
          <p:cNvPr id="58383"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grpSp>
        <p:nvGrpSpPr>
          <p:cNvPr id="58384" name="Group 16"/>
          <p:cNvGrpSpPr>
            <a:grpSpLocks/>
          </p:cNvGrpSpPr>
          <p:nvPr/>
        </p:nvGrpSpPr>
        <p:grpSpPr bwMode="auto">
          <a:xfrm>
            <a:off x="8534400" y="6324600"/>
            <a:ext cx="609600" cy="381000"/>
            <a:chOff x="5376" y="4080"/>
            <a:chExt cx="384" cy="240"/>
          </a:xfrm>
        </p:grpSpPr>
        <p:pic>
          <p:nvPicPr>
            <p:cNvPr id="58385" name="Picture 17" descr="imflogo"/>
            <p:cNvPicPr>
              <a:picLocks noChangeAspect="1" noChangeArrowheads="1"/>
            </p:cNvPicPr>
            <p:nvPr/>
          </p:nvPicPr>
          <p:blipFill>
            <a:blip r:embed="rId16" cstate="print">
              <a:clrChange>
                <a:clrFrom>
                  <a:srgbClr val="0000FF"/>
                </a:clrFrom>
                <a:clrTo>
                  <a:srgbClr val="0000FF">
                    <a:alpha val="0"/>
                  </a:srgbClr>
                </a:clrTo>
              </a:clrChange>
              <a:lum bright="12000" contrast="12000"/>
              <a:grayscl/>
            </a:blip>
            <a:srcRect t="48801"/>
            <a:stretch>
              <a:fillRect/>
            </a:stretch>
          </p:blipFill>
          <p:spPr bwMode="auto">
            <a:xfrm>
              <a:off x="5376" y="4197"/>
              <a:ext cx="384" cy="123"/>
            </a:xfrm>
            <a:prstGeom prst="rect">
              <a:avLst/>
            </a:prstGeom>
            <a:noFill/>
            <a:ln w="9525">
              <a:noFill/>
              <a:miter lim="800000"/>
              <a:headEnd/>
              <a:tailEnd/>
            </a:ln>
          </p:spPr>
        </p:pic>
        <p:pic>
          <p:nvPicPr>
            <p:cNvPr id="58386" name="Picture 18" descr="imflogo"/>
            <p:cNvPicPr>
              <a:picLocks noChangeAspect="1" noChangeArrowheads="1"/>
            </p:cNvPicPr>
            <p:nvPr/>
          </p:nvPicPr>
          <p:blipFill>
            <a:blip r:embed="rId16" cstate="print">
              <a:clrChange>
                <a:clrFrom>
                  <a:srgbClr val="0000FF"/>
                </a:clrFrom>
                <a:clrTo>
                  <a:srgbClr val="0000FF">
                    <a:alpha val="0"/>
                  </a:srgbClr>
                </a:clrTo>
              </a:clrChange>
              <a:lum bright="70000" contrast="-70000"/>
              <a:grayscl/>
            </a:blip>
            <a:srcRect b="51199"/>
            <a:stretch>
              <a:fillRect/>
            </a:stretch>
          </p:blipFill>
          <p:spPr bwMode="auto">
            <a:xfrm>
              <a:off x="5376" y="4080"/>
              <a:ext cx="384" cy="118"/>
            </a:xfrm>
            <a:prstGeom prst="rect">
              <a:avLst/>
            </a:prstGeom>
            <a:noFill/>
            <a:ln w="9525">
              <a:noFill/>
              <a:miter lim="800000"/>
              <a:headEnd/>
              <a:tailEnd/>
            </a:ln>
          </p:spPr>
        </p:pic>
      </p:grpSp>
    </p:spTree>
  </p:cSld>
  <p:clrMap bg1="dk2" tx1="lt1" bg2="dk1" tx2="lt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timing>
    <p:tnLst>
      <p:par>
        <p:cTn id="1" dur="indefinite" restart="never" nodeType="tmRoot"/>
      </p:par>
    </p:tnLst>
  </p:timing>
  <p:hf hdr="0" ftr="0" dt="0"/>
  <p:txStyles>
    <p:titleStyle>
      <a:lvl1pPr algn="ctr" rtl="0" fontAlgn="base">
        <a:spcBef>
          <a:spcPct val="0"/>
        </a:spcBef>
        <a:spcAft>
          <a:spcPct val="0"/>
        </a:spcAft>
        <a:defRPr sz="4400" b="1">
          <a:solidFill>
            <a:schemeClr val="folHlink"/>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folHlink"/>
          </a:solidFill>
          <a:effectLst>
            <a:outerShdw blurRad="38100" dist="38100" dir="2700000" algn="tl">
              <a:srgbClr val="000000"/>
            </a:outerShdw>
          </a:effectLst>
          <a:latin typeface="Garamond" pitchFamily="18" charset="0"/>
          <a:cs typeface="Arial" charset="0"/>
        </a:defRPr>
      </a:lvl2pPr>
      <a:lvl3pPr algn="ctr" rtl="0" fontAlgn="base">
        <a:spcBef>
          <a:spcPct val="0"/>
        </a:spcBef>
        <a:spcAft>
          <a:spcPct val="0"/>
        </a:spcAft>
        <a:defRPr sz="4400" b="1">
          <a:solidFill>
            <a:schemeClr val="folHlink"/>
          </a:solidFill>
          <a:effectLst>
            <a:outerShdw blurRad="38100" dist="38100" dir="2700000" algn="tl">
              <a:srgbClr val="000000"/>
            </a:outerShdw>
          </a:effectLst>
          <a:latin typeface="Garamond" pitchFamily="18" charset="0"/>
          <a:cs typeface="Arial" charset="0"/>
        </a:defRPr>
      </a:lvl3pPr>
      <a:lvl4pPr algn="ctr" rtl="0" fontAlgn="base">
        <a:spcBef>
          <a:spcPct val="0"/>
        </a:spcBef>
        <a:spcAft>
          <a:spcPct val="0"/>
        </a:spcAft>
        <a:defRPr sz="4400" b="1">
          <a:solidFill>
            <a:schemeClr val="folHlink"/>
          </a:solidFill>
          <a:effectLst>
            <a:outerShdw blurRad="38100" dist="38100" dir="2700000" algn="tl">
              <a:srgbClr val="000000"/>
            </a:outerShdw>
          </a:effectLst>
          <a:latin typeface="Garamond" pitchFamily="18" charset="0"/>
          <a:cs typeface="Arial" charset="0"/>
        </a:defRPr>
      </a:lvl4pPr>
      <a:lvl5pPr algn="ctr" rtl="0" fontAlgn="base">
        <a:spcBef>
          <a:spcPct val="0"/>
        </a:spcBef>
        <a:spcAft>
          <a:spcPct val="0"/>
        </a:spcAft>
        <a:defRPr sz="4400" b="1">
          <a:solidFill>
            <a:schemeClr val="folHlink"/>
          </a:solidFill>
          <a:effectLst>
            <a:outerShdw blurRad="38100" dist="38100" dir="2700000" algn="tl">
              <a:srgbClr val="000000"/>
            </a:outerShdw>
          </a:effectLst>
          <a:latin typeface="Garamond" pitchFamily="18" charset="0"/>
          <a:cs typeface="Arial" charset="0"/>
        </a:defRPr>
      </a:lvl5pPr>
      <a:lvl6pPr marL="457200" algn="ctr" rtl="0" fontAlgn="base">
        <a:spcBef>
          <a:spcPct val="0"/>
        </a:spcBef>
        <a:spcAft>
          <a:spcPct val="0"/>
        </a:spcAft>
        <a:defRPr sz="4400" b="1">
          <a:solidFill>
            <a:schemeClr val="folHlink"/>
          </a:solidFill>
          <a:effectLst>
            <a:outerShdw blurRad="38100" dist="38100" dir="2700000" algn="tl">
              <a:srgbClr val="000000"/>
            </a:outerShdw>
          </a:effectLst>
          <a:latin typeface="Garamond" pitchFamily="18" charset="0"/>
          <a:cs typeface="Arial" charset="0"/>
        </a:defRPr>
      </a:lvl6pPr>
      <a:lvl7pPr marL="914400" algn="ctr" rtl="0" fontAlgn="base">
        <a:spcBef>
          <a:spcPct val="0"/>
        </a:spcBef>
        <a:spcAft>
          <a:spcPct val="0"/>
        </a:spcAft>
        <a:defRPr sz="4400" b="1">
          <a:solidFill>
            <a:schemeClr val="folHlink"/>
          </a:solidFill>
          <a:effectLst>
            <a:outerShdw blurRad="38100" dist="38100" dir="2700000" algn="tl">
              <a:srgbClr val="000000"/>
            </a:outerShdw>
          </a:effectLst>
          <a:latin typeface="Garamond" pitchFamily="18" charset="0"/>
          <a:cs typeface="Arial" charset="0"/>
        </a:defRPr>
      </a:lvl7pPr>
      <a:lvl8pPr marL="1371600" algn="ctr" rtl="0" fontAlgn="base">
        <a:spcBef>
          <a:spcPct val="0"/>
        </a:spcBef>
        <a:spcAft>
          <a:spcPct val="0"/>
        </a:spcAft>
        <a:defRPr sz="4400" b="1">
          <a:solidFill>
            <a:schemeClr val="folHlink"/>
          </a:solidFill>
          <a:effectLst>
            <a:outerShdw blurRad="38100" dist="38100" dir="2700000" algn="tl">
              <a:srgbClr val="000000"/>
            </a:outerShdw>
          </a:effectLst>
          <a:latin typeface="Garamond" pitchFamily="18" charset="0"/>
          <a:cs typeface="Arial" charset="0"/>
        </a:defRPr>
      </a:lvl8pPr>
      <a:lvl9pPr marL="1828800" algn="ctr" rtl="0" fontAlgn="base">
        <a:spcBef>
          <a:spcPct val="0"/>
        </a:spcBef>
        <a:spcAft>
          <a:spcPct val="0"/>
        </a:spcAft>
        <a:defRPr sz="4400" b="1">
          <a:solidFill>
            <a:schemeClr val="folHlink"/>
          </a:solidFill>
          <a:effectLst>
            <a:outerShdw blurRad="38100" dist="38100" dir="2700000" algn="tl">
              <a:srgbClr val="000000"/>
            </a:outerShdw>
          </a:effectLst>
          <a:latin typeface="Garamond" pitchFamily="18" charset="0"/>
          <a:cs typeface="Arial" charset="0"/>
        </a:defRPr>
      </a:lvl9pPr>
    </p:titleStyle>
    <p:bodyStyle>
      <a:lvl1pPr marL="342900" indent="-342900" algn="l" rtl="0" fontAlgn="base">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j-lt"/>
          <a:cs typeface="+mn-cs"/>
        </a:defRPr>
      </a:lvl2pPr>
      <a:lvl3pPr marL="1143000" indent="-228600" algn="l" rtl="0" fontAlgn="base">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j-lt"/>
          <a:cs typeface="+mn-cs"/>
        </a:defRPr>
      </a:lvl3pPr>
      <a:lvl4pPr marL="1600200" indent="-228600" algn="l" rtl="0" fontAlgn="base">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j-lt"/>
          <a:cs typeface="+mn-cs"/>
        </a:defRPr>
      </a:lvl4pPr>
      <a:lvl5pPr marL="20574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j-lt"/>
          <a:cs typeface="+mn-cs"/>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j-lt"/>
          <a:cs typeface="+mn-cs"/>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j-lt"/>
          <a:cs typeface="+mn-cs"/>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j-lt"/>
          <a:cs typeface="+mn-cs"/>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j-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un.org/esa/population/" TargetMode="External"/><Relationship Id="rId2" Type="http://schemas.openxmlformats.org/officeDocument/2006/relationships/hyperlink" Target="http://www.caramcdaniel.com/tax-files/McDaniel_taxupdate.xlsx?attredirects=0" TargetMode="External"/><Relationship Id="rId1" Type="http://schemas.openxmlformats.org/officeDocument/2006/relationships/slideLayout" Target="../slideLayouts/slideLayout2.xml"/><Relationship Id="rId4" Type="http://schemas.openxmlformats.org/officeDocument/2006/relationships/hyperlink" Target="http://www.conference-board.org/data/economydatabase/"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70.png"/><Relationship Id="rId2" Type="http://schemas.openxmlformats.org/officeDocument/2006/relationships/image" Target="../media/image60.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worldklems.net/index.htm" TargetMode="External"/><Relationship Id="rId2" Type="http://schemas.openxmlformats.org/officeDocument/2006/relationships/hyperlink" Target="http://www.conference-board.org/data/economydatabase/" TargetMode="External"/><Relationship Id="rId1" Type="http://schemas.openxmlformats.org/officeDocument/2006/relationships/slideLayout" Target="../slideLayouts/slideLayout2.xml"/><Relationship Id="rId4" Type="http://schemas.openxmlformats.org/officeDocument/2006/relationships/hyperlink" Target="http://ec.europa.eu/economy_finance/ameco/user/serie/SelectSerie.cf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ctrTitle"/>
          </p:nvPr>
        </p:nvSpPr>
        <p:spPr>
          <a:xfrm>
            <a:off x="685800" y="685800"/>
            <a:ext cx="7772400" cy="5638800"/>
          </a:xfrm>
        </p:spPr>
        <p:txBody>
          <a:bodyPr/>
          <a:lstStyle/>
          <a:p>
            <a:r>
              <a:rPr lang="en-US" sz="3600" dirty="0" smtClean="0">
                <a:solidFill>
                  <a:schemeClr val="hlink"/>
                </a:solidFill>
              </a:rPr>
              <a:t>Productivity or Employment: </a:t>
            </a:r>
            <a:br>
              <a:rPr lang="en-US" sz="3600" dirty="0" smtClean="0">
                <a:solidFill>
                  <a:schemeClr val="hlink"/>
                </a:solidFill>
              </a:rPr>
            </a:br>
            <a:r>
              <a:rPr lang="en-US" sz="3600" dirty="0" smtClean="0">
                <a:solidFill>
                  <a:schemeClr val="hlink"/>
                </a:solidFill>
              </a:rPr>
              <a:t>Is it a choice?</a:t>
            </a:r>
            <a:r>
              <a:rPr lang="en-US" sz="3600" dirty="0">
                <a:solidFill>
                  <a:schemeClr val="hlink"/>
                </a:solidFill>
              </a:rPr>
              <a:t/>
            </a:r>
            <a:br>
              <a:rPr lang="en-US" sz="3600" dirty="0">
                <a:solidFill>
                  <a:schemeClr val="hlink"/>
                </a:solidFill>
              </a:rPr>
            </a:br>
            <a:r>
              <a:rPr lang="en-US" sz="3600" dirty="0" smtClean="0">
                <a:solidFill>
                  <a:schemeClr val="hlink"/>
                </a:solidFill>
              </a:rPr>
              <a:t/>
            </a:r>
            <a:br>
              <a:rPr lang="en-US" sz="3600" dirty="0" smtClean="0">
                <a:solidFill>
                  <a:schemeClr val="hlink"/>
                </a:solidFill>
              </a:rPr>
            </a:br>
            <a:r>
              <a:rPr lang="en-US" sz="2800" dirty="0" smtClean="0"/>
              <a:t>Andrea De </a:t>
            </a:r>
            <a:r>
              <a:rPr lang="en-US" sz="2800" dirty="0" err="1" smtClean="0"/>
              <a:t>Michelis</a:t>
            </a:r>
            <a:r>
              <a:rPr lang="en-US" sz="2800" dirty="0" smtClean="0"/>
              <a:t> </a:t>
            </a:r>
            <a:br>
              <a:rPr lang="en-US" sz="2800" dirty="0" smtClean="0"/>
            </a:br>
            <a:r>
              <a:rPr lang="en-US" sz="1600" dirty="0" smtClean="0"/>
              <a:t>Federal Reserve Board</a:t>
            </a:r>
            <a:br>
              <a:rPr lang="en-US" sz="1600" dirty="0" smtClean="0"/>
            </a:br>
            <a:r>
              <a:rPr lang="en-US" sz="2800" dirty="0"/>
              <a:t>M</a:t>
            </a:r>
            <a:r>
              <a:rPr lang="en-US" sz="2800" dirty="0" smtClean="0"/>
              <a:t>arcello </a:t>
            </a:r>
            <a:r>
              <a:rPr lang="en-US" sz="2800" dirty="0" err="1" smtClean="0"/>
              <a:t>Estevão</a:t>
            </a:r>
            <a:r>
              <a:rPr lang="en-US" sz="2800" dirty="0" smtClean="0"/>
              <a:t/>
            </a:r>
            <a:br>
              <a:rPr lang="en-US" sz="2800" dirty="0" smtClean="0"/>
            </a:br>
            <a:r>
              <a:rPr lang="en-US" sz="1600" dirty="0" smtClean="0"/>
              <a:t>International Monetary Fund</a:t>
            </a:r>
            <a:r>
              <a:rPr lang="en-US" sz="2800" dirty="0" smtClean="0"/>
              <a:t/>
            </a:r>
            <a:br>
              <a:rPr lang="en-US" sz="2800" dirty="0" smtClean="0"/>
            </a:br>
            <a:r>
              <a:rPr lang="en-US" sz="2800" dirty="0" smtClean="0"/>
              <a:t>Beth Anne Wilson</a:t>
            </a:r>
            <a:r>
              <a:rPr lang="en-US" sz="2800" dirty="0"/>
              <a:t/>
            </a:r>
            <a:br>
              <a:rPr lang="en-US" sz="2800" dirty="0"/>
            </a:br>
            <a:r>
              <a:rPr lang="en-US" sz="1600" dirty="0"/>
              <a:t>Federal Reserve Board</a:t>
            </a:r>
            <a:r>
              <a:rPr lang="en-US" sz="2800" dirty="0"/>
              <a:t/>
            </a:r>
            <a:br>
              <a:rPr lang="en-US" sz="2800" dirty="0"/>
            </a:br>
            <a:r>
              <a:rPr lang="en-US" sz="2800" dirty="0" smtClean="0"/>
              <a:t/>
            </a:r>
            <a:br>
              <a:rPr lang="en-US" sz="2800" dirty="0" smtClean="0"/>
            </a:br>
            <a:r>
              <a:rPr lang="en-US" sz="2800" dirty="0"/>
              <a:t/>
            </a:r>
            <a:br>
              <a:rPr lang="en-US" sz="2800" dirty="0"/>
            </a:br>
            <a:r>
              <a:rPr lang="en-US" sz="2800" b="0" i="1" dirty="0" smtClean="0"/>
              <a:t>January 4, 2013</a:t>
            </a:r>
            <a:endParaRPr lang="en-US"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Other Data </a:t>
            </a:r>
            <a:endParaRPr lang="en-US" sz="3600" dirty="0"/>
          </a:p>
        </p:txBody>
      </p:sp>
      <p:sp>
        <p:nvSpPr>
          <p:cNvPr id="3" name="Content Placeholder 2"/>
          <p:cNvSpPr>
            <a:spLocks noGrp="1"/>
          </p:cNvSpPr>
          <p:nvPr>
            <p:ph idx="1"/>
          </p:nvPr>
        </p:nvSpPr>
        <p:spPr/>
        <p:txBody>
          <a:bodyPr/>
          <a:lstStyle/>
          <a:p>
            <a:r>
              <a:rPr lang="en-US" dirty="0"/>
              <a:t>Sources for tax data</a:t>
            </a:r>
          </a:p>
          <a:p>
            <a:pPr lvl="1"/>
            <a:r>
              <a:rPr lang="en-US" dirty="0" smtClean="0">
                <a:hlinkClick r:id="rId2"/>
              </a:rPr>
              <a:t>McDaniel</a:t>
            </a:r>
            <a:r>
              <a:rPr lang="en-US" dirty="0" smtClean="0"/>
              <a:t> (2007): payroll</a:t>
            </a:r>
            <a:r>
              <a:rPr lang="en-US" dirty="0"/>
              <a:t>, income, and consumption </a:t>
            </a:r>
            <a:r>
              <a:rPr lang="en-US" dirty="0" smtClean="0"/>
              <a:t>taxes, 15 OECD countries, 1950/70-2007</a:t>
            </a:r>
            <a:endParaRPr lang="en-US" dirty="0"/>
          </a:p>
          <a:p>
            <a:r>
              <a:rPr lang="en-US" dirty="0"/>
              <a:t>Sources for population </a:t>
            </a:r>
            <a:r>
              <a:rPr lang="en-US" dirty="0" smtClean="0"/>
              <a:t>data</a:t>
            </a:r>
          </a:p>
          <a:p>
            <a:pPr lvl="1"/>
            <a:r>
              <a:rPr lang="en-US" dirty="0" smtClean="0">
                <a:hlinkClick r:id="rId3"/>
              </a:rPr>
              <a:t>United Nations</a:t>
            </a:r>
            <a:endParaRPr lang="en-US" dirty="0" smtClean="0"/>
          </a:p>
          <a:p>
            <a:pPr lvl="1"/>
            <a:r>
              <a:rPr lang="en-US" dirty="0">
                <a:hlinkClick r:id="rId4"/>
              </a:rPr>
              <a:t>The Conference Board Total Economy Database</a:t>
            </a:r>
            <a:endParaRPr lang="en-US" dirty="0"/>
          </a:p>
          <a:p>
            <a:endParaRPr lang="en-US" dirty="0"/>
          </a:p>
        </p:txBody>
      </p:sp>
      <p:sp>
        <p:nvSpPr>
          <p:cNvPr id="4" name="Slide Number Placeholder 3"/>
          <p:cNvSpPr>
            <a:spLocks noGrp="1"/>
          </p:cNvSpPr>
          <p:nvPr>
            <p:ph type="sldNum" sz="quarter" idx="11"/>
          </p:nvPr>
        </p:nvSpPr>
        <p:spPr/>
        <p:txBody>
          <a:bodyPr/>
          <a:lstStyle/>
          <a:p>
            <a:fld id="{A45A8D7F-C40A-4B14-B059-19909C7E75F8}" type="slidenum">
              <a:rPr lang="en-US" smtClean="0"/>
              <a:pPr/>
              <a:t>9</a:t>
            </a:fld>
            <a:endParaRPr lang="en-US"/>
          </a:p>
        </p:txBody>
      </p:sp>
    </p:spTree>
    <p:extLst>
      <p:ext uri="{BB962C8B-B14F-4D97-AF65-F5344CB8AC3E}">
        <p14:creationId xmlns:p14="http://schemas.microsoft.com/office/powerpoint/2010/main" val="9900597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144" y="452059"/>
            <a:ext cx="8229600" cy="1799822"/>
          </a:xfrm>
        </p:spPr>
        <p:txBody>
          <a:bodyPr/>
          <a:lstStyle/>
          <a:p>
            <a:r>
              <a:rPr lang="en-US" sz="3600" dirty="0" smtClean="0"/>
              <a:t>Negative correlation of TFP and hours growth is robust, holding across datasets and labor inputs...</a:t>
            </a:r>
            <a:endParaRPr lang="en-US" sz="3600" dirty="0"/>
          </a:p>
        </p:txBody>
      </p:sp>
      <p:sp>
        <p:nvSpPr>
          <p:cNvPr id="4" name="Slide Number Placeholder 3"/>
          <p:cNvSpPr>
            <a:spLocks noGrp="1"/>
          </p:cNvSpPr>
          <p:nvPr>
            <p:ph type="sldNum" sz="quarter" idx="11"/>
          </p:nvPr>
        </p:nvSpPr>
        <p:spPr/>
        <p:txBody>
          <a:bodyPr/>
          <a:lstStyle/>
          <a:p>
            <a:fld id="{A45A8D7F-C40A-4B14-B059-19909C7E75F8}" type="slidenum">
              <a:rPr lang="en-US" smtClean="0"/>
              <a:pPr/>
              <a:t>10</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1781418861"/>
              </p:ext>
            </p:extLst>
          </p:nvPr>
        </p:nvGraphicFramePr>
        <p:xfrm>
          <a:off x="1678675" y="2429300"/>
          <a:ext cx="6264323" cy="3934009"/>
        </p:xfrm>
        <a:graphic>
          <a:graphicData uri="http://schemas.openxmlformats.org/drawingml/2006/table">
            <a:tbl>
              <a:tblPr/>
              <a:tblGrid>
                <a:gridCol w="1251583"/>
                <a:gridCol w="1253185"/>
                <a:gridCol w="1253185"/>
                <a:gridCol w="1253185"/>
                <a:gridCol w="1253185"/>
              </a:tblGrid>
              <a:tr h="224035">
                <a:tc gridSpan="5">
                  <a:txBody>
                    <a:bodyPr/>
                    <a:lstStyle/>
                    <a:p>
                      <a:pPr algn="ctr" fontAlgn="b"/>
                      <a:endParaRPr lang="en-US" sz="1800" b="0" i="0" u="none" strike="noStrike" dirty="0">
                        <a:solidFill>
                          <a:schemeClr val="tx1"/>
                        </a:solidFill>
                        <a:effectLst/>
                        <a:latin typeface="Times New Roman"/>
                      </a:endParaRPr>
                    </a:p>
                  </a:txBody>
                  <a:tcPr marL="0" marR="0" marT="0"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94580">
                <a:tc>
                  <a:txBody>
                    <a:bodyPr/>
                    <a:lstStyle/>
                    <a:p>
                      <a:pPr algn="l" fontAlgn="b"/>
                      <a:r>
                        <a:rPr lang="en-US" sz="1800" b="0" i="0" u="none" strike="noStrike" dirty="0">
                          <a:solidFill>
                            <a:schemeClr val="tx1"/>
                          </a:solidFill>
                          <a:effectLst/>
                          <a:latin typeface="Times New Roman"/>
                        </a:rPr>
                        <a:t>Database</a:t>
                      </a:r>
                    </a:p>
                  </a:txBody>
                  <a:tcPr marL="0" marR="0" marT="0" marB="0" anchor="b">
                    <a:lnL>
                      <a:noFill/>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fontAlgn="b"/>
                      <a:r>
                        <a:rPr lang="en-US" sz="1800" b="0" i="0" u="none" strike="noStrike" dirty="0">
                          <a:solidFill>
                            <a:schemeClr val="tx1"/>
                          </a:solidFill>
                          <a:effectLst/>
                          <a:latin typeface="Times New Roman"/>
                        </a:rPr>
                        <a:t>TED</a:t>
                      </a:r>
                    </a:p>
                  </a:txBody>
                  <a:tcPr marL="0" marR="0" marT="0" marB="0" anchor="b">
                    <a:lnL>
                      <a:noFill/>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fontAlgn="b"/>
                      <a:r>
                        <a:rPr lang="en-US" sz="1800" b="0" i="0" u="none" strike="noStrike" dirty="0">
                          <a:solidFill>
                            <a:schemeClr val="tx1"/>
                          </a:solidFill>
                          <a:effectLst/>
                          <a:latin typeface="Times New Roman"/>
                        </a:rPr>
                        <a:t>KLEMS</a:t>
                      </a:r>
                      <a:r>
                        <a:rPr lang="en-US" sz="1800" b="0" i="0" u="none" strike="noStrike" dirty="0">
                          <a:solidFill>
                            <a:schemeClr val="tx1"/>
                          </a:solidFill>
                          <a:effectLst/>
                          <a:latin typeface="Calibri"/>
                        </a:rPr>
                        <a:t>†</a:t>
                      </a:r>
                      <a:endParaRPr lang="en-US" sz="1800" b="0" i="0" u="none" strike="noStrike" dirty="0">
                        <a:solidFill>
                          <a:schemeClr val="tx1"/>
                        </a:solidFill>
                        <a:effectLst/>
                        <a:latin typeface="Times New Roman"/>
                      </a:endParaRPr>
                    </a:p>
                  </a:txBody>
                  <a:tcPr marL="0" marR="0" marT="0" marB="0" anchor="b">
                    <a:lnL>
                      <a:noFill/>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fontAlgn="b"/>
                      <a:r>
                        <a:rPr lang="en-US" sz="1800" b="0" i="0" u="none" strike="noStrike">
                          <a:solidFill>
                            <a:schemeClr val="tx1"/>
                          </a:solidFill>
                          <a:effectLst/>
                          <a:latin typeface="Times New Roman"/>
                        </a:rPr>
                        <a:t>TED</a:t>
                      </a:r>
                    </a:p>
                  </a:txBody>
                  <a:tcPr marL="0" marR="0" marT="0" marB="0" anchor="b">
                    <a:lnL>
                      <a:noFill/>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fontAlgn="b"/>
                      <a:r>
                        <a:rPr lang="en-US" sz="1800" b="0" i="0" u="none" strike="noStrike" dirty="0">
                          <a:solidFill>
                            <a:schemeClr val="tx1"/>
                          </a:solidFill>
                          <a:effectLst/>
                          <a:latin typeface="Times New Roman"/>
                        </a:rPr>
                        <a:t>KLEMS</a:t>
                      </a:r>
                      <a:r>
                        <a:rPr lang="en-US" sz="1800" b="0" i="0" u="none" strike="noStrike" dirty="0">
                          <a:solidFill>
                            <a:schemeClr val="tx1"/>
                          </a:solidFill>
                          <a:effectLst/>
                          <a:latin typeface="Calibri"/>
                        </a:rPr>
                        <a:t>†</a:t>
                      </a:r>
                      <a:endParaRPr lang="en-US" sz="1800" b="0" i="0" u="none" strike="noStrike" dirty="0">
                        <a:solidFill>
                          <a:schemeClr val="tx1"/>
                        </a:solidFill>
                        <a:effectLst/>
                        <a:latin typeface="Times New Roman"/>
                      </a:endParaRPr>
                    </a:p>
                  </a:txBody>
                  <a:tcPr marL="0" marR="0" marT="0" marB="0" anchor="b">
                    <a:lnL>
                      <a:noFill/>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tcPr>
                </a:tc>
              </a:tr>
              <a:tr h="305919">
                <a:tc>
                  <a:txBody>
                    <a:bodyPr/>
                    <a:lstStyle/>
                    <a:p>
                      <a:pPr algn="l" fontAlgn="b"/>
                      <a:r>
                        <a:rPr lang="en-US" sz="1800" b="0" i="0" u="none" strike="noStrike" dirty="0" smtClean="0">
                          <a:solidFill>
                            <a:schemeClr val="tx1"/>
                          </a:solidFill>
                          <a:effectLst/>
                          <a:latin typeface="Times New Roman"/>
                        </a:rPr>
                        <a:t>Labor</a:t>
                      </a:r>
                      <a:r>
                        <a:rPr lang="en-US" sz="1800" b="0" i="0" u="none" strike="noStrike" baseline="0" dirty="0" smtClean="0">
                          <a:solidFill>
                            <a:schemeClr val="tx1"/>
                          </a:solidFill>
                          <a:effectLst/>
                          <a:latin typeface="Times New Roman"/>
                        </a:rPr>
                        <a:t> Input</a:t>
                      </a:r>
                      <a:endParaRPr lang="en-US" sz="1800" b="0" i="0" u="none" strike="noStrike" dirty="0">
                        <a:solidFill>
                          <a:schemeClr val="tx1"/>
                        </a:solidFill>
                        <a:effectLst/>
                        <a:latin typeface="Times New Roman"/>
                      </a:endParaRPr>
                    </a:p>
                  </a:txBody>
                  <a:tcPr marL="0" marR="0" marT="0"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800" b="0" i="0" u="none" strike="noStrike" dirty="0">
                          <a:solidFill>
                            <a:schemeClr val="tx1"/>
                          </a:solidFill>
                          <a:effectLst/>
                          <a:latin typeface="Times New Roman"/>
                        </a:rPr>
                        <a:t>Employment</a:t>
                      </a:r>
                    </a:p>
                  </a:txBody>
                  <a:tcPr marL="0" marR="0" marT="0"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800" b="0" i="0" u="none" strike="noStrike" dirty="0">
                          <a:solidFill>
                            <a:schemeClr val="tx1"/>
                          </a:solidFill>
                          <a:effectLst/>
                          <a:latin typeface="Times New Roman"/>
                        </a:rPr>
                        <a:t>Employment</a:t>
                      </a:r>
                    </a:p>
                  </a:txBody>
                  <a:tcPr marL="0" marR="0" marT="0"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800" b="0" i="0" u="none" strike="noStrike">
                          <a:solidFill>
                            <a:schemeClr val="tx1"/>
                          </a:solidFill>
                          <a:effectLst/>
                          <a:latin typeface="Times New Roman"/>
                        </a:rPr>
                        <a:t>Hours</a:t>
                      </a:r>
                    </a:p>
                  </a:txBody>
                  <a:tcPr marL="0" marR="0" marT="0"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800" b="0" i="0" u="none" strike="noStrike" dirty="0">
                          <a:solidFill>
                            <a:schemeClr val="tx1"/>
                          </a:solidFill>
                          <a:effectLst/>
                          <a:latin typeface="Times New Roman"/>
                        </a:rPr>
                        <a:t>Hours</a:t>
                      </a:r>
                    </a:p>
                  </a:txBody>
                  <a:tcPr marL="0" marR="0" marT="0"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r>
              <a:tr h="305919">
                <a:tc>
                  <a:txBody>
                    <a:bodyPr/>
                    <a:lstStyle/>
                    <a:p>
                      <a:pPr algn="l" fontAlgn="b"/>
                      <a:endParaRPr lang="en-US" sz="1800" b="0" i="0" u="none" strike="noStrike" dirty="0">
                        <a:solidFill>
                          <a:schemeClr val="tx1"/>
                        </a:solidFill>
                        <a:effectLst/>
                        <a:latin typeface="Times New Roman"/>
                      </a:endParaRPr>
                    </a:p>
                  </a:txBody>
                  <a:tcPr marL="0" marR="0" marT="0" marB="0" anchor="b">
                    <a:lnL>
                      <a:noFill/>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fontAlgn="b"/>
                      <a:endParaRPr lang="en-US" sz="1800" b="0" i="0" u="none" strike="noStrike" dirty="0">
                        <a:solidFill>
                          <a:schemeClr val="tx1"/>
                        </a:solidFill>
                        <a:effectLst/>
                        <a:latin typeface="Times New Roman"/>
                      </a:endParaRPr>
                    </a:p>
                  </a:txBody>
                  <a:tcPr marL="0" marR="0" marT="0" marB="0" anchor="b">
                    <a:lnL>
                      <a:noFill/>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fontAlgn="b"/>
                      <a:endParaRPr lang="en-US" sz="1800" b="0" i="0" u="none" strike="noStrike" dirty="0">
                        <a:solidFill>
                          <a:schemeClr val="tx1"/>
                        </a:solidFill>
                        <a:effectLst/>
                        <a:latin typeface="Times New Roman"/>
                      </a:endParaRPr>
                    </a:p>
                  </a:txBody>
                  <a:tcPr marL="0" marR="0" marT="0" marB="0" anchor="b">
                    <a:lnL>
                      <a:noFill/>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fontAlgn="b"/>
                      <a:endParaRPr lang="en-US" sz="1800" b="0" i="0" u="none" strike="noStrike" dirty="0">
                        <a:solidFill>
                          <a:schemeClr val="tx1"/>
                        </a:solidFill>
                        <a:effectLst/>
                        <a:latin typeface="Times New Roman"/>
                      </a:endParaRPr>
                    </a:p>
                  </a:txBody>
                  <a:tcPr marL="0" marR="0" marT="0" marB="0" anchor="b">
                    <a:lnL>
                      <a:noFill/>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fontAlgn="b"/>
                      <a:endParaRPr lang="en-US" sz="1800" b="0" i="0" u="none" strike="noStrike" dirty="0">
                        <a:solidFill>
                          <a:schemeClr val="tx1"/>
                        </a:solidFill>
                        <a:effectLst/>
                        <a:latin typeface="Times New Roman"/>
                      </a:endParaRPr>
                    </a:p>
                  </a:txBody>
                  <a:tcPr marL="0" marR="0" marT="0" marB="0" anchor="b">
                    <a:lnL>
                      <a:noFill/>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tcPr>
                </a:tc>
              </a:tr>
              <a:tr h="305919">
                <a:tc>
                  <a:txBody>
                    <a:bodyPr/>
                    <a:lstStyle/>
                    <a:p>
                      <a:pPr algn="l" fontAlgn="b"/>
                      <a:r>
                        <a:rPr lang="en-US" sz="1800" b="0" i="0" u="none" strike="noStrike" dirty="0">
                          <a:solidFill>
                            <a:schemeClr val="tx1"/>
                          </a:solidFill>
                          <a:effectLst/>
                          <a:latin typeface="Times New Roman"/>
                        </a:rPr>
                        <a:t>Constant</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800" b="0" i="0" u="none" strike="noStrike">
                          <a:solidFill>
                            <a:schemeClr val="tx1"/>
                          </a:solidFill>
                          <a:effectLst/>
                          <a:latin typeface="Times New Roman"/>
                        </a:rPr>
                        <a:t>1.35***</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800" b="0" i="0" u="none" strike="noStrike" dirty="0">
                          <a:solidFill>
                            <a:schemeClr val="tx1"/>
                          </a:solidFill>
                          <a:effectLst/>
                          <a:latin typeface="Times New Roman"/>
                        </a:rPr>
                        <a:t>0.86***</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800" b="0" i="0" u="none" strike="noStrike" dirty="0">
                          <a:solidFill>
                            <a:schemeClr val="tx1"/>
                          </a:solidFill>
                          <a:effectLst/>
                          <a:latin typeface="Times New Roman"/>
                        </a:rPr>
                        <a:t>1.07***</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800" b="0" i="0" u="none" strike="noStrike" dirty="0">
                          <a:solidFill>
                            <a:schemeClr val="tx1"/>
                          </a:solidFill>
                          <a:effectLst/>
                          <a:latin typeface="Times New Roman"/>
                        </a:rPr>
                        <a:t>0.74***</a:t>
                      </a:r>
                    </a:p>
                  </a:txBody>
                  <a:tcPr marL="0" marR="0" marT="0" marB="0" anchor="b">
                    <a:lnL>
                      <a:noFill/>
                    </a:lnL>
                    <a:lnR>
                      <a:noFill/>
                    </a:lnR>
                    <a:lnT>
                      <a:noFill/>
                    </a:lnT>
                    <a:lnB>
                      <a:noFill/>
                    </a:lnB>
                    <a:lnTlToBr w="12700" cmpd="sng">
                      <a:noFill/>
                      <a:prstDash val="solid"/>
                    </a:lnTlToBr>
                    <a:lnBlToTr w="12700" cmpd="sng">
                      <a:noFill/>
                      <a:prstDash val="solid"/>
                    </a:lnBlToTr>
                  </a:tcPr>
                </a:tc>
              </a:tr>
              <a:tr h="305919">
                <a:tc>
                  <a:txBody>
                    <a:bodyPr/>
                    <a:lstStyle/>
                    <a:p>
                      <a:pPr algn="l" fontAlgn="b"/>
                      <a:endParaRPr lang="en-US" sz="1800" b="0" i="0" u="none" strike="noStrike" dirty="0">
                        <a:solidFill>
                          <a:schemeClr val="tx1"/>
                        </a:solidFill>
                        <a:effectLst/>
                        <a:latin typeface="Times New Roman"/>
                      </a:endParaRP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800" b="0" i="0" u="none" strike="noStrike">
                          <a:solidFill>
                            <a:schemeClr val="tx1"/>
                          </a:solidFill>
                          <a:effectLst/>
                          <a:latin typeface="Times New Roman"/>
                        </a:rPr>
                        <a:t>(0.17)</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800" b="0" i="0" u="none" strike="noStrike">
                          <a:solidFill>
                            <a:schemeClr val="tx1"/>
                          </a:solidFill>
                          <a:effectLst/>
                          <a:latin typeface="Times New Roman"/>
                        </a:rPr>
                        <a:t>(0.18)</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800" b="0" i="0" u="none" strike="noStrike" dirty="0">
                          <a:solidFill>
                            <a:schemeClr val="tx1"/>
                          </a:solidFill>
                          <a:effectLst/>
                          <a:latin typeface="Times New Roman"/>
                        </a:rPr>
                        <a:t>(0.10)</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800" b="0" i="0" u="none" strike="noStrike" dirty="0">
                          <a:solidFill>
                            <a:schemeClr val="tx1"/>
                          </a:solidFill>
                          <a:effectLst/>
                          <a:latin typeface="Times New Roman"/>
                        </a:rPr>
                        <a:t>-0.12</a:t>
                      </a:r>
                    </a:p>
                  </a:txBody>
                  <a:tcPr marL="0" marR="0" marT="0" marB="0" anchor="b">
                    <a:lnL>
                      <a:noFill/>
                    </a:lnL>
                    <a:lnR>
                      <a:noFill/>
                    </a:lnR>
                    <a:lnT>
                      <a:noFill/>
                    </a:lnT>
                    <a:lnB>
                      <a:noFill/>
                    </a:lnB>
                    <a:lnTlToBr w="12700" cmpd="sng">
                      <a:noFill/>
                      <a:prstDash val="solid"/>
                    </a:lnTlToBr>
                    <a:lnBlToTr w="12700" cmpd="sng">
                      <a:noFill/>
                      <a:prstDash val="solid"/>
                    </a:lnBlToTr>
                  </a:tcPr>
                </a:tc>
              </a:tr>
              <a:tr h="305919">
                <a:tc>
                  <a:txBody>
                    <a:bodyPr/>
                    <a:lstStyle/>
                    <a:p>
                      <a:pPr algn="l" fontAlgn="b"/>
                      <a:r>
                        <a:rPr lang="en-US" sz="1800" b="1" i="0" u="none" strike="noStrike" dirty="0">
                          <a:solidFill>
                            <a:schemeClr val="tx1"/>
                          </a:solidFill>
                          <a:effectLst/>
                          <a:latin typeface="Times New Roman"/>
                        </a:rPr>
                        <a:t>Coefficient</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800" b="1" i="0" u="none" strike="noStrike" dirty="0">
                          <a:solidFill>
                            <a:schemeClr val="tx1"/>
                          </a:solidFill>
                          <a:effectLst/>
                          <a:latin typeface="Times New Roman"/>
                        </a:rPr>
                        <a:t>-0.53***</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800" b="1" i="0" u="none" strike="noStrike" dirty="0">
                          <a:solidFill>
                            <a:schemeClr val="tx1"/>
                          </a:solidFill>
                          <a:effectLst/>
                          <a:latin typeface="Times New Roman"/>
                        </a:rPr>
                        <a:t>-0.36*</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800" b="1" i="0" u="none" strike="noStrike" dirty="0">
                          <a:solidFill>
                            <a:schemeClr val="tx1"/>
                          </a:solidFill>
                          <a:effectLst/>
                          <a:latin typeface="Times New Roman"/>
                        </a:rPr>
                        <a:t>-0.49***</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800" b="1" i="0" u="none" strike="noStrike" dirty="0">
                          <a:solidFill>
                            <a:schemeClr val="tx1"/>
                          </a:solidFill>
                          <a:effectLst/>
                          <a:latin typeface="Times New Roman"/>
                        </a:rPr>
                        <a:t>-0.37**</a:t>
                      </a:r>
                    </a:p>
                  </a:txBody>
                  <a:tcPr marL="0" marR="0" marT="0" marB="0" anchor="b">
                    <a:lnL>
                      <a:noFill/>
                    </a:lnL>
                    <a:lnR>
                      <a:noFill/>
                    </a:lnR>
                    <a:lnT>
                      <a:noFill/>
                    </a:lnT>
                    <a:lnB>
                      <a:noFill/>
                    </a:lnB>
                    <a:lnTlToBr w="12700" cmpd="sng">
                      <a:noFill/>
                      <a:prstDash val="solid"/>
                    </a:lnTlToBr>
                    <a:lnBlToTr w="12700" cmpd="sng">
                      <a:noFill/>
                      <a:prstDash val="solid"/>
                    </a:lnBlToTr>
                  </a:tcPr>
                </a:tc>
              </a:tr>
              <a:tr h="305919">
                <a:tc>
                  <a:txBody>
                    <a:bodyPr/>
                    <a:lstStyle/>
                    <a:p>
                      <a:pPr algn="l" fontAlgn="b"/>
                      <a:endParaRPr lang="en-US" sz="1800" b="0" i="0" u="none" strike="noStrike" dirty="0">
                        <a:solidFill>
                          <a:schemeClr val="tx1"/>
                        </a:solidFill>
                        <a:effectLst/>
                        <a:latin typeface="Times New Roman"/>
                      </a:endParaRP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800" b="0" i="0" u="none" strike="noStrike" dirty="0">
                          <a:solidFill>
                            <a:schemeClr val="tx1"/>
                          </a:solidFill>
                          <a:effectLst/>
                          <a:latin typeface="Times New Roman"/>
                        </a:rPr>
                        <a:t>(0.15)</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800" b="0" i="0" u="none" strike="noStrike">
                          <a:solidFill>
                            <a:schemeClr val="tx1"/>
                          </a:solidFill>
                          <a:effectLst/>
                          <a:latin typeface="Times New Roman"/>
                        </a:rPr>
                        <a:t>(0.17)</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800" b="0" i="0" u="none" strike="noStrike" dirty="0">
                          <a:solidFill>
                            <a:schemeClr val="tx1"/>
                          </a:solidFill>
                          <a:effectLst/>
                          <a:latin typeface="Times New Roman"/>
                        </a:rPr>
                        <a:t>(0.11)</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800" b="0" i="0" u="none" strike="noStrike" dirty="0">
                          <a:solidFill>
                            <a:schemeClr val="tx1"/>
                          </a:solidFill>
                          <a:effectLst/>
                          <a:latin typeface="Times New Roman"/>
                        </a:rPr>
                        <a:t>(-0.09)</a:t>
                      </a:r>
                    </a:p>
                  </a:txBody>
                  <a:tcPr marL="0" marR="0" marT="0" marB="0" anchor="b">
                    <a:lnL>
                      <a:noFill/>
                    </a:lnL>
                    <a:lnR>
                      <a:noFill/>
                    </a:lnR>
                    <a:lnT>
                      <a:noFill/>
                    </a:lnT>
                    <a:lnB>
                      <a:noFill/>
                    </a:lnB>
                    <a:lnTlToBr w="12700" cmpd="sng">
                      <a:noFill/>
                      <a:prstDash val="solid"/>
                    </a:lnTlToBr>
                    <a:lnBlToTr w="12700" cmpd="sng">
                      <a:noFill/>
                      <a:prstDash val="solid"/>
                    </a:lnBlToTr>
                  </a:tcPr>
                </a:tc>
              </a:tr>
              <a:tr h="305919">
                <a:tc>
                  <a:txBody>
                    <a:bodyPr/>
                    <a:lstStyle/>
                    <a:p>
                      <a:pPr algn="l" fontAlgn="b"/>
                      <a:endParaRPr lang="en-US" sz="1800" b="0" i="0" u="none" strike="noStrike" dirty="0">
                        <a:solidFill>
                          <a:schemeClr val="tx1"/>
                        </a:solidFill>
                        <a:effectLst/>
                        <a:latin typeface="Times New Roman"/>
                      </a:endParaRP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endParaRPr lang="en-US" sz="1800" b="0" i="0" u="none" strike="noStrike">
                        <a:solidFill>
                          <a:schemeClr val="tx1"/>
                        </a:solidFill>
                        <a:effectLst/>
                        <a:latin typeface="Times New Roman"/>
                      </a:endParaRP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endParaRPr lang="en-US" sz="1800" b="0" i="0" u="none" strike="noStrike" dirty="0">
                        <a:solidFill>
                          <a:schemeClr val="tx1"/>
                        </a:solidFill>
                        <a:effectLst/>
                        <a:latin typeface="Times New Roman"/>
                      </a:endParaRP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endParaRPr lang="en-US" sz="1800" b="0" i="0" u="none" strike="noStrike" dirty="0">
                        <a:solidFill>
                          <a:schemeClr val="tx1"/>
                        </a:solidFill>
                        <a:effectLst/>
                        <a:latin typeface="Times New Roman"/>
                      </a:endParaRP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endParaRPr lang="en-US" sz="1800" b="0" i="0" u="none" strike="noStrike" dirty="0">
                        <a:solidFill>
                          <a:schemeClr val="tx1"/>
                        </a:solidFill>
                        <a:effectLst/>
                        <a:latin typeface="Times New Roman"/>
                      </a:endParaRPr>
                    </a:p>
                  </a:txBody>
                  <a:tcPr marL="0" marR="0" marT="0" marB="0" anchor="b">
                    <a:lnL>
                      <a:noFill/>
                    </a:lnL>
                    <a:lnR>
                      <a:noFill/>
                    </a:lnR>
                    <a:lnT>
                      <a:noFill/>
                    </a:lnT>
                    <a:lnB>
                      <a:noFill/>
                    </a:lnB>
                    <a:lnTlToBr w="12700" cmpd="sng">
                      <a:noFill/>
                      <a:prstDash val="solid"/>
                    </a:lnTlToBr>
                    <a:lnBlToTr w="12700" cmpd="sng">
                      <a:noFill/>
                      <a:prstDash val="solid"/>
                    </a:lnBlToTr>
                  </a:tcPr>
                </a:tc>
              </a:tr>
              <a:tr h="305919">
                <a:tc>
                  <a:txBody>
                    <a:bodyPr/>
                    <a:lstStyle/>
                    <a:p>
                      <a:pPr algn="l" fontAlgn="b"/>
                      <a:r>
                        <a:rPr lang="en-US" sz="1800" b="0" i="0" u="none" strike="noStrike" dirty="0">
                          <a:solidFill>
                            <a:schemeClr val="tx1"/>
                          </a:solidFill>
                          <a:effectLst/>
                          <a:latin typeface="Times New Roman"/>
                        </a:rPr>
                        <a:t>Observations</a:t>
                      </a:r>
                      <a:endParaRPr lang="en-US" sz="1800" b="0" i="0" u="none" strike="noStrike" dirty="0">
                        <a:solidFill>
                          <a:schemeClr val="tx1"/>
                        </a:solidFill>
                        <a:effectLst/>
                        <a:latin typeface="Calibri"/>
                      </a:endParaRPr>
                    </a:p>
                  </a:txBody>
                  <a:tcPr marL="0" marR="0" marT="0" marB="0">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800" b="0" i="0" u="none" strike="noStrike">
                          <a:solidFill>
                            <a:schemeClr val="tx1"/>
                          </a:solidFill>
                          <a:effectLst/>
                          <a:latin typeface="Times New Roman"/>
                        </a:rPr>
                        <a:t>20</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800" b="0" i="0" u="none" strike="noStrike">
                          <a:solidFill>
                            <a:schemeClr val="tx1"/>
                          </a:solidFill>
                          <a:effectLst/>
                          <a:latin typeface="Times New Roman"/>
                        </a:rPr>
                        <a:t>14</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800" b="0" i="0" u="none" strike="noStrike" dirty="0">
                          <a:solidFill>
                            <a:schemeClr val="tx1"/>
                          </a:solidFill>
                          <a:effectLst/>
                          <a:latin typeface="Times New Roman"/>
                        </a:rPr>
                        <a:t>20</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800" b="0" i="0" u="none" strike="noStrike" dirty="0">
                          <a:solidFill>
                            <a:schemeClr val="tx1"/>
                          </a:solidFill>
                          <a:effectLst/>
                          <a:latin typeface="Times New Roman"/>
                        </a:rPr>
                        <a:t>14</a:t>
                      </a:r>
                    </a:p>
                  </a:txBody>
                  <a:tcPr marL="0" marR="0" marT="0" marB="0" anchor="b">
                    <a:lnL>
                      <a:noFill/>
                    </a:lnL>
                    <a:lnR>
                      <a:noFill/>
                    </a:lnR>
                    <a:lnT>
                      <a:noFill/>
                    </a:lnT>
                    <a:lnB>
                      <a:noFill/>
                    </a:lnB>
                    <a:lnTlToBr w="12700" cmpd="sng">
                      <a:noFill/>
                      <a:prstDash val="solid"/>
                    </a:lnTlToBr>
                    <a:lnBlToTr w="12700" cmpd="sng">
                      <a:noFill/>
                      <a:prstDash val="solid"/>
                    </a:lnBlToTr>
                  </a:tcPr>
                </a:tc>
              </a:tr>
              <a:tr h="305919">
                <a:tc>
                  <a:txBody>
                    <a:bodyPr/>
                    <a:lstStyle/>
                    <a:p>
                      <a:pPr algn="l" fontAlgn="b"/>
                      <a:r>
                        <a:rPr lang="en-US" sz="1800" b="0" i="0" u="none" strike="noStrike" dirty="0">
                          <a:solidFill>
                            <a:schemeClr val="tx1"/>
                          </a:solidFill>
                          <a:effectLst/>
                          <a:latin typeface="Times New Roman"/>
                        </a:rPr>
                        <a:t>Adjusted </a:t>
                      </a:r>
                      <a:r>
                        <a:rPr lang="en-US" sz="1800" b="0" i="0" u="none" strike="noStrike" dirty="0" smtClean="0">
                          <a:solidFill>
                            <a:schemeClr val="tx1"/>
                          </a:solidFill>
                          <a:effectLst/>
                          <a:latin typeface="Times New Roman"/>
                        </a:rPr>
                        <a:t>R2</a:t>
                      </a:r>
                      <a:endParaRPr lang="en-US" sz="1800" b="0" i="0" u="none" strike="noStrike" dirty="0">
                        <a:solidFill>
                          <a:schemeClr val="tx1"/>
                        </a:solidFill>
                        <a:effectLst/>
                        <a:latin typeface="Times New Roman"/>
                      </a:endParaRPr>
                    </a:p>
                  </a:txBody>
                  <a:tcPr marL="0" marR="0" marT="0"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800" b="0" i="0" u="none" strike="noStrike">
                          <a:solidFill>
                            <a:schemeClr val="tx1"/>
                          </a:solidFill>
                          <a:effectLst/>
                          <a:latin typeface="Times New Roman"/>
                        </a:rPr>
                        <a:t>0.36</a:t>
                      </a:r>
                    </a:p>
                  </a:txBody>
                  <a:tcPr marL="0" marR="0" marT="0"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800" b="0" i="0" u="none" strike="noStrike">
                          <a:solidFill>
                            <a:schemeClr val="tx1"/>
                          </a:solidFill>
                          <a:effectLst/>
                          <a:latin typeface="Times New Roman"/>
                        </a:rPr>
                        <a:t>0.21</a:t>
                      </a:r>
                    </a:p>
                  </a:txBody>
                  <a:tcPr marL="0" marR="0" marT="0"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800" b="0" i="0" u="none" strike="noStrike" dirty="0">
                          <a:solidFill>
                            <a:schemeClr val="tx1"/>
                          </a:solidFill>
                          <a:effectLst/>
                          <a:latin typeface="Times New Roman"/>
                        </a:rPr>
                        <a:t>0.48</a:t>
                      </a:r>
                    </a:p>
                  </a:txBody>
                  <a:tcPr marL="0" marR="0" marT="0"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800" b="0" i="0" u="none" strike="noStrike" dirty="0">
                          <a:solidFill>
                            <a:schemeClr val="tx1"/>
                          </a:solidFill>
                          <a:effectLst/>
                          <a:latin typeface="Times New Roman"/>
                        </a:rPr>
                        <a:t>0.33</a:t>
                      </a:r>
                    </a:p>
                  </a:txBody>
                  <a:tcPr marL="0" marR="0" marT="0"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r>
              <a:tr h="305919">
                <a:tc gridSpan="5">
                  <a:txBody>
                    <a:bodyPr/>
                    <a:lstStyle/>
                    <a:p>
                      <a:pPr algn="l" fontAlgn="b"/>
                      <a:r>
                        <a:rPr lang="en-US" sz="1800" b="0" i="0" u="none" strike="noStrike" dirty="0">
                          <a:solidFill>
                            <a:schemeClr val="tx1"/>
                          </a:solidFill>
                          <a:effectLst/>
                          <a:latin typeface="Times New Roman"/>
                        </a:rPr>
                        <a:t>†KLEMS data spans the time period 1980-2007.</a:t>
                      </a:r>
                    </a:p>
                  </a:txBody>
                  <a:tcPr marL="0" marR="0" marT="0" marB="0" anchor="b">
                    <a:lnL>
                      <a:noFill/>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pPr algn="l" fontAlgn="b"/>
                      <a:endParaRPr lang="en-US" sz="1400" b="0" i="0" u="none" strike="noStrike" dirty="0">
                        <a:solidFill>
                          <a:schemeClr val="tx1"/>
                        </a:solidFill>
                        <a:effectLst/>
                        <a:latin typeface="Times New Roman"/>
                      </a:endParaRPr>
                    </a:p>
                  </a:txBody>
                  <a:tcPr marL="0" marR="0" marT="0" marB="0" anchor="b">
                    <a:lnL>
                      <a:noFill/>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hMerge="1">
                  <a:txBody>
                    <a:bodyPr/>
                    <a:lstStyle/>
                    <a:p>
                      <a:pPr algn="l" fontAlgn="b"/>
                      <a:endParaRPr lang="en-US" sz="1400" b="0" i="0" u="none" strike="noStrike" dirty="0">
                        <a:solidFill>
                          <a:schemeClr val="tx1"/>
                        </a:solidFill>
                        <a:effectLst/>
                        <a:latin typeface="Times New Roman"/>
                      </a:endParaRPr>
                    </a:p>
                  </a:txBody>
                  <a:tcPr marL="0" marR="0" marT="0" marB="0" anchor="b">
                    <a:lnL>
                      <a:noFill/>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tcPr>
                </a:tc>
              </a:tr>
              <a:tr h="305919">
                <a:tc gridSpan="5">
                  <a:txBody>
                    <a:bodyPr/>
                    <a:lstStyle/>
                    <a:p>
                      <a:pPr algn="l" fontAlgn="b"/>
                      <a:r>
                        <a:rPr lang="en-US" sz="1800" b="0" i="0" u="none" strike="noStrike" dirty="0">
                          <a:solidFill>
                            <a:schemeClr val="tx1"/>
                          </a:solidFill>
                          <a:effectLst/>
                          <a:latin typeface="Times New Roman"/>
                        </a:rPr>
                        <a:t>Standard errors in parentheses. *** p&lt;0.01, ** p&lt;0.05, * p&lt;0.1</a:t>
                      </a:r>
                    </a:p>
                  </a:txBody>
                  <a:tcPr marL="0" marR="0" marT="0" marB="0" anchor="b">
                    <a:lnL>
                      <a:noFill/>
                    </a:lnL>
                    <a:lnR>
                      <a:noFill/>
                    </a:lnR>
                    <a:lnT>
                      <a:noFill/>
                    </a:lnT>
                    <a:lnB>
                      <a:noFill/>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fontAlgn="b"/>
                      <a:endParaRPr lang="en-US" sz="1400" b="0" i="0" u="none" strike="noStrike" dirty="0">
                        <a:solidFill>
                          <a:schemeClr val="tx1"/>
                        </a:solidFill>
                        <a:effectLst/>
                        <a:latin typeface="Times New Roman"/>
                      </a:endParaRPr>
                    </a:p>
                  </a:txBody>
                  <a:tcPr marL="0" marR="0" marT="0" marB="0" anchor="b">
                    <a:lnL>
                      <a:noFill/>
                    </a:lnL>
                    <a:lnR>
                      <a:noFill/>
                    </a:lnR>
                    <a:lnT>
                      <a:noFill/>
                    </a:lnT>
                    <a:lnB>
                      <a:noFill/>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10135716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483" y="752309"/>
            <a:ext cx="8229600" cy="1143000"/>
          </a:xfrm>
        </p:spPr>
        <p:txBody>
          <a:bodyPr/>
          <a:lstStyle/>
          <a:p>
            <a:pPr lvl="1"/>
            <a:r>
              <a:rPr lang="en-US" sz="4000" dirty="0" smtClean="0"/>
              <a:t>…and across time.</a:t>
            </a:r>
            <a:r>
              <a:rPr lang="en-US" dirty="0"/>
              <a:t> </a:t>
            </a:r>
            <a:r>
              <a:rPr lang="en-US" dirty="0" smtClean="0"/>
              <a:t/>
            </a:r>
            <a:br>
              <a:rPr lang="en-US" dirty="0" smtClean="0"/>
            </a:br>
            <a:r>
              <a:rPr lang="en-US" sz="3200" dirty="0" smtClean="0"/>
              <a:t>Correlation </a:t>
            </a:r>
            <a:r>
              <a:rPr lang="en-US" sz="3200" dirty="0"/>
              <a:t>remains negative and significant decade by decade (except 90s.)</a:t>
            </a:r>
            <a:br>
              <a:rPr lang="en-US" sz="3200" dirty="0"/>
            </a:br>
            <a:endParaRPr lang="en-US" sz="3200" dirty="0"/>
          </a:p>
        </p:txBody>
      </p:sp>
      <p:sp>
        <p:nvSpPr>
          <p:cNvPr id="4" name="Slide Number Placeholder 3"/>
          <p:cNvSpPr>
            <a:spLocks noGrp="1"/>
          </p:cNvSpPr>
          <p:nvPr>
            <p:ph type="sldNum" sz="quarter" idx="11"/>
          </p:nvPr>
        </p:nvSpPr>
        <p:spPr/>
        <p:txBody>
          <a:bodyPr/>
          <a:lstStyle/>
          <a:p>
            <a:fld id="{A45A8D7F-C40A-4B14-B059-19909C7E75F8}" type="slidenum">
              <a:rPr lang="en-US" smtClean="0"/>
              <a:pPr/>
              <a:t>11</a:t>
            </a:fld>
            <a:endParaRPr lang="en-US"/>
          </a:p>
        </p:txBody>
      </p:sp>
      <mc:AlternateContent xmlns:mc="http://schemas.openxmlformats.org/markup-compatibility/2006" xmlns:a14="http://schemas.microsoft.com/office/drawing/2010/main">
        <mc:Choice Requires="a14">
          <p:sp>
            <p:nvSpPr>
              <p:cNvPr id="6" name="TextBox 2"/>
              <p:cNvSpPr txBox="1"/>
              <p:nvPr/>
            </p:nvSpPr>
            <p:spPr>
              <a:xfrm>
                <a:off x="2990850" y="7620000"/>
                <a:ext cx="1036638" cy="26670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sSup>
                        <m:sSupPr>
                          <m:ctrlPr>
                            <a:rPr lang="en-US" sz="1100" i="1">
                              <a:latin typeface="Cambria Math"/>
                            </a:rPr>
                          </m:ctrlPr>
                        </m:sSupPr>
                        <m:e>
                          <m:r>
                            <a:rPr lang="en-US" sz="1100" b="0" i="1">
                              <a:latin typeface="Cambria Math"/>
                            </a:rPr>
                            <m:t> </m:t>
                          </m:r>
                        </m:e>
                        <m:sup>
                          <m:r>
                            <a:rPr lang="en-US" sz="1100" b="0" i="1">
                              <a:latin typeface="Cambria Math"/>
                            </a:rPr>
                            <m:t>2</m:t>
                          </m:r>
                        </m:sup>
                      </m:sSup>
                    </m:oMath>
                  </m:oMathPara>
                </a14:m>
                <a:endParaRPr lang="en-US" sz="1100"/>
              </a:p>
            </p:txBody>
          </p:sp>
        </mc:Choice>
        <mc:Fallback xmlns="">
          <p:sp>
            <p:nvSpPr>
              <p:cNvPr id="6" name="TextBox 2"/>
              <p:cNvSpPr txBox="1">
                <a:spLocks noRot="1" noChangeAspect="1" noMove="1" noResize="1" noEditPoints="1" noAdjustHandles="1" noChangeArrowheads="1" noChangeShapeType="1" noTextEdit="1"/>
              </p:cNvSpPr>
              <p:nvPr/>
            </p:nvSpPr>
            <p:spPr>
              <a:xfrm>
                <a:off x="2990850" y="7620000"/>
                <a:ext cx="1036638" cy="266700"/>
              </a:xfrm>
              <a:prstGeom prst="rect">
                <a:avLst/>
              </a:prstGeom>
              <a:blipFill rotWithShape="1">
                <a:blip r:embed="rId3"/>
                <a:stretch>
                  <a:fillRect/>
                </a:stretch>
              </a:blipFill>
            </p:spPr>
            <p:txBody>
              <a:bodyPr/>
              <a:lstStyle/>
              <a:p>
                <a:r>
                  <a:rPr lang="en-US">
                    <a:noFill/>
                  </a:rPr>
                  <a:t> </a:t>
                </a:r>
              </a:p>
            </p:txBody>
          </p:sp>
        </mc:Fallback>
      </mc:AlternateContent>
      <p:graphicFrame>
        <p:nvGraphicFramePr>
          <p:cNvPr id="8" name="Table 7"/>
          <p:cNvGraphicFramePr>
            <a:graphicFrameLocks noGrp="1"/>
          </p:cNvGraphicFramePr>
          <p:nvPr>
            <p:extLst>
              <p:ext uri="{D42A27DB-BD31-4B8C-83A1-F6EECF244321}">
                <p14:modId xmlns:p14="http://schemas.microsoft.com/office/powerpoint/2010/main" val="1280722659"/>
              </p:ext>
            </p:extLst>
          </p:nvPr>
        </p:nvGraphicFramePr>
        <p:xfrm>
          <a:off x="805220" y="2184202"/>
          <a:ext cx="7820165" cy="4247393"/>
        </p:xfrm>
        <a:graphic>
          <a:graphicData uri="http://schemas.openxmlformats.org/drawingml/2006/table">
            <a:tbl>
              <a:tblPr/>
              <a:tblGrid>
                <a:gridCol w="1314030"/>
                <a:gridCol w="1279751"/>
                <a:gridCol w="1279751"/>
                <a:gridCol w="1279751"/>
                <a:gridCol w="1279751"/>
                <a:gridCol w="1387131"/>
              </a:tblGrid>
              <a:tr h="400194">
                <a:tc gridSpan="6">
                  <a:txBody>
                    <a:bodyPr/>
                    <a:lstStyle/>
                    <a:p>
                      <a:pPr algn="ctr" fontAlgn="b"/>
                      <a:r>
                        <a:rPr lang="en-US" sz="2000" b="0" i="0" u="none" strike="noStrike" dirty="0" smtClean="0">
                          <a:solidFill>
                            <a:schemeClr val="tx1"/>
                          </a:solidFill>
                          <a:effectLst/>
                          <a:latin typeface="Times New Roman"/>
                        </a:rPr>
                        <a:t>Hours </a:t>
                      </a:r>
                      <a:r>
                        <a:rPr lang="en-US" sz="2000" b="0" i="0" u="none" strike="noStrike" dirty="0">
                          <a:solidFill>
                            <a:schemeClr val="tx1"/>
                          </a:solidFill>
                          <a:effectLst/>
                          <a:latin typeface="Times New Roman"/>
                        </a:rPr>
                        <a:t>Growth vs. TFP Growth</a:t>
                      </a:r>
                    </a:p>
                  </a:txBody>
                  <a:tcPr marL="0" marR="0" marT="0"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28316">
                <a:tc>
                  <a:txBody>
                    <a:bodyPr/>
                    <a:lstStyle/>
                    <a:p>
                      <a:pPr algn="l" fontAlgn="b"/>
                      <a:r>
                        <a:rPr lang="en-US" sz="1800" b="0" i="0" u="none" strike="noStrike" dirty="0">
                          <a:solidFill>
                            <a:schemeClr val="tx1"/>
                          </a:solidFill>
                          <a:effectLst/>
                          <a:latin typeface="Times New Roman"/>
                        </a:rPr>
                        <a:t>Period</a:t>
                      </a:r>
                    </a:p>
                  </a:txBody>
                  <a:tcPr marL="0" marR="0" marT="0" marB="0" anchor="b">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800" b="0" i="0" u="none" strike="noStrike" dirty="0">
                          <a:solidFill>
                            <a:schemeClr val="tx1"/>
                          </a:solidFill>
                          <a:effectLst/>
                          <a:latin typeface="Times New Roman"/>
                        </a:rPr>
                        <a:t>1970-2007</a:t>
                      </a:r>
                    </a:p>
                  </a:txBody>
                  <a:tcPr marL="0" marR="0" marT="0" marB="0" anchor="b">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800" b="0" i="0" u="none" strike="noStrike">
                          <a:solidFill>
                            <a:schemeClr val="tx1"/>
                          </a:solidFill>
                          <a:effectLst/>
                          <a:latin typeface="Times New Roman"/>
                        </a:rPr>
                        <a:t>1970s</a:t>
                      </a:r>
                    </a:p>
                  </a:txBody>
                  <a:tcPr marL="0" marR="0" marT="0" marB="0" anchor="b">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800" b="0" i="0" u="none" strike="noStrike">
                          <a:solidFill>
                            <a:schemeClr val="tx1"/>
                          </a:solidFill>
                          <a:effectLst/>
                          <a:latin typeface="Times New Roman"/>
                        </a:rPr>
                        <a:t>1980s</a:t>
                      </a:r>
                    </a:p>
                  </a:txBody>
                  <a:tcPr marL="0" marR="0" marT="0" marB="0" anchor="b">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800" b="0" i="0" u="none" strike="noStrike">
                          <a:solidFill>
                            <a:schemeClr val="tx1"/>
                          </a:solidFill>
                          <a:effectLst/>
                          <a:latin typeface="Times New Roman"/>
                        </a:rPr>
                        <a:t>1990s</a:t>
                      </a:r>
                    </a:p>
                  </a:txBody>
                  <a:tcPr marL="0" marR="0" marT="0" marB="0" anchor="b">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800" b="0" i="0" u="none" strike="noStrike">
                          <a:solidFill>
                            <a:schemeClr val="tx1"/>
                          </a:solidFill>
                          <a:effectLst/>
                          <a:latin typeface="Times New Roman"/>
                        </a:rPr>
                        <a:t>2000-2007</a:t>
                      </a:r>
                    </a:p>
                  </a:txBody>
                  <a:tcPr marL="0" marR="0" marT="0" marB="0" anchor="b">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r>
              <a:tr h="328316">
                <a:tc>
                  <a:txBody>
                    <a:bodyPr/>
                    <a:lstStyle/>
                    <a:p>
                      <a:pPr algn="l" fontAlgn="b"/>
                      <a:r>
                        <a:rPr lang="en-US" sz="1800" b="0" i="0" u="none" strike="noStrike">
                          <a:solidFill>
                            <a:schemeClr val="tx1"/>
                          </a:solidFill>
                          <a:effectLst/>
                          <a:latin typeface="Times New Roman"/>
                        </a:rPr>
                        <a:t> </a:t>
                      </a:r>
                    </a:p>
                  </a:txBody>
                  <a:tcPr marL="0" marR="0" marT="0" marB="0" anchor="b">
                    <a:lnL>
                      <a:noFill/>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fontAlgn="b"/>
                      <a:r>
                        <a:rPr lang="en-US" sz="1800" b="0" i="0" u="none" strike="noStrike" dirty="0">
                          <a:solidFill>
                            <a:schemeClr val="tx1"/>
                          </a:solidFill>
                          <a:effectLst/>
                          <a:latin typeface="Times New Roman"/>
                        </a:rPr>
                        <a:t> </a:t>
                      </a:r>
                    </a:p>
                  </a:txBody>
                  <a:tcPr marL="0" marR="0" marT="0" marB="0" anchor="b">
                    <a:lnL>
                      <a:noFill/>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fontAlgn="b"/>
                      <a:r>
                        <a:rPr lang="en-US" sz="1800" b="0" i="0" u="none" strike="noStrike">
                          <a:solidFill>
                            <a:schemeClr val="tx1"/>
                          </a:solidFill>
                          <a:effectLst/>
                          <a:latin typeface="Times New Roman"/>
                        </a:rPr>
                        <a:t> </a:t>
                      </a:r>
                    </a:p>
                  </a:txBody>
                  <a:tcPr marL="0" marR="0" marT="0" marB="0" anchor="b">
                    <a:lnL>
                      <a:noFill/>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fontAlgn="b"/>
                      <a:r>
                        <a:rPr lang="en-US" sz="1800" b="0" i="0" u="none" strike="noStrike">
                          <a:solidFill>
                            <a:schemeClr val="tx1"/>
                          </a:solidFill>
                          <a:effectLst/>
                          <a:latin typeface="Times New Roman"/>
                        </a:rPr>
                        <a:t> </a:t>
                      </a:r>
                    </a:p>
                  </a:txBody>
                  <a:tcPr marL="0" marR="0" marT="0" marB="0" anchor="b">
                    <a:lnL>
                      <a:noFill/>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fontAlgn="b"/>
                      <a:r>
                        <a:rPr lang="en-US" sz="1800" b="0" i="0" u="none" strike="noStrike">
                          <a:solidFill>
                            <a:schemeClr val="tx1"/>
                          </a:solidFill>
                          <a:effectLst/>
                          <a:latin typeface="Times New Roman"/>
                        </a:rPr>
                        <a:t> </a:t>
                      </a:r>
                    </a:p>
                  </a:txBody>
                  <a:tcPr marL="0" marR="0" marT="0" marB="0" anchor="b">
                    <a:lnL>
                      <a:noFill/>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fontAlgn="b"/>
                      <a:r>
                        <a:rPr lang="en-US" sz="1800" b="0" i="0" u="none" strike="noStrike">
                          <a:solidFill>
                            <a:schemeClr val="tx1"/>
                          </a:solidFill>
                          <a:effectLst/>
                          <a:latin typeface="Times New Roman"/>
                        </a:rPr>
                        <a:t> </a:t>
                      </a:r>
                    </a:p>
                  </a:txBody>
                  <a:tcPr marL="0" marR="0" marT="0" marB="0" anchor="b">
                    <a:lnL>
                      <a:noFill/>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tcPr>
                </a:tc>
              </a:tr>
              <a:tr h="328316">
                <a:tc>
                  <a:txBody>
                    <a:bodyPr/>
                    <a:lstStyle/>
                    <a:p>
                      <a:pPr algn="l" fontAlgn="b"/>
                      <a:r>
                        <a:rPr lang="en-US" sz="1800" b="0" i="0" u="none" strike="noStrike" dirty="0">
                          <a:solidFill>
                            <a:schemeClr val="tx1"/>
                          </a:solidFill>
                          <a:effectLst/>
                          <a:latin typeface="Times New Roman"/>
                        </a:rPr>
                        <a:t>Constant</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800" b="0" i="0" u="none" strike="noStrike" dirty="0">
                          <a:solidFill>
                            <a:schemeClr val="tx1"/>
                          </a:solidFill>
                          <a:effectLst/>
                          <a:latin typeface="Times New Roman"/>
                        </a:rPr>
                        <a:t>1.07***</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800" b="0" i="0" u="none" strike="noStrike">
                          <a:solidFill>
                            <a:schemeClr val="tx1"/>
                          </a:solidFill>
                          <a:effectLst/>
                          <a:latin typeface="Times New Roman"/>
                        </a:rPr>
                        <a:t>1.67***</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800" b="0" i="0" u="none" strike="noStrike">
                          <a:solidFill>
                            <a:schemeClr val="tx1"/>
                          </a:solidFill>
                          <a:effectLst/>
                          <a:latin typeface="Times New Roman"/>
                        </a:rPr>
                        <a:t>1.01***</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800" b="0" i="0" u="none" strike="noStrike">
                          <a:solidFill>
                            <a:schemeClr val="tx1"/>
                          </a:solidFill>
                          <a:effectLst/>
                          <a:latin typeface="Times New Roman"/>
                        </a:rPr>
                        <a:t>0.60***</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800" b="0" i="0" u="none" strike="noStrike">
                          <a:solidFill>
                            <a:schemeClr val="tx1"/>
                          </a:solidFill>
                          <a:effectLst/>
                          <a:latin typeface="Times New Roman"/>
                        </a:rPr>
                        <a:t>0.91***</a:t>
                      </a:r>
                    </a:p>
                  </a:txBody>
                  <a:tcPr marL="0" marR="0" marT="0" marB="0" anchor="b">
                    <a:lnL>
                      <a:noFill/>
                    </a:lnL>
                    <a:lnR>
                      <a:noFill/>
                    </a:lnR>
                    <a:lnT>
                      <a:noFill/>
                    </a:lnT>
                    <a:lnB>
                      <a:noFill/>
                    </a:lnB>
                    <a:lnTlToBr w="12700" cmpd="sng">
                      <a:noFill/>
                      <a:prstDash val="solid"/>
                    </a:lnTlToBr>
                    <a:lnBlToTr w="12700" cmpd="sng">
                      <a:noFill/>
                      <a:prstDash val="solid"/>
                    </a:lnBlToTr>
                  </a:tcPr>
                </a:tc>
              </a:tr>
              <a:tr h="328316">
                <a:tc>
                  <a:txBody>
                    <a:bodyPr/>
                    <a:lstStyle/>
                    <a:p>
                      <a:pPr algn="l" fontAlgn="b"/>
                      <a:endParaRPr lang="en-US" sz="1800" b="0" i="0" u="none" strike="noStrike">
                        <a:solidFill>
                          <a:schemeClr val="tx1"/>
                        </a:solidFill>
                        <a:effectLst/>
                        <a:latin typeface="Times New Roman"/>
                      </a:endParaRP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800" b="0" i="0" u="none" strike="noStrike">
                          <a:solidFill>
                            <a:schemeClr val="tx1"/>
                          </a:solidFill>
                          <a:effectLst/>
                          <a:latin typeface="Times New Roman"/>
                        </a:rPr>
                        <a:t>(0.10)</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800" b="0" i="0" u="none" strike="noStrike" dirty="0">
                          <a:solidFill>
                            <a:schemeClr val="tx1"/>
                          </a:solidFill>
                          <a:effectLst/>
                          <a:latin typeface="Times New Roman"/>
                        </a:rPr>
                        <a:t>(0.13)</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800" b="0" i="0" u="none" strike="noStrike">
                          <a:solidFill>
                            <a:schemeClr val="tx1"/>
                          </a:solidFill>
                          <a:effectLst/>
                          <a:latin typeface="Times New Roman"/>
                        </a:rPr>
                        <a:t>(0.13)</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800" b="0" i="0" u="none" strike="noStrike">
                          <a:solidFill>
                            <a:schemeClr val="tx1"/>
                          </a:solidFill>
                          <a:effectLst/>
                          <a:latin typeface="Times New Roman"/>
                        </a:rPr>
                        <a:t>(0.15)</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800" b="0" i="0" u="none" strike="noStrike">
                          <a:solidFill>
                            <a:schemeClr val="tx1"/>
                          </a:solidFill>
                          <a:effectLst/>
                          <a:latin typeface="Times New Roman"/>
                        </a:rPr>
                        <a:t>(0.22)</a:t>
                      </a:r>
                    </a:p>
                  </a:txBody>
                  <a:tcPr marL="0" marR="0" marT="0" marB="0" anchor="b">
                    <a:lnL>
                      <a:noFill/>
                    </a:lnL>
                    <a:lnR>
                      <a:noFill/>
                    </a:lnR>
                    <a:lnT>
                      <a:noFill/>
                    </a:lnT>
                    <a:lnB>
                      <a:noFill/>
                    </a:lnB>
                    <a:lnTlToBr w="12700" cmpd="sng">
                      <a:noFill/>
                      <a:prstDash val="solid"/>
                    </a:lnTlToBr>
                    <a:lnBlToTr w="12700" cmpd="sng">
                      <a:noFill/>
                      <a:prstDash val="solid"/>
                    </a:lnBlToTr>
                  </a:tcPr>
                </a:tc>
              </a:tr>
              <a:tr h="656631">
                <a:tc>
                  <a:txBody>
                    <a:bodyPr/>
                    <a:lstStyle/>
                    <a:p>
                      <a:pPr algn="l" fontAlgn="b"/>
                      <a:r>
                        <a:rPr lang="en-US" sz="1800" b="1" i="0" u="none" strike="noStrike" dirty="0">
                          <a:solidFill>
                            <a:schemeClr val="tx1"/>
                          </a:solidFill>
                          <a:effectLst/>
                          <a:latin typeface="Times New Roman"/>
                        </a:rPr>
                        <a:t>Hours</a:t>
                      </a:r>
                      <a:r>
                        <a:rPr lang="en-US" sz="1800" b="0" i="0" u="none" strike="noStrike" dirty="0">
                          <a:solidFill>
                            <a:schemeClr val="tx1"/>
                          </a:solidFill>
                          <a:effectLst/>
                          <a:latin typeface="Times New Roman"/>
                        </a:rPr>
                        <a:t> </a:t>
                      </a:r>
                      <a:r>
                        <a:rPr lang="en-US" sz="1800" b="1" i="0" u="none" strike="noStrike" dirty="0">
                          <a:solidFill>
                            <a:schemeClr val="tx1"/>
                          </a:solidFill>
                          <a:effectLst/>
                          <a:latin typeface="Times New Roman"/>
                        </a:rPr>
                        <a:t>Growth</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800" b="1" i="0" u="none" strike="noStrike" dirty="0">
                          <a:solidFill>
                            <a:schemeClr val="tx1"/>
                          </a:solidFill>
                          <a:effectLst/>
                          <a:latin typeface="Times New Roman"/>
                        </a:rPr>
                        <a:t>-0.49***</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800" b="1" i="0" u="none" strike="noStrike" dirty="0">
                          <a:solidFill>
                            <a:schemeClr val="tx1"/>
                          </a:solidFill>
                          <a:effectLst/>
                          <a:latin typeface="Times New Roman"/>
                        </a:rPr>
                        <a:t>-0.57***</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800" b="1" i="0" u="none" strike="noStrike" dirty="0">
                          <a:solidFill>
                            <a:schemeClr val="tx1"/>
                          </a:solidFill>
                          <a:effectLst/>
                          <a:latin typeface="Times New Roman"/>
                        </a:rPr>
                        <a:t>-0.41***</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800" b="1" i="0" u="none" strike="noStrike" dirty="0">
                          <a:solidFill>
                            <a:schemeClr val="tx1"/>
                          </a:solidFill>
                          <a:effectLst/>
                          <a:latin typeface="Times New Roman"/>
                        </a:rPr>
                        <a:t>-0.19</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800" b="1" i="0" u="none" strike="noStrike" dirty="0">
                          <a:solidFill>
                            <a:schemeClr val="tx1"/>
                          </a:solidFill>
                          <a:effectLst/>
                          <a:latin typeface="Times New Roman"/>
                        </a:rPr>
                        <a:t>-0.63***</a:t>
                      </a:r>
                    </a:p>
                  </a:txBody>
                  <a:tcPr marL="0" marR="0" marT="0" marB="0" anchor="b">
                    <a:lnL>
                      <a:noFill/>
                    </a:lnL>
                    <a:lnR>
                      <a:noFill/>
                    </a:lnR>
                    <a:lnT>
                      <a:noFill/>
                    </a:lnT>
                    <a:lnB>
                      <a:noFill/>
                    </a:lnB>
                    <a:lnTlToBr w="12700" cmpd="sng">
                      <a:noFill/>
                      <a:prstDash val="solid"/>
                    </a:lnTlToBr>
                    <a:lnBlToTr w="12700" cmpd="sng">
                      <a:noFill/>
                      <a:prstDash val="solid"/>
                    </a:lnBlToTr>
                  </a:tcPr>
                </a:tc>
              </a:tr>
              <a:tr h="328316">
                <a:tc>
                  <a:txBody>
                    <a:bodyPr/>
                    <a:lstStyle/>
                    <a:p>
                      <a:pPr algn="l" fontAlgn="b"/>
                      <a:endParaRPr lang="en-US" sz="1800" b="0" i="0" u="none" strike="noStrike">
                        <a:solidFill>
                          <a:schemeClr val="tx1"/>
                        </a:solidFill>
                        <a:effectLst/>
                        <a:latin typeface="Times New Roman"/>
                      </a:endParaRP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800" b="0" i="0" u="none" strike="noStrike">
                          <a:solidFill>
                            <a:schemeClr val="tx1"/>
                          </a:solidFill>
                          <a:effectLst/>
                          <a:latin typeface="Times New Roman"/>
                        </a:rPr>
                        <a:t>(0.11)</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800" b="0" i="0" u="none" strike="noStrike" dirty="0">
                          <a:solidFill>
                            <a:schemeClr val="tx1"/>
                          </a:solidFill>
                          <a:effectLst/>
                          <a:latin typeface="Times New Roman"/>
                        </a:rPr>
                        <a:t>(0.13)</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800" b="0" i="0" u="none" strike="noStrike">
                          <a:solidFill>
                            <a:schemeClr val="tx1"/>
                          </a:solidFill>
                          <a:effectLst/>
                          <a:latin typeface="Times New Roman"/>
                        </a:rPr>
                        <a:t>(0.13)</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800" b="0" i="0" u="none" strike="noStrike">
                          <a:solidFill>
                            <a:schemeClr val="tx1"/>
                          </a:solidFill>
                          <a:effectLst/>
                          <a:latin typeface="Times New Roman"/>
                        </a:rPr>
                        <a:t>(0.18)</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800" b="0" i="0" u="none" strike="noStrike">
                          <a:solidFill>
                            <a:schemeClr val="tx1"/>
                          </a:solidFill>
                          <a:effectLst/>
                          <a:latin typeface="Times New Roman"/>
                        </a:rPr>
                        <a:t>(0.18)</a:t>
                      </a:r>
                    </a:p>
                  </a:txBody>
                  <a:tcPr marL="0" marR="0" marT="0" marB="0" anchor="b">
                    <a:lnL>
                      <a:noFill/>
                    </a:lnL>
                    <a:lnR>
                      <a:noFill/>
                    </a:lnR>
                    <a:lnT>
                      <a:noFill/>
                    </a:lnT>
                    <a:lnB>
                      <a:noFill/>
                    </a:lnB>
                    <a:lnTlToBr w="12700" cmpd="sng">
                      <a:noFill/>
                      <a:prstDash val="solid"/>
                    </a:lnTlToBr>
                    <a:lnBlToTr w="12700" cmpd="sng">
                      <a:noFill/>
                      <a:prstDash val="solid"/>
                    </a:lnBlToTr>
                  </a:tcPr>
                </a:tc>
              </a:tr>
              <a:tr h="328316">
                <a:tc>
                  <a:txBody>
                    <a:bodyPr/>
                    <a:lstStyle/>
                    <a:p>
                      <a:pPr algn="l" fontAlgn="b"/>
                      <a:endParaRPr lang="en-US" sz="1800" b="0" i="0" u="none" strike="noStrike">
                        <a:solidFill>
                          <a:schemeClr val="tx1"/>
                        </a:solidFill>
                        <a:effectLst/>
                        <a:latin typeface="Times New Roman"/>
                      </a:endParaRP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endParaRPr lang="en-US" sz="1800" b="0" i="0" u="none" strike="noStrike" dirty="0">
                        <a:solidFill>
                          <a:schemeClr val="tx1"/>
                        </a:solidFill>
                        <a:effectLst/>
                        <a:latin typeface="Times New Roman"/>
                      </a:endParaRP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endParaRPr lang="en-US" sz="1800" b="0" i="0" u="none" strike="noStrike">
                        <a:solidFill>
                          <a:schemeClr val="tx1"/>
                        </a:solidFill>
                        <a:effectLst/>
                        <a:latin typeface="Times New Roman"/>
                      </a:endParaRP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endParaRPr lang="en-US" sz="1800" b="0" i="0" u="none" strike="noStrike" dirty="0">
                        <a:solidFill>
                          <a:schemeClr val="tx1"/>
                        </a:solidFill>
                        <a:effectLst/>
                        <a:latin typeface="Times New Roman"/>
                      </a:endParaRP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endParaRPr lang="en-US" sz="1800" b="0" i="0" u="none" strike="noStrike" dirty="0">
                        <a:solidFill>
                          <a:schemeClr val="tx1"/>
                        </a:solidFill>
                        <a:effectLst/>
                        <a:latin typeface="Times New Roman"/>
                      </a:endParaRP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endParaRPr lang="en-US" sz="1800" b="0" i="0" u="none" strike="noStrike">
                        <a:solidFill>
                          <a:schemeClr val="tx1"/>
                        </a:solidFill>
                        <a:effectLst/>
                        <a:latin typeface="Times New Roman"/>
                      </a:endParaRPr>
                    </a:p>
                  </a:txBody>
                  <a:tcPr marL="0" marR="0" marT="0" marB="0" anchor="b">
                    <a:lnL>
                      <a:noFill/>
                    </a:lnL>
                    <a:lnR>
                      <a:noFill/>
                    </a:lnR>
                    <a:lnT>
                      <a:noFill/>
                    </a:lnT>
                    <a:lnB>
                      <a:noFill/>
                    </a:lnB>
                    <a:lnTlToBr w="12700" cmpd="sng">
                      <a:noFill/>
                      <a:prstDash val="solid"/>
                    </a:lnTlToBr>
                    <a:lnBlToTr w="12700" cmpd="sng">
                      <a:noFill/>
                      <a:prstDash val="solid"/>
                    </a:lnBlToTr>
                  </a:tcPr>
                </a:tc>
              </a:tr>
              <a:tr h="343716">
                <a:tc>
                  <a:txBody>
                    <a:bodyPr/>
                    <a:lstStyle/>
                    <a:p>
                      <a:pPr algn="l" fontAlgn="b"/>
                      <a:r>
                        <a:rPr lang="en-US" sz="1800" b="0" i="0" u="none" strike="noStrike">
                          <a:solidFill>
                            <a:schemeClr val="tx1"/>
                          </a:solidFill>
                          <a:effectLst/>
                          <a:latin typeface="Times New Roman"/>
                        </a:rPr>
                        <a:t>Observations</a:t>
                      </a:r>
                      <a:endParaRPr lang="en-US" sz="1800" b="0" i="0" u="none" strike="noStrike">
                        <a:solidFill>
                          <a:schemeClr val="tx1"/>
                        </a:solidFill>
                        <a:effectLst/>
                        <a:latin typeface="Calibri"/>
                      </a:endParaRPr>
                    </a:p>
                  </a:txBody>
                  <a:tcPr marL="0" marR="0" marT="0" marB="0">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800" b="0" i="0" u="none" strike="noStrike" dirty="0">
                          <a:solidFill>
                            <a:schemeClr val="tx1"/>
                          </a:solidFill>
                          <a:effectLst/>
                          <a:latin typeface="Times New Roman"/>
                        </a:rPr>
                        <a:t>20</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800" b="0" i="0" u="none" strike="noStrike" dirty="0">
                          <a:solidFill>
                            <a:schemeClr val="tx1"/>
                          </a:solidFill>
                          <a:effectLst/>
                          <a:latin typeface="Times New Roman"/>
                        </a:rPr>
                        <a:t>20</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800" b="0" i="0" u="none" strike="noStrike" dirty="0">
                          <a:solidFill>
                            <a:schemeClr val="tx1"/>
                          </a:solidFill>
                          <a:effectLst/>
                          <a:latin typeface="Times New Roman"/>
                        </a:rPr>
                        <a:t>20</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800" b="0" i="0" u="none" strike="noStrike" dirty="0">
                          <a:solidFill>
                            <a:schemeClr val="tx1"/>
                          </a:solidFill>
                          <a:effectLst/>
                          <a:latin typeface="Times New Roman"/>
                        </a:rPr>
                        <a:t>20</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800" b="0" i="0" u="none" strike="noStrike" dirty="0">
                          <a:solidFill>
                            <a:schemeClr val="tx1"/>
                          </a:solidFill>
                          <a:effectLst/>
                          <a:latin typeface="Times New Roman"/>
                        </a:rPr>
                        <a:t>20</a:t>
                      </a:r>
                    </a:p>
                  </a:txBody>
                  <a:tcPr marL="0" marR="0" marT="0" marB="0" anchor="b">
                    <a:lnL>
                      <a:noFill/>
                    </a:lnL>
                    <a:lnR>
                      <a:noFill/>
                    </a:lnR>
                    <a:lnT>
                      <a:noFill/>
                    </a:lnT>
                    <a:lnB>
                      <a:noFill/>
                    </a:lnB>
                    <a:lnTlToBr w="12700" cmpd="sng">
                      <a:noFill/>
                      <a:prstDash val="solid"/>
                    </a:lnTlToBr>
                    <a:lnBlToTr w="12700" cmpd="sng">
                      <a:noFill/>
                      <a:prstDash val="solid"/>
                    </a:lnBlToTr>
                  </a:tcPr>
                </a:tc>
              </a:tr>
              <a:tr h="328316">
                <a:tc>
                  <a:txBody>
                    <a:bodyPr/>
                    <a:lstStyle/>
                    <a:p>
                      <a:pPr algn="l" fontAlgn="b"/>
                      <a:r>
                        <a:rPr lang="en-US" sz="1800" b="0" i="0" u="none" strike="noStrike" dirty="0">
                          <a:solidFill>
                            <a:schemeClr val="tx1"/>
                          </a:solidFill>
                          <a:effectLst/>
                          <a:latin typeface="Times New Roman"/>
                        </a:rPr>
                        <a:t>Adjusted R</a:t>
                      </a:r>
                    </a:p>
                  </a:txBody>
                  <a:tcPr marL="0" marR="0" marT="0"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800" b="0" i="0" u="none" strike="noStrike" dirty="0">
                          <a:solidFill>
                            <a:schemeClr val="tx1"/>
                          </a:solidFill>
                          <a:effectLst/>
                          <a:latin typeface="Times New Roman"/>
                        </a:rPr>
                        <a:t>0.48</a:t>
                      </a:r>
                    </a:p>
                  </a:txBody>
                  <a:tcPr marL="0" marR="0" marT="0"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800" b="0" i="0" u="none" strike="noStrike">
                          <a:solidFill>
                            <a:schemeClr val="tx1"/>
                          </a:solidFill>
                          <a:effectLst/>
                          <a:latin typeface="Times New Roman"/>
                        </a:rPr>
                        <a:t>0.49</a:t>
                      </a:r>
                    </a:p>
                  </a:txBody>
                  <a:tcPr marL="0" marR="0" marT="0"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800" b="0" i="0" u="none" strike="noStrike">
                          <a:solidFill>
                            <a:schemeClr val="tx1"/>
                          </a:solidFill>
                          <a:effectLst/>
                          <a:latin typeface="Times New Roman"/>
                        </a:rPr>
                        <a:t>0.33</a:t>
                      </a:r>
                    </a:p>
                  </a:txBody>
                  <a:tcPr marL="0" marR="0" marT="0"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800" b="0" i="0" u="none" strike="noStrike" dirty="0">
                          <a:solidFill>
                            <a:schemeClr val="tx1"/>
                          </a:solidFill>
                          <a:effectLst/>
                          <a:latin typeface="Times New Roman"/>
                        </a:rPr>
                        <a:t>0.01</a:t>
                      </a:r>
                    </a:p>
                  </a:txBody>
                  <a:tcPr marL="0" marR="0" marT="0"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800" b="0" i="0" u="none" strike="noStrike" dirty="0">
                          <a:solidFill>
                            <a:schemeClr val="tx1"/>
                          </a:solidFill>
                          <a:effectLst/>
                          <a:latin typeface="Times New Roman"/>
                        </a:rPr>
                        <a:t>0.36</a:t>
                      </a:r>
                    </a:p>
                  </a:txBody>
                  <a:tcPr marL="0" marR="0" marT="0"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r>
              <a:tr h="328316">
                <a:tc gridSpan="6">
                  <a:txBody>
                    <a:bodyPr/>
                    <a:lstStyle/>
                    <a:p>
                      <a:pPr algn="l" fontAlgn="b"/>
                      <a:endParaRPr lang="en-US" sz="1800" b="0" i="0" u="none" strike="noStrike" dirty="0" smtClean="0">
                        <a:solidFill>
                          <a:schemeClr val="tx1"/>
                        </a:solidFill>
                        <a:effectLst/>
                        <a:latin typeface="Times New Roman"/>
                      </a:endParaRPr>
                    </a:p>
                    <a:p>
                      <a:pPr algn="l" fontAlgn="b"/>
                      <a:r>
                        <a:rPr lang="en-US" sz="1800" b="0" i="0" u="none" strike="noStrike" dirty="0" smtClean="0">
                          <a:solidFill>
                            <a:schemeClr val="tx1"/>
                          </a:solidFill>
                          <a:effectLst/>
                          <a:latin typeface="Times New Roman"/>
                        </a:rPr>
                        <a:t>Standard </a:t>
                      </a:r>
                      <a:r>
                        <a:rPr lang="en-US" sz="1800" b="0" i="0" u="none" strike="noStrike" dirty="0">
                          <a:solidFill>
                            <a:schemeClr val="tx1"/>
                          </a:solidFill>
                          <a:effectLst/>
                          <a:latin typeface="Times New Roman"/>
                        </a:rPr>
                        <a:t>errors in parentheses. *** p&lt;0.01, ** p&lt;0.05, * p&lt;0.1</a:t>
                      </a:r>
                    </a:p>
                  </a:txBody>
                  <a:tcPr marL="0" marR="0" marT="0" marB="0" anchor="b">
                    <a:lnL>
                      <a:noFill/>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fontAlgn="b"/>
                      <a:endParaRPr lang="en-US" sz="1400" b="0" i="0" u="none" strike="noStrike" dirty="0">
                        <a:solidFill>
                          <a:schemeClr val="tx1"/>
                        </a:solidFill>
                        <a:effectLst/>
                        <a:latin typeface="Times New Roman"/>
                      </a:endParaRPr>
                    </a:p>
                  </a:txBody>
                  <a:tcPr marL="0" marR="0" marT="0" marB="0" anchor="b">
                    <a:lnL>
                      <a:noFill/>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hMerge="1">
                  <a:txBody>
                    <a:bodyPr/>
                    <a:lstStyle/>
                    <a:p>
                      <a:pPr algn="l" fontAlgn="b"/>
                      <a:endParaRPr lang="en-US" sz="1400" b="0" i="0" u="none" strike="noStrike" dirty="0">
                        <a:solidFill>
                          <a:schemeClr val="tx1"/>
                        </a:solidFill>
                        <a:effectLst/>
                        <a:latin typeface="Times New Roman"/>
                      </a:endParaRPr>
                    </a:p>
                  </a:txBody>
                  <a:tcPr marL="0" marR="0" marT="0" marB="0" anchor="b">
                    <a:lnL>
                      <a:noFill/>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tcPr>
                </a:tc>
              </a:tr>
            </a:tbl>
          </a:graphicData>
        </a:graphic>
      </p:graphicFrame>
      <mc:AlternateContent xmlns:mc="http://schemas.openxmlformats.org/markup-compatibility/2006" xmlns:a14="http://schemas.microsoft.com/office/drawing/2010/main">
        <mc:Choice Requires="a14">
          <p:sp>
            <p:nvSpPr>
              <p:cNvPr id="9" name="TextBox 8"/>
              <p:cNvSpPr txBox="1"/>
              <p:nvPr/>
            </p:nvSpPr>
            <p:spPr>
              <a:xfrm>
                <a:off x="1793157" y="5631087"/>
                <a:ext cx="117291" cy="26545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en-US" sz="1100" i="1" smtClean="0">
                              <a:latin typeface="Cambria Math"/>
                            </a:rPr>
                          </m:ctrlPr>
                        </m:sSupPr>
                        <m:e>
                          <m:r>
                            <a:rPr lang="en-US" sz="1100" b="1" i="1" smtClean="0">
                              <a:latin typeface="Cambria Math"/>
                            </a:rPr>
                            <m:t> </m:t>
                          </m:r>
                        </m:e>
                        <m:sup>
                          <m:r>
                            <a:rPr lang="en-US" sz="1100" b="1" i="1" smtClean="0">
                              <a:latin typeface="Cambria Math"/>
                            </a:rPr>
                            <m:t>𝟐</m:t>
                          </m:r>
                        </m:sup>
                      </m:sSup>
                    </m:oMath>
                  </m:oMathPara>
                </a14:m>
                <a:endParaRPr lang="en-US" sz="1100" dirty="0"/>
              </a:p>
            </p:txBody>
          </p:sp>
        </mc:Choice>
        <mc:Fallback xmlns="">
          <p:sp>
            <p:nvSpPr>
              <p:cNvPr id="9" name="TextBox 8"/>
              <p:cNvSpPr txBox="1">
                <a:spLocks noRot="1" noChangeAspect="1" noMove="1" noResize="1" noEditPoints="1" noAdjustHandles="1" noChangeArrowheads="1" noChangeShapeType="1" noTextEdit="1"/>
              </p:cNvSpPr>
              <p:nvPr/>
            </p:nvSpPr>
            <p:spPr>
              <a:xfrm>
                <a:off x="1793157" y="5631087"/>
                <a:ext cx="117291" cy="265457"/>
              </a:xfrm>
              <a:prstGeom prst="rect">
                <a:avLst/>
              </a:prstGeom>
              <a:blipFill rotWithShape="1">
                <a:blip r:embed="rId4"/>
                <a:stretch>
                  <a:fillRect r="-63158"/>
                </a:stretch>
              </a:blipFill>
            </p:spPr>
            <p:txBody>
              <a:bodyPr/>
              <a:lstStyle/>
              <a:p>
                <a:r>
                  <a:rPr lang="en-US">
                    <a:noFill/>
                  </a:rPr>
                  <a:t> </a:t>
                </a:r>
              </a:p>
            </p:txBody>
          </p:sp>
        </mc:Fallback>
      </mc:AlternateContent>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A45A8D7F-C40A-4B14-B059-19909C7E75F8}" type="slidenum">
              <a:rPr lang="en-US" smtClean="0"/>
              <a:pPr/>
              <a:t>12</a:t>
            </a:fld>
            <a:endParaRPr lang="en-US"/>
          </a:p>
        </p:txBody>
      </p:sp>
      <p:graphicFrame>
        <p:nvGraphicFramePr>
          <p:cNvPr id="6" name="Chart 5"/>
          <p:cNvGraphicFramePr>
            <a:graphicFrameLocks/>
          </p:cNvGraphicFramePr>
          <p:nvPr>
            <p:extLst>
              <p:ext uri="{D42A27DB-BD31-4B8C-83A1-F6EECF244321}">
                <p14:modId xmlns:p14="http://schemas.microsoft.com/office/powerpoint/2010/main" val="1996753904"/>
              </p:ext>
            </p:extLst>
          </p:nvPr>
        </p:nvGraphicFramePr>
        <p:xfrm>
          <a:off x="911477" y="1495344"/>
          <a:ext cx="6995584" cy="4657725"/>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106107" y="6255766"/>
            <a:ext cx="4261899" cy="276999"/>
          </a:xfrm>
          <a:prstGeom prst="rect">
            <a:avLst/>
          </a:prstGeom>
          <a:noFill/>
        </p:spPr>
        <p:txBody>
          <a:bodyPr wrap="square" rtlCol="0">
            <a:spAutoFit/>
          </a:bodyPr>
          <a:lstStyle/>
          <a:p>
            <a:r>
              <a:rPr lang="en-US" sz="1200" b="0" dirty="0" smtClean="0">
                <a:latin typeface="+mn-lt"/>
              </a:rPr>
              <a:t>Dotted lines represent averages over 1970-2007.</a:t>
            </a:r>
            <a:endParaRPr lang="en-US" sz="1200" b="0" dirty="0">
              <a:latin typeface="+mn-lt"/>
            </a:endParaRPr>
          </a:p>
        </p:txBody>
      </p:sp>
      <p:sp>
        <p:nvSpPr>
          <p:cNvPr id="8" name="Title 1"/>
          <p:cNvSpPr>
            <a:spLocks noGrp="1"/>
          </p:cNvSpPr>
          <p:nvPr>
            <p:ph type="title"/>
          </p:nvPr>
        </p:nvSpPr>
        <p:spPr/>
        <p:txBody>
          <a:bodyPr/>
          <a:lstStyle/>
          <a:p>
            <a:r>
              <a:rPr lang="en-US" sz="3600" dirty="0">
                <a:effectLst/>
              </a:rPr>
              <a:t>Countries </a:t>
            </a:r>
            <a:r>
              <a:rPr lang="en-US" sz="3600" dirty="0" smtClean="0">
                <a:effectLst/>
              </a:rPr>
              <a:t>relative relationship </a:t>
            </a:r>
            <a:r>
              <a:rPr lang="en-US" sz="3600" dirty="0">
                <a:effectLst/>
              </a:rPr>
              <a:t>between TFP and H </a:t>
            </a:r>
            <a:r>
              <a:rPr lang="en-US" sz="3600" dirty="0" smtClean="0">
                <a:effectLst/>
              </a:rPr>
              <a:t>growth fairly stable.</a:t>
            </a:r>
            <a:endParaRPr lang="en-US" sz="3600" dirty="0"/>
          </a:p>
        </p:txBody>
      </p:sp>
    </p:spTree>
    <p:extLst>
      <p:ext uri="{BB962C8B-B14F-4D97-AF65-F5344CB8AC3E}">
        <p14:creationId xmlns:p14="http://schemas.microsoft.com/office/powerpoint/2010/main" val="5072331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p:cNvGraphicFramePr>
            <a:graphicFrameLocks/>
          </p:cNvGraphicFramePr>
          <p:nvPr>
            <p:extLst>
              <p:ext uri="{D42A27DB-BD31-4B8C-83A1-F6EECF244321}">
                <p14:modId xmlns:p14="http://schemas.microsoft.com/office/powerpoint/2010/main" val="2705064183"/>
              </p:ext>
            </p:extLst>
          </p:nvPr>
        </p:nvGraphicFramePr>
        <p:xfrm>
          <a:off x="297658" y="1922476"/>
          <a:ext cx="4206240"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2" name="Slide Number Placeholder 1"/>
          <p:cNvSpPr>
            <a:spLocks noGrp="1"/>
          </p:cNvSpPr>
          <p:nvPr>
            <p:ph type="sldNum" sz="quarter" idx="11"/>
          </p:nvPr>
        </p:nvSpPr>
        <p:spPr/>
        <p:txBody>
          <a:bodyPr/>
          <a:lstStyle/>
          <a:p>
            <a:fld id="{EC98833A-DFB5-4C06-BFF1-04B97FA78307}" type="slidenum">
              <a:rPr lang="en-US" smtClean="0"/>
              <a:pPr/>
              <a:t>13</a:t>
            </a:fld>
            <a:endParaRPr lang="en-US"/>
          </a:p>
        </p:txBody>
      </p:sp>
      <p:sp>
        <p:nvSpPr>
          <p:cNvPr id="3" name="Title 1"/>
          <p:cNvSpPr txBox="1">
            <a:spLocks/>
          </p:cNvSpPr>
          <p:nvPr/>
        </p:nvSpPr>
        <p:spPr>
          <a:xfrm>
            <a:off x="457200" y="274638"/>
            <a:ext cx="8229600" cy="1143000"/>
          </a:xfrm>
          <a:prstGeom prst="rect">
            <a:avLst/>
          </a:prstGeom>
        </p:spPr>
        <p:txBody>
          <a:bodyPr/>
          <a:lstStyle>
            <a:lvl1pPr algn="ctr" rtl="0" fontAlgn="base">
              <a:spcBef>
                <a:spcPct val="0"/>
              </a:spcBef>
              <a:spcAft>
                <a:spcPct val="0"/>
              </a:spcAft>
              <a:defRPr sz="4400" b="1">
                <a:solidFill>
                  <a:schemeClr val="folHlink"/>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folHlink"/>
                </a:solidFill>
                <a:effectLst>
                  <a:outerShdw blurRad="38100" dist="38100" dir="2700000" algn="tl">
                    <a:srgbClr val="000000"/>
                  </a:outerShdw>
                </a:effectLst>
                <a:latin typeface="Garamond" pitchFamily="18" charset="0"/>
                <a:cs typeface="Arial" charset="0"/>
              </a:defRPr>
            </a:lvl2pPr>
            <a:lvl3pPr algn="ctr" rtl="0" fontAlgn="base">
              <a:spcBef>
                <a:spcPct val="0"/>
              </a:spcBef>
              <a:spcAft>
                <a:spcPct val="0"/>
              </a:spcAft>
              <a:defRPr sz="4400" b="1">
                <a:solidFill>
                  <a:schemeClr val="folHlink"/>
                </a:solidFill>
                <a:effectLst>
                  <a:outerShdw blurRad="38100" dist="38100" dir="2700000" algn="tl">
                    <a:srgbClr val="000000"/>
                  </a:outerShdw>
                </a:effectLst>
                <a:latin typeface="Garamond" pitchFamily="18" charset="0"/>
                <a:cs typeface="Arial" charset="0"/>
              </a:defRPr>
            </a:lvl3pPr>
            <a:lvl4pPr algn="ctr" rtl="0" fontAlgn="base">
              <a:spcBef>
                <a:spcPct val="0"/>
              </a:spcBef>
              <a:spcAft>
                <a:spcPct val="0"/>
              </a:spcAft>
              <a:defRPr sz="4400" b="1">
                <a:solidFill>
                  <a:schemeClr val="folHlink"/>
                </a:solidFill>
                <a:effectLst>
                  <a:outerShdw blurRad="38100" dist="38100" dir="2700000" algn="tl">
                    <a:srgbClr val="000000"/>
                  </a:outerShdw>
                </a:effectLst>
                <a:latin typeface="Garamond" pitchFamily="18" charset="0"/>
                <a:cs typeface="Arial" charset="0"/>
              </a:defRPr>
            </a:lvl4pPr>
            <a:lvl5pPr algn="ctr" rtl="0" fontAlgn="base">
              <a:spcBef>
                <a:spcPct val="0"/>
              </a:spcBef>
              <a:spcAft>
                <a:spcPct val="0"/>
              </a:spcAft>
              <a:defRPr sz="4400" b="1">
                <a:solidFill>
                  <a:schemeClr val="folHlink"/>
                </a:solidFill>
                <a:effectLst>
                  <a:outerShdw blurRad="38100" dist="38100" dir="2700000" algn="tl">
                    <a:srgbClr val="000000"/>
                  </a:outerShdw>
                </a:effectLst>
                <a:latin typeface="Garamond" pitchFamily="18" charset="0"/>
                <a:cs typeface="Arial" charset="0"/>
              </a:defRPr>
            </a:lvl5pPr>
            <a:lvl6pPr marL="457200" algn="ctr" rtl="0" fontAlgn="base">
              <a:spcBef>
                <a:spcPct val="0"/>
              </a:spcBef>
              <a:spcAft>
                <a:spcPct val="0"/>
              </a:spcAft>
              <a:defRPr sz="4400" b="1">
                <a:solidFill>
                  <a:schemeClr val="folHlink"/>
                </a:solidFill>
                <a:effectLst>
                  <a:outerShdw blurRad="38100" dist="38100" dir="2700000" algn="tl">
                    <a:srgbClr val="000000"/>
                  </a:outerShdw>
                </a:effectLst>
                <a:latin typeface="Garamond" pitchFamily="18" charset="0"/>
                <a:cs typeface="Arial" charset="0"/>
              </a:defRPr>
            </a:lvl6pPr>
            <a:lvl7pPr marL="914400" algn="ctr" rtl="0" fontAlgn="base">
              <a:spcBef>
                <a:spcPct val="0"/>
              </a:spcBef>
              <a:spcAft>
                <a:spcPct val="0"/>
              </a:spcAft>
              <a:defRPr sz="4400" b="1">
                <a:solidFill>
                  <a:schemeClr val="folHlink"/>
                </a:solidFill>
                <a:effectLst>
                  <a:outerShdw blurRad="38100" dist="38100" dir="2700000" algn="tl">
                    <a:srgbClr val="000000"/>
                  </a:outerShdw>
                </a:effectLst>
                <a:latin typeface="Garamond" pitchFamily="18" charset="0"/>
                <a:cs typeface="Arial" charset="0"/>
              </a:defRPr>
            </a:lvl7pPr>
            <a:lvl8pPr marL="1371600" algn="ctr" rtl="0" fontAlgn="base">
              <a:spcBef>
                <a:spcPct val="0"/>
              </a:spcBef>
              <a:spcAft>
                <a:spcPct val="0"/>
              </a:spcAft>
              <a:defRPr sz="4400" b="1">
                <a:solidFill>
                  <a:schemeClr val="folHlink"/>
                </a:solidFill>
                <a:effectLst>
                  <a:outerShdw blurRad="38100" dist="38100" dir="2700000" algn="tl">
                    <a:srgbClr val="000000"/>
                  </a:outerShdw>
                </a:effectLst>
                <a:latin typeface="Garamond" pitchFamily="18" charset="0"/>
                <a:cs typeface="Arial" charset="0"/>
              </a:defRPr>
            </a:lvl8pPr>
            <a:lvl9pPr marL="1828800" algn="ctr" rtl="0" fontAlgn="base">
              <a:spcBef>
                <a:spcPct val="0"/>
              </a:spcBef>
              <a:spcAft>
                <a:spcPct val="0"/>
              </a:spcAft>
              <a:defRPr sz="4400" b="1">
                <a:solidFill>
                  <a:schemeClr val="folHlink"/>
                </a:solidFill>
                <a:effectLst>
                  <a:outerShdw blurRad="38100" dist="38100" dir="2700000" algn="tl">
                    <a:srgbClr val="000000"/>
                  </a:outerShdw>
                </a:effectLst>
                <a:latin typeface="Garamond" pitchFamily="18" charset="0"/>
                <a:cs typeface="Arial" charset="0"/>
              </a:defRPr>
            </a:lvl9pPr>
          </a:lstStyle>
          <a:p>
            <a:r>
              <a:rPr lang="en-US" sz="3600" dirty="0" smtClean="0"/>
              <a:t>But, some drift toward lower TFP/ stronger hours growth in Europe.</a:t>
            </a:r>
          </a:p>
          <a:p>
            <a:r>
              <a:rPr lang="en-US" sz="3600" dirty="0" smtClean="0"/>
              <a:t> (1970s and 1980s)</a:t>
            </a:r>
            <a:endParaRPr lang="en-US" sz="3600" dirty="0"/>
          </a:p>
        </p:txBody>
      </p:sp>
      <p:sp>
        <p:nvSpPr>
          <p:cNvPr id="4" name="TextBox 3"/>
          <p:cNvSpPr txBox="1"/>
          <p:nvPr/>
        </p:nvSpPr>
        <p:spPr>
          <a:xfrm>
            <a:off x="927877" y="6394265"/>
            <a:ext cx="4261899" cy="276999"/>
          </a:xfrm>
          <a:prstGeom prst="rect">
            <a:avLst/>
          </a:prstGeom>
          <a:noFill/>
        </p:spPr>
        <p:txBody>
          <a:bodyPr wrap="square" rtlCol="0">
            <a:spAutoFit/>
          </a:bodyPr>
          <a:lstStyle/>
          <a:p>
            <a:r>
              <a:rPr lang="en-US" sz="1200" b="0" dirty="0" smtClean="0">
                <a:latin typeface="+mn-lt"/>
              </a:rPr>
              <a:t>Dotted lines represent the averages over 1970-2007 on all charts.</a:t>
            </a:r>
            <a:endParaRPr lang="en-US" sz="1200" b="0" dirty="0">
              <a:latin typeface="+mn-lt"/>
            </a:endParaRPr>
          </a:p>
        </p:txBody>
      </p:sp>
      <p:graphicFrame>
        <p:nvGraphicFramePr>
          <p:cNvPr id="10" name="Chart 9"/>
          <p:cNvGraphicFramePr>
            <a:graphicFrameLocks/>
          </p:cNvGraphicFramePr>
          <p:nvPr>
            <p:extLst>
              <p:ext uri="{D42A27DB-BD31-4B8C-83A1-F6EECF244321}">
                <p14:modId xmlns:p14="http://schemas.microsoft.com/office/powerpoint/2010/main" val="1616087959"/>
              </p:ext>
            </p:extLst>
          </p:nvPr>
        </p:nvGraphicFramePr>
        <p:xfrm>
          <a:off x="4626244" y="1960765"/>
          <a:ext cx="4206240" cy="4572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329655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EC98833A-DFB5-4C06-BFF1-04B97FA78307}" type="slidenum">
              <a:rPr lang="en-US" smtClean="0"/>
              <a:pPr/>
              <a:t>14</a:t>
            </a:fld>
            <a:endParaRPr lang="en-US"/>
          </a:p>
        </p:txBody>
      </p:sp>
      <p:sp>
        <p:nvSpPr>
          <p:cNvPr id="3" name="Title 1"/>
          <p:cNvSpPr txBox="1">
            <a:spLocks/>
          </p:cNvSpPr>
          <p:nvPr/>
        </p:nvSpPr>
        <p:spPr>
          <a:xfrm>
            <a:off x="457200" y="274638"/>
            <a:ext cx="8229600" cy="1143000"/>
          </a:xfrm>
          <a:prstGeom prst="rect">
            <a:avLst/>
          </a:prstGeom>
        </p:spPr>
        <p:txBody>
          <a:bodyPr/>
          <a:lstStyle>
            <a:lvl1pPr algn="ctr" rtl="0" fontAlgn="base">
              <a:spcBef>
                <a:spcPct val="0"/>
              </a:spcBef>
              <a:spcAft>
                <a:spcPct val="0"/>
              </a:spcAft>
              <a:defRPr sz="4400" b="1">
                <a:solidFill>
                  <a:schemeClr val="folHlink"/>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folHlink"/>
                </a:solidFill>
                <a:effectLst>
                  <a:outerShdw blurRad="38100" dist="38100" dir="2700000" algn="tl">
                    <a:srgbClr val="000000"/>
                  </a:outerShdw>
                </a:effectLst>
                <a:latin typeface="Garamond" pitchFamily="18" charset="0"/>
                <a:cs typeface="Arial" charset="0"/>
              </a:defRPr>
            </a:lvl2pPr>
            <a:lvl3pPr algn="ctr" rtl="0" fontAlgn="base">
              <a:spcBef>
                <a:spcPct val="0"/>
              </a:spcBef>
              <a:spcAft>
                <a:spcPct val="0"/>
              </a:spcAft>
              <a:defRPr sz="4400" b="1">
                <a:solidFill>
                  <a:schemeClr val="folHlink"/>
                </a:solidFill>
                <a:effectLst>
                  <a:outerShdw blurRad="38100" dist="38100" dir="2700000" algn="tl">
                    <a:srgbClr val="000000"/>
                  </a:outerShdw>
                </a:effectLst>
                <a:latin typeface="Garamond" pitchFamily="18" charset="0"/>
                <a:cs typeface="Arial" charset="0"/>
              </a:defRPr>
            </a:lvl3pPr>
            <a:lvl4pPr algn="ctr" rtl="0" fontAlgn="base">
              <a:spcBef>
                <a:spcPct val="0"/>
              </a:spcBef>
              <a:spcAft>
                <a:spcPct val="0"/>
              </a:spcAft>
              <a:defRPr sz="4400" b="1">
                <a:solidFill>
                  <a:schemeClr val="folHlink"/>
                </a:solidFill>
                <a:effectLst>
                  <a:outerShdw blurRad="38100" dist="38100" dir="2700000" algn="tl">
                    <a:srgbClr val="000000"/>
                  </a:outerShdw>
                </a:effectLst>
                <a:latin typeface="Garamond" pitchFamily="18" charset="0"/>
                <a:cs typeface="Arial" charset="0"/>
              </a:defRPr>
            </a:lvl4pPr>
            <a:lvl5pPr algn="ctr" rtl="0" fontAlgn="base">
              <a:spcBef>
                <a:spcPct val="0"/>
              </a:spcBef>
              <a:spcAft>
                <a:spcPct val="0"/>
              </a:spcAft>
              <a:defRPr sz="4400" b="1">
                <a:solidFill>
                  <a:schemeClr val="folHlink"/>
                </a:solidFill>
                <a:effectLst>
                  <a:outerShdw blurRad="38100" dist="38100" dir="2700000" algn="tl">
                    <a:srgbClr val="000000"/>
                  </a:outerShdw>
                </a:effectLst>
                <a:latin typeface="Garamond" pitchFamily="18" charset="0"/>
                <a:cs typeface="Arial" charset="0"/>
              </a:defRPr>
            </a:lvl5pPr>
            <a:lvl6pPr marL="457200" algn="ctr" rtl="0" fontAlgn="base">
              <a:spcBef>
                <a:spcPct val="0"/>
              </a:spcBef>
              <a:spcAft>
                <a:spcPct val="0"/>
              </a:spcAft>
              <a:defRPr sz="4400" b="1">
                <a:solidFill>
                  <a:schemeClr val="folHlink"/>
                </a:solidFill>
                <a:effectLst>
                  <a:outerShdw blurRad="38100" dist="38100" dir="2700000" algn="tl">
                    <a:srgbClr val="000000"/>
                  </a:outerShdw>
                </a:effectLst>
                <a:latin typeface="Garamond" pitchFamily="18" charset="0"/>
                <a:cs typeface="Arial" charset="0"/>
              </a:defRPr>
            </a:lvl6pPr>
            <a:lvl7pPr marL="914400" algn="ctr" rtl="0" fontAlgn="base">
              <a:spcBef>
                <a:spcPct val="0"/>
              </a:spcBef>
              <a:spcAft>
                <a:spcPct val="0"/>
              </a:spcAft>
              <a:defRPr sz="4400" b="1">
                <a:solidFill>
                  <a:schemeClr val="folHlink"/>
                </a:solidFill>
                <a:effectLst>
                  <a:outerShdw blurRad="38100" dist="38100" dir="2700000" algn="tl">
                    <a:srgbClr val="000000"/>
                  </a:outerShdw>
                </a:effectLst>
                <a:latin typeface="Garamond" pitchFamily="18" charset="0"/>
                <a:cs typeface="Arial" charset="0"/>
              </a:defRPr>
            </a:lvl7pPr>
            <a:lvl8pPr marL="1371600" algn="ctr" rtl="0" fontAlgn="base">
              <a:spcBef>
                <a:spcPct val="0"/>
              </a:spcBef>
              <a:spcAft>
                <a:spcPct val="0"/>
              </a:spcAft>
              <a:defRPr sz="4400" b="1">
                <a:solidFill>
                  <a:schemeClr val="folHlink"/>
                </a:solidFill>
                <a:effectLst>
                  <a:outerShdw blurRad="38100" dist="38100" dir="2700000" algn="tl">
                    <a:srgbClr val="000000"/>
                  </a:outerShdw>
                </a:effectLst>
                <a:latin typeface="Garamond" pitchFamily="18" charset="0"/>
                <a:cs typeface="Arial" charset="0"/>
              </a:defRPr>
            </a:lvl8pPr>
            <a:lvl9pPr marL="1828800" algn="ctr" rtl="0" fontAlgn="base">
              <a:spcBef>
                <a:spcPct val="0"/>
              </a:spcBef>
              <a:spcAft>
                <a:spcPct val="0"/>
              </a:spcAft>
              <a:defRPr sz="4400" b="1">
                <a:solidFill>
                  <a:schemeClr val="folHlink"/>
                </a:solidFill>
                <a:effectLst>
                  <a:outerShdw blurRad="38100" dist="38100" dir="2700000" algn="tl">
                    <a:srgbClr val="000000"/>
                  </a:outerShdw>
                </a:effectLst>
                <a:latin typeface="Garamond" pitchFamily="18" charset="0"/>
                <a:cs typeface="Arial" charset="0"/>
              </a:defRPr>
            </a:lvl9pPr>
          </a:lstStyle>
          <a:p>
            <a:r>
              <a:rPr lang="en-US" sz="3600" dirty="0" smtClean="0"/>
              <a:t>1990s and 2000-2007</a:t>
            </a:r>
            <a:endParaRPr lang="en-US" sz="3600" dirty="0"/>
          </a:p>
        </p:txBody>
      </p:sp>
      <p:sp>
        <p:nvSpPr>
          <p:cNvPr id="4" name="TextBox 3"/>
          <p:cNvSpPr txBox="1"/>
          <p:nvPr/>
        </p:nvSpPr>
        <p:spPr>
          <a:xfrm>
            <a:off x="1106107" y="6255766"/>
            <a:ext cx="4261899" cy="276999"/>
          </a:xfrm>
          <a:prstGeom prst="rect">
            <a:avLst/>
          </a:prstGeom>
          <a:noFill/>
        </p:spPr>
        <p:txBody>
          <a:bodyPr wrap="square" rtlCol="0">
            <a:spAutoFit/>
          </a:bodyPr>
          <a:lstStyle/>
          <a:p>
            <a:r>
              <a:rPr lang="en-US" sz="1200" b="0" dirty="0" smtClean="0">
                <a:latin typeface="+mn-lt"/>
              </a:rPr>
              <a:t>Dotted lines represent the averages over 1970-2007 on all charts.</a:t>
            </a:r>
            <a:endParaRPr lang="en-US" sz="1200" b="0" dirty="0">
              <a:latin typeface="+mn-lt"/>
            </a:endParaRPr>
          </a:p>
        </p:txBody>
      </p:sp>
      <p:graphicFrame>
        <p:nvGraphicFramePr>
          <p:cNvPr id="5" name="Chart 4"/>
          <p:cNvGraphicFramePr>
            <a:graphicFrameLocks/>
          </p:cNvGraphicFramePr>
          <p:nvPr>
            <p:extLst>
              <p:ext uri="{D42A27DB-BD31-4B8C-83A1-F6EECF244321}">
                <p14:modId xmlns:p14="http://schemas.microsoft.com/office/powerpoint/2010/main" val="2784198762"/>
              </p:ext>
            </p:extLst>
          </p:nvPr>
        </p:nvGraphicFramePr>
        <p:xfrm>
          <a:off x="297709" y="1136650"/>
          <a:ext cx="4206240" cy="4572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p:cNvGraphicFramePr>
            <a:graphicFrameLocks/>
          </p:cNvGraphicFramePr>
          <p:nvPr>
            <p:extLst>
              <p:ext uri="{D42A27DB-BD31-4B8C-83A1-F6EECF244321}">
                <p14:modId xmlns:p14="http://schemas.microsoft.com/office/powerpoint/2010/main" val="2411529741"/>
              </p:ext>
            </p:extLst>
          </p:nvPr>
        </p:nvGraphicFramePr>
        <p:xfrm>
          <a:off x="4640051" y="1149350"/>
          <a:ext cx="4206240" cy="4572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879751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Correlation of growth in TFP and hours varies by sector </a:t>
            </a:r>
            <a:r>
              <a:rPr lang="en-US" sz="3600" dirty="0"/>
              <a:t>(OECD 14</a:t>
            </a:r>
            <a:r>
              <a:rPr lang="en-US" sz="3600" dirty="0" smtClean="0"/>
              <a:t>)</a:t>
            </a:r>
            <a:endParaRPr lang="en-US"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90950149"/>
              </p:ext>
            </p:extLst>
          </p:nvPr>
        </p:nvGraphicFramePr>
        <p:xfrm>
          <a:off x="987367" y="1310187"/>
          <a:ext cx="7474244" cy="5162616"/>
        </p:xfrm>
        <a:graphic>
          <a:graphicData uri="http://schemas.openxmlformats.org/drawingml/2006/table">
            <a:tbl>
              <a:tblPr/>
              <a:tblGrid>
                <a:gridCol w="2310870"/>
                <a:gridCol w="127351"/>
                <a:gridCol w="722576"/>
                <a:gridCol w="572228"/>
                <a:gridCol w="151859"/>
                <a:gridCol w="805218"/>
                <a:gridCol w="600501"/>
                <a:gridCol w="68239"/>
                <a:gridCol w="1105469"/>
                <a:gridCol w="28453"/>
                <a:gridCol w="981480"/>
              </a:tblGrid>
              <a:tr h="198250">
                <a:tc gridSpan="11">
                  <a:txBody>
                    <a:bodyPr/>
                    <a:lstStyle/>
                    <a:p>
                      <a:pPr algn="l" fontAlgn="b"/>
                      <a:endParaRPr lang="en-US" sz="1200" b="0" i="0" u="none" strike="noStrike" dirty="0">
                        <a:effectLst/>
                        <a:latin typeface="Arial"/>
                      </a:endParaRPr>
                    </a:p>
                  </a:txBody>
                  <a:tcPr marL="0" marR="0" marT="0" marB="0">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33930">
                <a:tc>
                  <a:txBody>
                    <a:bodyPr/>
                    <a:lstStyle/>
                    <a:p>
                      <a:pPr algn="ctr" fontAlgn="b"/>
                      <a:r>
                        <a:rPr lang="en-US" sz="1600" b="0" i="0" u="none" strike="noStrike" dirty="0">
                          <a:effectLst/>
                          <a:latin typeface="Times New Roman"/>
                        </a:rPr>
                        <a:t>Industry</a:t>
                      </a:r>
                    </a:p>
                  </a:txBody>
                  <a:tcPr marL="0" marR="0" marT="0" marB="0" anchor="b">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600" b="0" i="0" u="none" strike="noStrike">
                        <a:effectLst/>
                        <a:latin typeface="Times New Roman"/>
                      </a:endParaRPr>
                    </a:p>
                  </a:txBody>
                  <a:tcPr marL="0" marR="0" marT="0" marB="0" anchor="b">
                    <a:lnL>
                      <a:noFill/>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gridSpan="2">
                  <a:txBody>
                    <a:bodyPr/>
                    <a:lstStyle/>
                    <a:p>
                      <a:pPr algn="ctr" fontAlgn="b"/>
                      <a:r>
                        <a:rPr lang="en-US" sz="1600" b="0" i="0" u="none" strike="noStrike" dirty="0">
                          <a:effectLst/>
                          <a:latin typeface="Times New Roman"/>
                        </a:rPr>
                        <a:t>Coefficient</a:t>
                      </a:r>
                    </a:p>
                  </a:txBody>
                  <a:tcPr marL="0" marR="0" marT="0" marB="0" anchor="b">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l" fontAlgn="b"/>
                      <a:endParaRPr lang="en-US" sz="1600" b="0" i="0" u="none" strike="noStrike">
                        <a:effectLst/>
                        <a:latin typeface="Times New Roman"/>
                      </a:endParaRPr>
                    </a:p>
                  </a:txBody>
                  <a:tcPr marL="0" marR="0" marT="0" marB="0" anchor="b">
                    <a:lnL>
                      <a:noFill/>
                    </a:lnL>
                    <a:lnR>
                      <a:noFill/>
                    </a:lnR>
                    <a:lnT w="6350" cap="flat" cmpd="sng" algn="ctr">
                      <a:noFill/>
                      <a:prstDash val="solid"/>
                      <a:round/>
                      <a:headEnd type="none" w="med" len="med"/>
                      <a:tailEnd type="none" w="med" len="med"/>
                    </a:lnT>
                    <a:lnB>
                      <a:noFill/>
                    </a:lnB>
                  </a:tcPr>
                </a:tc>
                <a:tc gridSpan="2">
                  <a:txBody>
                    <a:bodyPr/>
                    <a:lstStyle/>
                    <a:p>
                      <a:pPr algn="ctr" fontAlgn="b"/>
                      <a:r>
                        <a:rPr lang="en-US" sz="1600" b="0" i="0" u="none" strike="noStrike" dirty="0">
                          <a:effectLst/>
                          <a:latin typeface="Times New Roman"/>
                        </a:rPr>
                        <a:t>Constant</a:t>
                      </a:r>
                    </a:p>
                  </a:txBody>
                  <a:tcPr marL="0" marR="0" marT="0" marB="0" anchor="b">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l" fontAlgn="b"/>
                      <a:endParaRPr lang="en-US" sz="1600" b="0" i="0" u="none" strike="noStrike">
                        <a:effectLst/>
                        <a:latin typeface="Times New Roman"/>
                      </a:endParaRPr>
                    </a:p>
                  </a:txBody>
                  <a:tcPr marL="0" marR="0" marT="0" marB="0" anchor="b">
                    <a:lnL>
                      <a:noFill/>
                    </a:lnL>
                    <a:lnR>
                      <a:noFill/>
                    </a:lnR>
                    <a:lnT w="6350" cap="flat" cmpd="sng" algn="ctr">
                      <a:noFill/>
                      <a:prstDash val="solid"/>
                      <a:round/>
                      <a:headEnd type="none" w="med" len="med"/>
                      <a:tailEnd type="none" w="med" len="med"/>
                    </a:lnT>
                    <a:lnB>
                      <a:noFill/>
                    </a:lnB>
                  </a:tcPr>
                </a:tc>
                <a:tc>
                  <a:txBody>
                    <a:bodyPr/>
                    <a:lstStyle/>
                    <a:p>
                      <a:pPr algn="ctr" fontAlgn="b"/>
                      <a:r>
                        <a:rPr lang="en-US" sz="1600" b="0" i="0" u="none" strike="noStrike" dirty="0">
                          <a:effectLst/>
                          <a:latin typeface="Times New Roman"/>
                        </a:rPr>
                        <a:t>Observations</a:t>
                      </a:r>
                    </a:p>
                  </a:txBody>
                  <a:tcPr marL="0" marR="0" marT="0" marB="0" anchor="b">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marL="0" marR="0" marT="0" marB="0" anchor="b">
                    <a:lnL>
                      <a:noFill/>
                    </a:lnL>
                    <a:lnR>
                      <a:noFill/>
                    </a:lnR>
                    <a:lnT w="6350" cap="flat" cmpd="sng" algn="ctr">
                      <a:noFill/>
                      <a:prstDash val="solid"/>
                      <a:round/>
                      <a:headEnd type="none" w="med" len="med"/>
                      <a:tailEnd type="none" w="med" len="med"/>
                    </a:lnT>
                    <a:lnB>
                      <a:noFill/>
                    </a:lnB>
                  </a:tcPr>
                </a:tc>
                <a:tc>
                  <a:txBody>
                    <a:bodyPr/>
                    <a:lstStyle/>
                    <a:p>
                      <a:pPr algn="l" fontAlgn="b"/>
                      <a:r>
                        <a:rPr lang="en-US" sz="1600" b="0" i="0" u="none" strike="noStrike" dirty="0">
                          <a:effectLst/>
                          <a:latin typeface="Times New Roman"/>
                        </a:rPr>
                        <a:t>Adjusted R</a:t>
                      </a:r>
                    </a:p>
                  </a:txBody>
                  <a:tcPr marL="0" marR="0" marT="0" marB="0" anchor="b">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r>
              <a:tr h="462583">
                <a:tc>
                  <a:txBody>
                    <a:bodyPr/>
                    <a:lstStyle/>
                    <a:p>
                      <a:pPr algn="ctr" fontAlgn="b"/>
                      <a:r>
                        <a:rPr lang="en-US" sz="1600" b="0" i="0" u="none" strike="noStrike" dirty="0">
                          <a:effectLst/>
                          <a:latin typeface="Times New Roman"/>
                        </a:rPr>
                        <a:t>Hotels and Restaurants</a:t>
                      </a:r>
                    </a:p>
                  </a:txBody>
                  <a:tcPr marL="0" marR="0" marT="0" marB="0" anchor="b">
                    <a:lnL>
                      <a:noFill/>
                    </a:lnL>
                    <a:lnR>
                      <a:noFill/>
                    </a:lnR>
                    <a:lnT>
                      <a:noFill/>
                    </a:lnT>
                    <a:lnB>
                      <a:noFill/>
                    </a:lnB>
                  </a:tcPr>
                </a:tc>
                <a:tc>
                  <a:txBody>
                    <a:bodyPr/>
                    <a:lstStyle/>
                    <a:p>
                      <a:pPr algn="ctr" fontAlgn="b"/>
                      <a:endParaRPr lang="en-US" sz="1600" b="0" i="0" u="none" strike="noStrike">
                        <a:effectLst/>
                        <a:latin typeface="Times New Roman"/>
                      </a:endParaRPr>
                    </a:p>
                  </a:txBody>
                  <a:tcPr marL="0" marR="0" marT="0" marB="0" anchor="b">
                    <a:lnL>
                      <a:noFill/>
                    </a:lnL>
                    <a:lnR>
                      <a:noFill/>
                    </a:lnR>
                    <a:lnT>
                      <a:noFill/>
                    </a:lnT>
                    <a:lnB>
                      <a:noFill/>
                    </a:lnB>
                  </a:tcPr>
                </a:tc>
                <a:tc>
                  <a:txBody>
                    <a:bodyPr/>
                    <a:lstStyle/>
                    <a:p>
                      <a:pPr algn="ctr" fontAlgn="b"/>
                      <a:r>
                        <a:rPr lang="en-US" sz="1600" b="0" i="0" u="none" strike="noStrike" dirty="0" smtClean="0">
                          <a:effectLst/>
                          <a:latin typeface="Times New Roman"/>
                        </a:rPr>
                        <a:t>-0.60</a:t>
                      </a:r>
                      <a:r>
                        <a:rPr lang="en-US" sz="1600" b="0" i="0" u="none" strike="noStrike" dirty="0">
                          <a:effectLst/>
                          <a:latin typeface="Times New Roman"/>
                        </a:rPr>
                        <a:t>**</a:t>
                      </a:r>
                    </a:p>
                  </a:txBody>
                  <a:tcPr marL="0" marR="0" marT="0" marB="0" anchor="b">
                    <a:lnL>
                      <a:noFill/>
                    </a:lnL>
                    <a:lnR>
                      <a:noFill/>
                    </a:lnR>
                    <a:lnT>
                      <a:noFill/>
                    </a:lnT>
                    <a:lnB>
                      <a:noFill/>
                    </a:lnB>
                  </a:tcPr>
                </a:tc>
                <a:tc>
                  <a:txBody>
                    <a:bodyPr/>
                    <a:lstStyle/>
                    <a:p>
                      <a:pPr algn="ctr" fontAlgn="b"/>
                      <a:r>
                        <a:rPr lang="en-US" sz="1600" b="0" i="0" u="none" strike="noStrike">
                          <a:effectLst/>
                          <a:latin typeface="Times New Roman"/>
                        </a:rPr>
                        <a:t>(0.26)</a:t>
                      </a:r>
                    </a:p>
                  </a:txBody>
                  <a:tcPr marL="0" marR="0" marT="0" marB="0" anchor="b">
                    <a:lnL>
                      <a:noFill/>
                    </a:lnL>
                    <a:lnR>
                      <a:noFill/>
                    </a:lnR>
                    <a:lnT>
                      <a:noFill/>
                    </a:lnT>
                    <a:lnB>
                      <a:noFill/>
                    </a:lnB>
                  </a:tcPr>
                </a:tc>
                <a:tc>
                  <a:txBody>
                    <a:bodyPr/>
                    <a:lstStyle/>
                    <a:p>
                      <a:pPr algn="ctr" fontAlgn="b"/>
                      <a:endParaRPr lang="en-US" sz="1600" b="0" i="0" u="none" strike="noStrike">
                        <a:effectLst/>
                        <a:latin typeface="Times New Roman"/>
                      </a:endParaRPr>
                    </a:p>
                  </a:txBody>
                  <a:tcPr marL="0" marR="0" marT="0" marB="0" anchor="b">
                    <a:lnL>
                      <a:noFill/>
                    </a:lnL>
                    <a:lnR>
                      <a:noFill/>
                    </a:lnR>
                    <a:lnT>
                      <a:noFill/>
                    </a:lnT>
                    <a:lnB>
                      <a:noFill/>
                    </a:lnB>
                  </a:tcPr>
                </a:tc>
                <a:tc>
                  <a:txBody>
                    <a:bodyPr/>
                    <a:lstStyle/>
                    <a:p>
                      <a:pPr algn="ctr" fontAlgn="b"/>
                      <a:r>
                        <a:rPr lang="en-US" sz="1600" b="0" i="0" u="none" strike="noStrike">
                          <a:effectLst/>
                          <a:latin typeface="Times New Roman"/>
                        </a:rPr>
                        <a:t>0.28</a:t>
                      </a:r>
                    </a:p>
                  </a:txBody>
                  <a:tcPr marL="0" marR="0" marT="0" marB="0" anchor="b">
                    <a:lnL>
                      <a:noFill/>
                    </a:lnL>
                    <a:lnR>
                      <a:noFill/>
                    </a:lnR>
                    <a:lnT>
                      <a:noFill/>
                    </a:lnT>
                    <a:lnB>
                      <a:noFill/>
                    </a:lnB>
                  </a:tcPr>
                </a:tc>
                <a:tc>
                  <a:txBody>
                    <a:bodyPr/>
                    <a:lstStyle/>
                    <a:p>
                      <a:pPr algn="ctr" fontAlgn="b"/>
                      <a:r>
                        <a:rPr lang="en-US" sz="1600" b="0" i="0" u="none" strike="noStrike">
                          <a:effectLst/>
                          <a:latin typeface="Times New Roman"/>
                        </a:rPr>
                        <a:t>(0.49)</a:t>
                      </a:r>
                    </a:p>
                  </a:txBody>
                  <a:tcPr marL="0" marR="0" marT="0" marB="0" anchor="b">
                    <a:lnL>
                      <a:noFill/>
                    </a:lnL>
                    <a:lnR>
                      <a:noFill/>
                    </a:lnR>
                    <a:lnT>
                      <a:noFill/>
                    </a:lnT>
                    <a:lnB>
                      <a:noFill/>
                    </a:lnB>
                  </a:tcPr>
                </a:tc>
                <a:tc>
                  <a:txBody>
                    <a:bodyPr/>
                    <a:lstStyle/>
                    <a:p>
                      <a:pPr algn="ctr" fontAlgn="b"/>
                      <a:endParaRPr lang="en-US" sz="1600" b="0" i="0" u="none" strike="noStrike">
                        <a:effectLst/>
                        <a:latin typeface="Times New Roman"/>
                      </a:endParaRPr>
                    </a:p>
                  </a:txBody>
                  <a:tcPr marL="0" marR="0" marT="0" marB="0" anchor="b">
                    <a:lnL>
                      <a:noFill/>
                    </a:lnL>
                    <a:lnR>
                      <a:noFill/>
                    </a:lnR>
                    <a:lnT>
                      <a:noFill/>
                    </a:lnT>
                    <a:lnB>
                      <a:noFill/>
                    </a:lnB>
                  </a:tcPr>
                </a:tc>
                <a:tc>
                  <a:txBody>
                    <a:bodyPr/>
                    <a:lstStyle/>
                    <a:p>
                      <a:pPr algn="ctr" fontAlgn="b"/>
                      <a:r>
                        <a:rPr lang="en-US" sz="1600" b="0" i="0" u="none" strike="noStrike">
                          <a:effectLst/>
                          <a:latin typeface="Times New Roman"/>
                        </a:rPr>
                        <a:t>14</a:t>
                      </a:r>
                    </a:p>
                  </a:txBody>
                  <a:tcPr marL="0" marR="0" marT="0" marB="0" anchor="b">
                    <a:lnL>
                      <a:noFill/>
                    </a:lnL>
                    <a:lnR>
                      <a:noFill/>
                    </a:lnR>
                    <a:lnT>
                      <a:noFill/>
                    </a:lnT>
                    <a:lnB>
                      <a:noFill/>
                    </a:lnB>
                  </a:tcPr>
                </a:tc>
                <a:tc>
                  <a:txBody>
                    <a:bodyPr/>
                    <a:lstStyle/>
                    <a:p>
                      <a:endParaRPr lang="en-US"/>
                    </a:p>
                  </a:txBody>
                  <a:tcPr marL="0" marR="0" marT="0" marB="0" anchor="b">
                    <a:lnL>
                      <a:noFill/>
                    </a:lnL>
                    <a:lnR>
                      <a:noFill/>
                    </a:lnR>
                    <a:lnT>
                      <a:noFill/>
                    </a:lnT>
                    <a:lnB>
                      <a:noFill/>
                    </a:lnB>
                  </a:tcPr>
                </a:tc>
                <a:tc>
                  <a:txBody>
                    <a:bodyPr/>
                    <a:lstStyle/>
                    <a:p>
                      <a:pPr algn="ctr" fontAlgn="b"/>
                      <a:r>
                        <a:rPr lang="en-US" sz="1600" b="0" i="0" u="none" strike="noStrike" dirty="0">
                          <a:effectLst/>
                          <a:latin typeface="Times New Roman"/>
                        </a:rPr>
                        <a:t>0.25</a:t>
                      </a:r>
                    </a:p>
                  </a:txBody>
                  <a:tcPr marL="0" marR="0" marT="0" marB="0" anchor="b">
                    <a:lnL>
                      <a:noFill/>
                    </a:lnL>
                    <a:lnR>
                      <a:noFill/>
                    </a:lnR>
                    <a:lnT>
                      <a:noFill/>
                    </a:lnT>
                    <a:lnB>
                      <a:noFill/>
                    </a:lnB>
                  </a:tcPr>
                </a:tc>
              </a:tr>
              <a:tr h="297375">
                <a:tc>
                  <a:txBody>
                    <a:bodyPr/>
                    <a:lstStyle/>
                    <a:p>
                      <a:pPr algn="ctr" fontAlgn="b"/>
                      <a:r>
                        <a:rPr lang="en-US" sz="1600" b="0" i="0" u="none" strike="noStrike" dirty="0">
                          <a:effectLst/>
                          <a:latin typeface="Times New Roman"/>
                        </a:rPr>
                        <a:t>Manufacturing</a:t>
                      </a:r>
                    </a:p>
                  </a:txBody>
                  <a:tcPr marL="0" marR="0" marT="0" marB="0" anchor="b">
                    <a:lnL>
                      <a:noFill/>
                    </a:lnL>
                    <a:lnR>
                      <a:noFill/>
                    </a:lnR>
                    <a:lnT>
                      <a:noFill/>
                    </a:lnT>
                    <a:lnB>
                      <a:noFill/>
                    </a:lnB>
                  </a:tcPr>
                </a:tc>
                <a:tc>
                  <a:txBody>
                    <a:bodyPr/>
                    <a:lstStyle/>
                    <a:p>
                      <a:pPr algn="ctr" fontAlgn="b"/>
                      <a:endParaRPr lang="en-US" sz="1600" b="0" i="0" u="none" strike="noStrike">
                        <a:effectLst/>
                        <a:latin typeface="Times New Roman"/>
                      </a:endParaRPr>
                    </a:p>
                  </a:txBody>
                  <a:tcPr marL="0" marR="0" marT="0" marB="0" anchor="b">
                    <a:lnL>
                      <a:noFill/>
                    </a:lnL>
                    <a:lnR>
                      <a:noFill/>
                    </a:lnR>
                    <a:lnT>
                      <a:noFill/>
                    </a:lnT>
                    <a:lnB>
                      <a:noFill/>
                    </a:lnB>
                  </a:tcPr>
                </a:tc>
                <a:tc>
                  <a:txBody>
                    <a:bodyPr/>
                    <a:lstStyle/>
                    <a:p>
                      <a:pPr algn="ctr" fontAlgn="b"/>
                      <a:r>
                        <a:rPr lang="en-US" sz="1600" b="0" i="0" u="none" strike="noStrike">
                          <a:effectLst/>
                          <a:latin typeface="Times New Roman"/>
                        </a:rPr>
                        <a:t>-0.46</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600" b="0" i="0" u="none" strike="noStrike">
                          <a:effectLst/>
                          <a:latin typeface="Times New Roman"/>
                        </a:rPr>
                        <a:t>(0.35)</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endParaRPr lang="en-US" sz="1600" b="0" i="0" u="none" strike="noStrike">
                        <a:effectLst/>
                        <a:latin typeface="Times New Roman"/>
                      </a:endParaRP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600" b="0" i="0" u="none" strike="noStrike">
                          <a:effectLst/>
                          <a:latin typeface="Times New Roman"/>
                        </a:rPr>
                        <a:t>1.19**</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600" b="0" i="0" u="none" strike="noStrike">
                          <a:effectLst/>
                          <a:latin typeface="Times New Roman"/>
                        </a:rPr>
                        <a:t>(0.49)</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endParaRPr lang="en-US" sz="1600" b="0" i="0" u="none" strike="noStrike">
                        <a:effectLst/>
                        <a:latin typeface="Times New Roman"/>
                      </a:endParaRP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600" b="0" i="0" u="none" strike="noStrike">
                          <a:effectLst/>
                          <a:latin typeface="Times New Roman"/>
                        </a:rPr>
                        <a:t>14</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endParaRPr lang="en-US"/>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600" b="0" i="0" u="none" strike="noStrike" dirty="0">
                          <a:effectLst/>
                          <a:latin typeface="Times New Roman"/>
                        </a:rPr>
                        <a:t>0.05</a:t>
                      </a:r>
                    </a:p>
                  </a:txBody>
                  <a:tcPr marL="0" marR="0" marT="0" marB="0" anchor="b">
                    <a:lnL>
                      <a:noFill/>
                    </a:lnL>
                    <a:lnR>
                      <a:noFill/>
                    </a:lnR>
                    <a:lnT>
                      <a:noFill/>
                    </a:lnT>
                    <a:lnB>
                      <a:noFill/>
                    </a:lnB>
                    <a:lnTlToBr w="12700" cmpd="sng">
                      <a:noFill/>
                      <a:prstDash val="solid"/>
                    </a:lnTlToBr>
                    <a:lnBlToTr w="12700" cmpd="sng">
                      <a:noFill/>
                      <a:prstDash val="solid"/>
                    </a:lnBlToTr>
                  </a:tcPr>
                </a:tc>
              </a:tr>
              <a:tr h="462583">
                <a:tc>
                  <a:txBody>
                    <a:bodyPr/>
                    <a:lstStyle/>
                    <a:p>
                      <a:pPr algn="ctr" fontAlgn="b"/>
                      <a:r>
                        <a:rPr lang="en-US" sz="1600" b="1" i="0" u="none" strike="noStrike" dirty="0">
                          <a:effectLst/>
                          <a:latin typeface="Times New Roman"/>
                        </a:rPr>
                        <a:t>Total Economy</a:t>
                      </a:r>
                    </a:p>
                  </a:txBody>
                  <a:tcPr marL="0" marR="0" marT="0" marB="0" anchor="b">
                    <a:lnL>
                      <a:noFill/>
                    </a:lnL>
                    <a:lnR>
                      <a:noFill/>
                    </a:lnR>
                    <a:lnT>
                      <a:noFill/>
                    </a:lnT>
                    <a:lnB>
                      <a:noFill/>
                    </a:lnB>
                  </a:tcPr>
                </a:tc>
                <a:tc>
                  <a:txBody>
                    <a:bodyPr/>
                    <a:lstStyle/>
                    <a:p>
                      <a:pPr algn="ctr" fontAlgn="b"/>
                      <a:endParaRPr lang="en-US" sz="1600" b="1" i="0" u="none" strike="noStrike" dirty="0">
                        <a:effectLst/>
                        <a:latin typeface="Times New Roman"/>
                      </a:endParaRPr>
                    </a:p>
                  </a:txBody>
                  <a:tcPr marL="0" marR="0" marT="0" marB="0" anchor="b">
                    <a:lnL>
                      <a:noFill/>
                    </a:lnL>
                    <a:lnR>
                      <a:noFill/>
                    </a:lnR>
                    <a:lnT>
                      <a:noFill/>
                    </a:lnT>
                    <a:lnB>
                      <a:noFill/>
                    </a:lnB>
                  </a:tcPr>
                </a:tc>
                <a:tc>
                  <a:txBody>
                    <a:bodyPr/>
                    <a:lstStyle/>
                    <a:p>
                      <a:pPr algn="ctr" fontAlgn="b"/>
                      <a:r>
                        <a:rPr lang="en-US" sz="1600" b="1" i="0" u="none" strike="noStrike">
                          <a:effectLst/>
                          <a:latin typeface="Times New Roman"/>
                        </a:rPr>
                        <a:t>-0.37**</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600" b="1" i="0" u="none" strike="noStrike">
                          <a:effectLst/>
                          <a:latin typeface="Times New Roman"/>
                        </a:rPr>
                        <a:t>(0.14)</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endParaRPr lang="en-US" sz="1600" b="1" i="0" u="none" strike="noStrike">
                        <a:effectLst/>
                        <a:latin typeface="Times New Roman"/>
                      </a:endParaRP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600" b="1" i="0" u="none" strike="noStrike" dirty="0">
                          <a:effectLst/>
                          <a:latin typeface="Times New Roman"/>
                        </a:rPr>
                        <a:t>0.74***</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600" b="1" i="0" u="none" strike="noStrike">
                          <a:effectLst/>
                          <a:latin typeface="Times New Roman"/>
                        </a:rPr>
                        <a:t>(0.12)</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endParaRPr lang="en-US" sz="1600" b="1" i="0" u="none" strike="noStrike">
                        <a:effectLst/>
                        <a:latin typeface="Times New Roman"/>
                      </a:endParaRP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600" b="1" i="0" u="none" strike="noStrike">
                          <a:effectLst/>
                          <a:latin typeface="Times New Roman"/>
                        </a:rPr>
                        <a:t>14</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endParaRPr lang="en-US"/>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600" b="1" i="0" u="none" strike="noStrike" dirty="0">
                          <a:effectLst/>
                          <a:latin typeface="Times New Roman"/>
                        </a:rPr>
                        <a:t>0.33</a:t>
                      </a:r>
                    </a:p>
                  </a:txBody>
                  <a:tcPr marL="0" marR="0" marT="0" marB="0" anchor="b">
                    <a:lnL>
                      <a:noFill/>
                    </a:lnL>
                    <a:lnR>
                      <a:noFill/>
                    </a:lnR>
                    <a:lnT>
                      <a:noFill/>
                    </a:lnT>
                    <a:lnB>
                      <a:noFill/>
                    </a:lnB>
                    <a:lnTlToBr w="12700" cmpd="sng">
                      <a:noFill/>
                      <a:prstDash val="solid"/>
                    </a:lnTlToBr>
                    <a:lnBlToTr w="12700" cmpd="sng">
                      <a:noFill/>
                      <a:prstDash val="solid"/>
                    </a:lnBlToTr>
                  </a:tcPr>
                </a:tc>
              </a:tr>
              <a:tr h="297375">
                <a:tc>
                  <a:txBody>
                    <a:bodyPr/>
                    <a:lstStyle/>
                    <a:p>
                      <a:pPr algn="ctr" fontAlgn="b"/>
                      <a:r>
                        <a:rPr lang="en-US" sz="1600" b="0" i="0" u="none" strike="noStrike" dirty="0">
                          <a:effectLst/>
                          <a:latin typeface="Times New Roman"/>
                        </a:rPr>
                        <a:t>Other Services</a:t>
                      </a:r>
                    </a:p>
                  </a:txBody>
                  <a:tcPr marL="0" marR="0" marT="0" marB="0" anchor="b">
                    <a:lnL>
                      <a:noFill/>
                    </a:lnL>
                    <a:lnR>
                      <a:noFill/>
                    </a:lnR>
                    <a:lnT>
                      <a:noFill/>
                    </a:lnT>
                    <a:lnB>
                      <a:noFill/>
                    </a:lnB>
                  </a:tcPr>
                </a:tc>
                <a:tc>
                  <a:txBody>
                    <a:bodyPr/>
                    <a:lstStyle/>
                    <a:p>
                      <a:pPr algn="ctr" fontAlgn="b"/>
                      <a:endParaRPr lang="en-US" sz="1600" b="0" i="0" u="none" strike="noStrike">
                        <a:effectLst/>
                        <a:latin typeface="Times New Roman"/>
                      </a:endParaRPr>
                    </a:p>
                  </a:txBody>
                  <a:tcPr marL="0" marR="0" marT="0" marB="0" anchor="b">
                    <a:lnL>
                      <a:noFill/>
                    </a:lnL>
                    <a:lnR>
                      <a:noFill/>
                    </a:lnR>
                    <a:lnT>
                      <a:noFill/>
                    </a:lnT>
                    <a:lnB>
                      <a:noFill/>
                    </a:lnB>
                  </a:tcPr>
                </a:tc>
                <a:tc>
                  <a:txBody>
                    <a:bodyPr/>
                    <a:lstStyle/>
                    <a:p>
                      <a:pPr algn="ctr" fontAlgn="b"/>
                      <a:r>
                        <a:rPr lang="en-US" sz="1600" b="0" i="0" u="none" strike="noStrike">
                          <a:effectLst/>
                          <a:latin typeface="Times New Roman"/>
                        </a:rPr>
                        <a:t>-0.35*</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600" b="0" i="0" u="none" strike="noStrike">
                          <a:effectLst/>
                          <a:latin typeface="Times New Roman"/>
                        </a:rPr>
                        <a:t>(0.19)</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endParaRPr lang="en-US" sz="1600" b="0" i="0" u="none" strike="noStrike">
                        <a:effectLst/>
                        <a:latin typeface="Times New Roman"/>
                      </a:endParaRP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600" b="0" i="0" u="none" strike="noStrike">
                          <a:effectLst/>
                          <a:latin typeface="Times New Roman"/>
                        </a:rPr>
                        <a:t>0.11</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600" b="0" i="0" u="none" strike="noStrike">
                          <a:effectLst/>
                          <a:latin typeface="Times New Roman"/>
                        </a:rPr>
                        <a:t>(0.30)</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endParaRPr lang="en-US" sz="1600" b="0" i="0" u="none" strike="noStrike">
                        <a:effectLst/>
                        <a:latin typeface="Times New Roman"/>
                      </a:endParaRP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600" b="0" i="0" u="none" strike="noStrike">
                          <a:effectLst/>
                          <a:latin typeface="Times New Roman"/>
                        </a:rPr>
                        <a:t>14</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endParaRPr lang="en-US"/>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600" b="0" i="0" u="none" strike="noStrike" dirty="0">
                          <a:effectLst/>
                          <a:latin typeface="Times New Roman"/>
                        </a:rPr>
                        <a:t>0.15</a:t>
                      </a:r>
                    </a:p>
                  </a:txBody>
                  <a:tcPr marL="0" marR="0" marT="0" marB="0" anchor="b">
                    <a:lnL>
                      <a:noFill/>
                    </a:lnL>
                    <a:lnR>
                      <a:noFill/>
                    </a:lnR>
                    <a:lnT>
                      <a:noFill/>
                    </a:lnT>
                    <a:lnB>
                      <a:noFill/>
                    </a:lnB>
                    <a:lnTlToBr w="12700" cmpd="sng">
                      <a:noFill/>
                      <a:prstDash val="solid"/>
                    </a:lnTlToBr>
                    <a:lnBlToTr w="12700" cmpd="sng">
                      <a:noFill/>
                      <a:prstDash val="solid"/>
                    </a:lnBlToTr>
                  </a:tcPr>
                </a:tc>
              </a:tr>
              <a:tr h="297375">
                <a:tc>
                  <a:txBody>
                    <a:bodyPr/>
                    <a:lstStyle/>
                    <a:p>
                      <a:pPr algn="ctr" fontAlgn="b"/>
                      <a:r>
                        <a:rPr lang="en-US" sz="1600" b="0" i="0" u="none" strike="noStrike" dirty="0">
                          <a:effectLst/>
                          <a:latin typeface="Times New Roman"/>
                        </a:rPr>
                        <a:t>Wholesale and Retail</a:t>
                      </a:r>
                    </a:p>
                  </a:txBody>
                  <a:tcPr marL="0" marR="0" marT="0" marB="0" anchor="b">
                    <a:lnL>
                      <a:noFill/>
                    </a:lnL>
                    <a:lnR>
                      <a:noFill/>
                    </a:lnR>
                    <a:lnT>
                      <a:noFill/>
                    </a:lnT>
                    <a:lnB>
                      <a:noFill/>
                    </a:lnB>
                  </a:tcPr>
                </a:tc>
                <a:tc>
                  <a:txBody>
                    <a:bodyPr/>
                    <a:lstStyle/>
                    <a:p>
                      <a:pPr algn="ctr" fontAlgn="b"/>
                      <a:endParaRPr lang="en-US" sz="1600" b="0" i="0" u="none" strike="noStrike">
                        <a:effectLst/>
                        <a:latin typeface="Times New Roman"/>
                      </a:endParaRPr>
                    </a:p>
                  </a:txBody>
                  <a:tcPr marL="0" marR="0" marT="0" marB="0" anchor="b">
                    <a:lnL>
                      <a:noFill/>
                    </a:lnL>
                    <a:lnR>
                      <a:noFill/>
                    </a:lnR>
                    <a:lnT>
                      <a:noFill/>
                    </a:lnT>
                    <a:lnB>
                      <a:noFill/>
                    </a:lnB>
                  </a:tcPr>
                </a:tc>
                <a:tc>
                  <a:txBody>
                    <a:bodyPr/>
                    <a:lstStyle/>
                    <a:p>
                      <a:pPr algn="ctr" fontAlgn="b"/>
                      <a:r>
                        <a:rPr lang="en-US" sz="1600" b="0" i="0" u="none" strike="noStrike">
                          <a:effectLst/>
                          <a:latin typeface="Times New Roman"/>
                        </a:rPr>
                        <a:t>-0.33</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600" b="0" i="0" u="none" strike="noStrike" dirty="0">
                          <a:effectLst/>
                          <a:latin typeface="Times New Roman"/>
                        </a:rPr>
                        <a:t>(0.48)</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endParaRPr lang="en-US" sz="1600" b="0" i="0" u="none" strike="noStrike">
                        <a:effectLst/>
                        <a:latin typeface="Times New Roman"/>
                      </a:endParaRP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600" b="0" i="0" u="none" strike="noStrike" dirty="0">
                          <a:effectLst/>
                          <a:latin typeface="Times New Roman"/>
                        </a:rPr>
                        <a:t>1.31***</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600" b="0" i="0" u="none" strike="noStrike" dirty="0">
                          <a:effectLst/>
                          <a:latin typeface="Times New Roman"/>
                        </a:rPr>
                        <a:t>(0.40)</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endParaRPr lang="en-US" sz="1600" b="0" i="0" u="none" strike="noStrike">
                        <a:effectLst/>
                        <a:latin typeface="Times New Roman"/>
                      </a:endParaRP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600" b="0" i="0" u="none" strike="noStrike">
                          <a:effectLst/>
                          <a:latin typeface="Times New Roman"/>
                        </a:rPr>
                        <a:t>14</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endParaRPr lang="en-US"/>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600" b="0" i="0" u="none" strike="noStrike" dirty="0">
                          <a:effectLst/>
                          <a:latin typeface="Times New Roman"/>
                        </a:rPr>
                        <a:t>-0.04</a:t>
                      </a:r>
                    </a:p>
                  </a:txBody>
                  <a:tcPr marL="0" marR="0" marT="0" marB="0" anchor="b">
                    <a:lnL>
                      <a:noFill/>
                    </a:lnL>
                    <a:lnR>
                      <a:noFill/>
                    </a:lnR>
                    <a:lnT>
                      <a:noFill/>
                    </a:lnT>
                    <a:lnB>
                      <a:noFill/>
                    </a:lnB>
                    <a:lnTlToBr w="12700" cmpd="sng">
                      <a:noFill/>
                      <a:prstDash val="solid"/>
                    </a:lnTlToBr>
                    <a:lnBlToTr w="12700" cmpd="sng">
                      <a:noFill/>
                      <a:prstDash val="solid"/>
                    </a:lnBlToTr>
                  </a:tcPr>
                </a:tc>
              </a:tr>
              <a:tr h="297375">
                <a:tc>
                  <a:txBody>
                    <a:bodyPr/>
                    <a:lstStyle/>
                    <a:p>
                      <a:pPr algn="ctr" fontAlgn="b"/>
                      <a:r>
                        <a:rPr lang="en-US" sz="1600" b="0" i="0" u="none" strike="noStrike" dirty="0">
                          <a:effectLst/>
                          <a:latin typeface="Times New Roman"/>
                        </a:rPr>
                        <a:t>Financial Services</a:t>
                      </a:r>
                    </a:p>
                  </a:txBody>
                  <a:tcPr marL="0" marR="0" marT="0" marB="0" anchor="b">
                    <a:lnL>
                      <a:noFill/>
                    </a:lnL>
                    <a:lnR>
                      <a:noFill/>
                    </a:lnR>
                    <a:lnT>
                      <a:noFill/>
                    </a:lnT>
                    <a:lnB>
                      <a:noFill/>
                    </a:lnB>
                  </a:tcPr>
                </a:tc>
                <a:tc>
                  <a:txBody>
                    <a:bodyPr/>
                    <a:lstStyle/>
                    <a:p>
                      <a:pPr algn="ctr" fontAlgn="b"/>
                      <a:endParaRPr lang="en-US" sz="1600" b="0" i="0" u="none" strike="noStrike" dirty="0">
                        <a:effectLst/>
                        <a:latin typeface="Times New Roman"/>
                      </a:endParaRPr>
                    </a:p>
                  </a:txBody>
                  <a:tcPr marL="0" marR="0" marT="0" marB="0" anchor="b">
                    <a:lnL>
                      <a:noFill/>
                    </a:lnL>
                    <a:lnR>
                      <a:noFill/>
                    </a:lnR>
                    <a:lnT>
                      <a:noFill/>
                    </a:lnT>
                    <a:lnB>
                      <a:noFill/>
                    </a:lnB>
                  </a:tcPr>
                </a:tc>
                <a:tc>
                  <a:txBody>
                    <a:bodyPr/>
                    <a:lstStyle/>
                    <a:p>
                      <a:pPr algn="ctr" fontAlgn="b"/>
                      <a:r>
                        <a:rPr lang="en-US" sz="1600" b="0" i="0" u="none" strike="noStrike">
                          <a:effectLst/>
                          <a:latin typeface="Times New Roman"/>
                        </a:rPr>
                        <a:t>-0.23*</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600" b="0" i="0" u="none" strike="noStrike">
                          <a:effectLst/>
                          <a:latin typeface="Times New Roman"/>
                        </a:rPr>
                        <a:t>(0.12)</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endParaRPr lang="en-US" sz="1600" b="0" i="0" u="none" strike="noStrike">
                        <a:effectLst/>
                        <a:latin typeface="Times New Roman"/>
                      </a:endParaRP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600" b="0" i="0" u="none" strike="noStrike">
                          <a:effectLst/>
                          <a:latin typeface="Times New Roman"/>
                        </a:rPr>
                        <a:t>0.39</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600" b="0" i="0" u="none" strike="noStrike">
                          <a:effectLst/>
                          <a:latin typeface="Times New Roman"/>
                        </a:rPr>
                        <a:t>(0.41)</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endParaRPr lang="en-US" sz="1600" b="0" i="0" u="none" strike="noStrike">
                        <a:effectLst/>
                        <a:latin typeface="Times New Roman"/>
                      </a:endParaRP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600" b="0" i="0" u="none" strike="noStrike">
                          <a:effectLst/>
                          <a:latin typeface="Times New Roman"/>
                        </a:rPr>
                        <a:t>14</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endParaRPr lang="en-US"/>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600" b="0" i="0" u="none" strike="noStrike" dirty="0">
                          <a:effectLst/>
                          <a:latin typeface="Times New Roman"/>
                        </a:rPr>
                        <a:t>0.18</a:t>
                      </a:r>
                    </a:p>
                  </a:txBody>
                  <a:tcPr marL="0" marR="0" marT="0" marB="0" anchor="b">
                    <a:lnL>
                      <a:noFill/>
                    </a:lnL>
                    <a:lnR>
                      <a:noFill/>
                    </a:lnR>
                    <a:lnT>
                      <a:noFill/>
                    </a:lnT>
                    <a:lnB>
                      <a:noFill/>
                    </a:lnB>
                    <a:lnTlToBr w="12700" cmpd="sng">
                      <a:noFill/>
                      <a:prstDash val="solid"/>
                    </a:lnTlToBr>
                    <a:lnBlToTr w="12700" cmpd="sng">
                      <a:noFill/>
                      <a:prstDash val="solid"/>
                    </a:lnBlToTr>
                  </a:tcPr>
                </a:tc>
              </a:tr>
              <a:tr h="297375">
                <a:tc>
                  <a:txBody>
                    <a:bodyPr/>
                    <a:lstStyle/>
                    <a:p>
                      <a:pPr algn="ctr" fontAlgn="b"/>
                      <a:r>
                        <a:rPr lang="en-US" sz="1600" b="0" i="0" u="none" strike="noStrike" dirty="0">
                          <a:effectLst/>
                          <a:latin typeface="Times New Roman"/>
                        </a:rPr>
                        <a:t>Electricity</a:t>
                      </a:r>
                    </a:p>
                  </a:txBody>
                  <a:tcPr marL="0" marR="0" marT="0" marB="0" anchor="b">
                    <a:lnL>
                      <a:noFill/>
                    </a:lnL>
                    <a:lnR>
                      <a:noFill/>
                    </a:lnR>
                    <a:lnT>
                      <a:noFill/>
                    </a:lnT>
                    <a:lnB>
                      <a:noFill/>
                    </a:lnB>
                  </a:tcPr>
                </a:tc>
                <a:tc>
                  <a:txBody>
                    <a:bodyPr/>
                    <a:lstStyle/>
                    <a:p>
                      <a:pPr algn="ctr" fontAlgn="b"/>
                      <a:endParaRPr lang="en-US" sz="1600" b="0" i="0" u="none" strike="noStrike">
                        <a:effectLst/>
                        <a:latin typeface="Times New Roman"/>
                      </a:endParaRPr>
                    </a:p>
                  </a:txBody>
                  <a:tcPr marL="0" marR="0" marT="0" marB="0" anchor="b">
                    <a:lnL>
                      <a:noFill/>
                    </a:lnL>
                    <a:lnR>
                      <a:noFill/>
                    </a:lnR>
                    <a:lnT>
                      <a:noFill/>
                    </a:lnT>
                    <a:lnB>
                      <a:noFill/>
                    </a:lnB>
                  </a:tcPr>
                </a:tc>
                <a:tc>
                  <a:txBody>
                    <a:bodyPr/>
                    <a:lstStyle/>
                    <a:p>
                      <a:pPr algn="ctr" fontAlgn="b"/>
                      <a:r>
                        <a:rPr lang="en-US" sz="1600" b="0" i="0" u="none" strike="noStrike">
                          <a:effectLst/>
                          <a:latin typeface="Times New Roman"/>
                        </a:rPr>
                        <a:t>-0.23</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600" b="0" i="0" u="none" strike="noStrike">
                          <a:effectLst/>
                          <a:latin typeface="Times New Roman"/>
                        </a:rPr>
                        <a:t>(0.26)</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endParaRPr lang="en-US" sz="1600" b="0" i="0" u="none" strike="noStrike">
                        <a:effectLst/>
                        <a:latin typeface="Times New Roman"/>
                      </a:endParaRP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600" b="0" i="0" u="none" strike="noStrike">
                          <a:effectLst/>
                          <a:latin typeface="Times New Roman"/>
                        </a:rPr>
                        <a:t>0.81**</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600" b="0" i="0" u="none" strike="noStrike">
                          <a:effectLst/>
                          <a:latin typeface="Times New Roman"/>
                        </a:rPr>
                        <a:t>(0.30)</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endParaRPr lang="en-US" sz="1600" b="0" i="0" u="none" strike="noStrike">
                        <a:effectLst/>
                        <a:latin typeface="Times New Roman"/>
                      </a:endParaRP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600" b="0" i="0" u="none" strike="noStrike">
                          <a:effectLst/>
                          <a:latin typeface="Times New Roman"/>
                        </a:rPr>
                        <a:t>14</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endParaRPr lang="en-US"/>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600" b="0" i="0" u="none" strike="noStrike" dirty="0">
                          <a:effectLst/>
                          <a:latin typeface="Times New Roman"/>
                        </a:rPr>
                        <a:t>-0.02</a:t>
                      </a:r>
                    </a:p>
                  </a:txBody>
                  <a:tcPr marL="0" marR="0" marT="0" marB="0" anchor="b">
                    <a:lnL>
                      <a:noFill/>
                    </a:lnL>
                    <a:lnR>
                      <a:noFill/>
                    </a:lnR>
                    <a:lnT>
                      <a:noFill/>
                    </a:lnT>
                    <a:lnB>
                      <a:noFill/>
                    </a:lnB>
                    <a:lnTlToBr w="12700" cmpd="sng">
                      <a:noFill/>
                      <a:prstDash val="solid"/>
                    </a:lnTlToBr>
                    <a:lnBlToTr w="12700" cmpd="sng">
                      <a:noFill/>
                      <a:prstDash val="solid"/>
                    </a:lnBlToTr>
                  </a:tcPr>
                </a:tc>
              </a:tr>
              <a:tr h="462583">
                <a:tc>
                  <a:txBody>
                    <a:bodyPr/>
                    <a:lstStyle/>
                    <a:p>
                      <a:pPr algn="ctr" fontAlgn="b"/>
                      <a:r>
                        <a:rPr lang="en-US" sz="1600" b="0" i="0" u="none" strike="noStrike" dirty="0">
                          <a:effectLst/>
                          <a:latin typeface="Times New Roman"/>
                        </a:rPr>
                        <a:t>Agriculture, Forestry, and Fishing</a:t>
                      </a:r>
                    </a:p>
                  </a:txBody>
                  <a:tcPr marL="0" marR="0" marT="0" marB="0" anchor="b">
                    <a:lnL>
                      <a:noFill/>
                    </a:lnL>
                    <a:lnR>
                      <a:noFill/>
                    </a:lnR>
                    <a:lnT>
                      <a:noFill/>
                    </a:lnT>
                    <a:lnB>
                      <a:noFill/>
                    </a:lnB>
                  </a:tcPr>
                </a:tc>
                <a:tc>
                  <a:txBody>
                    <a:bodyPr/>
                    <a:lstStyle/>
                    <a:p>
                      <a:pPr algn="ctr" fontAlgn="b"/>
                      <a:endParaRPr lang="en-US" sz="1600" b="0" i="0" u="none" strike="noStrike">
                        <a:effectLst/>
                        <a:latin typeface="Times New Roman"/>
                      </a:endParaRPr>
                    </a:p>
                  </a:txBody>
                  <a:tcPr marL="0" marR="0" marT="0" marB="0" anchor="b">
                    <a:lnL>
                      <a:noFill/>
                    </a:lnL>
                    <a:lnR>
                      <a:noFill/>
                    </a:lnR>
                    <a:lnT>
                      <a:noFill/>
                    </a:lnT>
                    <a:lnB>
                      <a:noFill/>
                    </a:lnB>
                  </a:tcPr>
                </a:tc>
                <a:tc>
                  <a:txBody>
                    <a:bodyPr/>
                    <a:lstStyle/>
                    <a:p>
                      <a:pPr algn="ctr" fontAlgn="b"/>
                      <a:r>
                        <a:rPr lang="en-US" sz="1600" b="0" i="0" u="none" strike="noStrike">
                          <a:effectLst/>
                          <a:latin typeface="Times New Roman"/>
                        </a:rPr>
                        <a:t>-0.21</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600" b="0" i="0" u="none" strike="noStrike" dirty="0">
                          <a:effectLst/>
                          <a:latin typeface="Times New Roman"/>
                        </a:rPr>
                        <a:t>(0.31)</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endParaRPr lang="en-US" sz="1600" b="0" i="0" u="none" strike="noStrike">
                        <a:effectLst/>
                        <a:latin typeface="Times New Roman"/>
                      </a:endParaRP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600" b="0" i="0" u="none" strike="noStrike">
                          <a:effectLst/>
                          <a:latin typeface="Times New Roman"/>
                        </a:rPr>
                        <a:t>2.77***</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600" b="0" i="0" u="none" strike="noStrike">
                          <a:effectLst/>
                          <a:latin typeface="Times New Roman"/>
                        </a:rPr>
                        <a:t>(0.81)</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endParaRPr lang="en-US" sz="1600" b="0" i="0" u="none" strike="noStrike">
                        <a:effectLst/>
                        <a:latin typeface="Times New Roman"/>
                      </a:endParaRP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600" b="0" i="0" u="none" strike="noStrike">
                          <a:effectLst/>
                          <a:latin typeface="Times New Roman"/>
                        </a:rPr>
                        <a:t>14</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endParaRPr lang="en-US"/>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600" b="0" i="0" u="none" strike="noStrike" dirty="0">
                          <a:effectLst/>
                          <a:latin typeface="Times New Roman"/>
                        </a:rPr>
                        <a:t>-0.04</a:t>
                      </a:r>
                    </a:p>
                  </a:txBody>
                  <a:tcPr marL="0" marR="0" marT="0" marB="0" anchor="b">
                    <a:lnL>
                      <a:noFill/>
                    </a:lnL>
                    <a:lnR>
                      <a:noFill/>
                    </a:lnR>
                    <a:lnT>
                      <a:noFill/>
                    </a:lnT>
                    <a:lnB>
                      <a:noFill/>
                    </a:lnB>
                    <a:lnTlToBr w="12700" cmpd="sng">
                      <a:noFill/>
                      <a:prstDash val="solid"/>
                    </a:lnTlToBr>
                    <a:lnBlToTr w="12700" cmpd="sng">
                      <a:noFill/>
                      <a:prstDash val="solid"/>
                    </a:lnBlToTr>
                  </a:tcPr>
                </a:tc>
              </a:tr>
              <a:tr h="297375">
                <a:tc>
                  <a:txBody>
                    <a:bodyPr/>
                    <a:lstStyle/>
                    <a:p>
                      <a:pPr algn="ctr" fontAlgn="b"/>
                      <a:r>
                        <a:rPr lang="en-US" sz="1600" b="0" i="0" u="none" strike="noStrike" dirty="0">
                          <a:effectLst/>
                          <a:latin typeface="Times New Roman"/>
                        </a:rPr>
                        <a:t>Construction</a:t>
                      </a:r>
                    </a:p>
                  </a:txBody>
                  <a:tcPr marL="0" marR="0" marT="0" marB="0" anchor="b">
                    <a:lnL>
                      <a:noFill/>
                    </a:lnL>
                    <a:lnR>
                      <a:noFill/>
                    </a:lnR>
                    <a:lnT>
                      <a:noFill/>
                    </a:lnT>
                    <a:lnB>
                      <a:noFill/>
                    </a:lnB>
                  </a:tcPr>
                </a:tc>
                <a:tc>
                  <a:txBody>
                    <a:bodyPr/>
                    <a:lstStyle/>
                    <a:p>
                      <a:pPr algn="ctr" fontAlgn="b"/>
                      <a:endParaRPr lang="en-US" sz="1600" b="0" i="0" u="none" strike="noStrike">
                        <a:effectLst/>
                        <a:latin typeface="Times New Roman"/>
                      </a:endParaRPr>
                    </a:p>
                  </a:txBody>
                  <a:tcPr marL="0" marR="0" marT="0" marB="0" anchor="b">
                    <a:lnL>
                      <a:noFill/>
                    </a:lnL>
                    <a:lnR>
                      <a:noFill/>
                    </a:lnR>
                    <a:lnT>
                      <a:noFill/>
                    </a:lnT>
                    <a:lnB>
                      <a:noFill/>
                    </a:lnB>
                  </a:tcPr>
                </a:tc>
                <a:tc>
                  <a:txBody>
                    <a:bodyPr/>
                    <a:lstStyle/>
                    <a:p>
                      <a:pPr algn="ctr" fontAlgn="b"/>
                      <a:r>
                        <a:rPr lang="en-US" sz="1600" b="0" i="0" u="none" strike="noStrike">
                          <a:effectLst/>
                          <a:latin typeface="Times New Roman"/>
                        </a:rPr>
                        <a:t>-0.15</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600" b="0" i="0" u="none" strike="noStrike">
                          <a:effectLst/>
                          <a:latin typeface="Times New Roman"/>
                        </a:rPr>
                        <a:t>(0.19)</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endParaRPr lang="en-US" sz="1600" b="0" i="0" u="none" strike="noStrike">
                        <a:effectLst/>
                        <a:latin typeface="Times New Roman"/>
                      </a:endParaRP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600" b="0" i="0" u="none" strike="noStrike" dirty="0">
                          <a:effectLst/>
                          <a:latin typeface="Times New Roman"/>
                        </a:rPr>
                        <a:t>0.24</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600" b="0" i="0" u="none" strike="noStrike">
                          <a:effectLst/>
                          <a:latin typeface="Times New Roman"/>
                        </a:rPr>
                        <a:t>(0.25)</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endParaRPr lang="en-US" sz="1600" b="0" i="0" u="none" strike="noStrike">
                        <a:effectLst/>
                        <a:latin typeface="Times New Roman"/>
                      </a:endParaRP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600" b="0" i="0" u="none" strike="noStrike">
                          <a:effectLst/>
                          <a:latin typeface="Times New Roman"/>
                        </a:rPr>
                        <a:t>14</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endParaRPr lang="en-US"/>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600" b="0" i="0" u="none" strike="noStrike" dirty="0">
                          <a:effectLst/>
                          <a:latin typeface="Times New Roman"/>
                        </a:rPr>
                        <a:t>-0.03</a:t>
                      </a:r>
                    </a:p>
                  </a:txBody>
                  <a:tcPr marL="0" marR="0" marT="0" marB="0" anchor="b">
                    <a:lnL>
                      <a:noFill/>
                    </a:lnL>
                    <a:lnR>
                      <a:noFill/>
                    </a:lnR>
                    <a:lnT>
                      <a:noFill/>
                    </a:lnT>
                    <a:lnB>
                      <a:noFill/>
                    </a:lnB>
                    <a:lnTlToBr w="12700" cmpd="sng">
                      <a:noFill/>
                      <a:prstDash val="solid"/>
                    </a:lnTlToBr>
                    <a:lnBlToTr w="12700" cmpd="sng">
                      <a:noFill/>
                      <a:prstDash val="solid"/>
                    </a:lnBlToTr>
                  </a:tcPr>
                </a:tc>
              </a:tr>
              <a:tr h="297375">
                <a:tc>
                  <a:txBody>
                    <a:bodyPr/>
                    <a:lstStyle/>
                    <a:p>
                      <a:pPr algn="ctr" fontAlgn="b"/>
                      <a:r>
                        <a:rPr lang="en-US" sz="1600" b="0" i="0" u="none" strike="noStrike" dirty="0">
                          <a:effectLst/>
                          <a:latin typeface="Times New Roman"/>
                        </a:rPr>
                        <a:t>Mining and Quarrying</a:t>
                      </a:r>
                    </a:p>
                  </a:txBody>
                  <a:tcPr marL="0" marR="0" marT="0" marB="0" anchor="b">
                    <a:lnL>
                      <a:noFill/>
                    </a:lnL>
                    <a:lnR>
                      <a:noFill/>
                    </a:lnR>
                    <a:lnT>
                      <a:noFill/>
                    </a:lnT>
                    <a:lnB>
                      <a:noFill/>
                    </a:lnB>
                  </a:tcPr>
                </a:tc>
                <a:tc>
                  <a:txBody>
                    <a:bodyPr/>
                    <a:lstStyle/>
                    <a:p>
                      <a:pPr algn="ctr" fontAlgn="b"/>
                      <a:endParaRPr lang="en-US" sz="1600" b="0" i="0" u="none" strike="noStrike" dirty="0">
                        <a:effectLst/>
                        <a:latin typeface="Times New Roman"/>
                      </a:endParaRPr>
                    </a:p>
                  </a:txBody>
                  <a:tcPr marL="0" marR="0" marT="0" marB="0" anchor="b">
                    <a:lnL>
                      <a:noFill/>
                    </a:lnL>
                    <a:lnR>
                      <a:noFill/>
                    </a:lnR>
                    <a:lnT>
                      <a:noFill/>
                    </a:lnT>
                    <a:lnB>
                      <a:noFill/>
                    </a:lnB>
                  </a:tcPr>
                </a:tc>
                <a:tc>
                  <a:txBody>
                    <a:bodyPr/>
                    <a:lstStyle/>
                    <a:p>
                      <a:pPr algn="ctr" fontAlgn="b"/>
                      <a:r>
                        <a:rPr lang="en-US" sz="1600" b="0" i="0" u="none" strike="noStrike">
                          <a:effectLst/>
                          <a:latin typeface="Times New Roman"/>
                        </a:rPr>
                        <a:t>-0.13</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600" b="0" i="0" u="none" strike="noStrike">
                          <a:effectLst/>
                          <a:latin typeface="Times New Roman"/>
                        </a:rPr>
                        <a:t>(0.28)</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endParaRPr lang="en-US" sz="1600" b="0" i="0" u="none" strike="noStrike">
                        <a:effectLst/>
                        <a:latin typeface="Times New Roman"/>
                      </a:endParaRP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600" b="0" i="0" u="none" strike="noStrike" dirty="0">
                          <a:effectLst/>
                          <a:latin typeface="Times New Roman"/>
                        </a:rPr>
                        <a:t>0.43</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600" b="0" i="0" u="none" strike="noStrike">
                          <a:effectLst/>
                          <a:latin typeface="Times New Roman"/>
                        </a:rPr>
                        <a:t>(1.04)</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endParaRPr lang="en-US" sz="1600" b="0" i="0" u="none" strike="noStrike">
                        <a:effectLst/>
                        <a:latin typeface="Times New Roman"/>
                      </a:endParaRP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600" b="0" i="0" u="none" strike="noStrike">
                          <a:effectLst/>
                          <a:latin typeface="Times New Roman"/>
                        </a:rPr>
                        <a:t>14</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endParaRPr lang="en-US"/>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600" b="0" i="0" u="none" strike="noStrike" dirty="0">
                          <a:effectLst/>
                          <a:latin typeface="Times New Roman"/>
                        </a:rPr>
                        <a:t>-0.06</a:t>
                      </a:r>
                    </a:p>
                  </a:txBody>
                  <a:tcPr marL="0" marR="0" marT="0" marB="0" anchor="b">
                    <a:lnL>
                      <a:noFill/>
                    </a:lnL>
                    <a:lnR>
                      <a:noFill/>
                    </a:lnR>
                    <a:lnT>
                      <a:noFill/>
                    </a:lnT>
                    <a:lnB>
                      <a:noFill/>
                    </a:lnB>
                    <a:lnTlToBr w="12700" cmpd="sng">
                      <a:noFill/>
                      <a:prstDash val="solid"/>
                    </a:lnTlToBr>
                    <a:lnBlToTr w="12700" cmpd="sng">
                      <a:noFill/>
                      <a:prstDash val="solid"/>
                    </a:lnBlToTr>
                  </a:tcPr>
                </a:tc>
              </a:tr>
              <a:tr h="297375">
                <a:tc>
                  <a:txBody>
                    <a:bodyPr/>
                    <a:lstStyle/>
                    <a:p>
                      <a:pPr algn="ctr" fontAlgn="b"/>
                      <a:r>
                        <a:rPr lang="en-US" sz="1600" b="0" i="0" u="none" strike="noStrike" dirty="0">
                          <a:effectLst/>
                          <a:latin typeface="Times New Roman"/>
                        </a:rPr>
                        <a:t>Transportation</a:t>
                      </a:r>
                    </a:p>
                  </a:txBody>
                  <a:tcPr marL="0" marR="0" marT="0" marB="0" anchor="b">
                    <a:lnL>
                      <a:noFill/>
                    </a:lnL>
                    <a:lnR>
                      <a:noFill/>
                    </a:lnR>
                    <a:lnT>
                      <a:noFill/>
                    </a:lnT>
                    <a:lnB>
                      <a:noFill/>
                    </a:lnB>
                  </a:tcPr>
                </a:tc>
                <a:tc>
                  <a:txBody>
                    <a:bodyPr/>
                    <a:lstStyle/>
                    <a:p>
                      <a:pPr algn="ctr" fontAlgn="b"/>
                      <a:endParaRPr lang="en-US" sz="1600" b="0" i="0" u="none" strike="noStrike" dirty="0">
                        <a:effectLst/>
                        <a:latin typeface="Times New Roman"/>
                      </a:endParaRPr>
                    </a:p>
                  </a:txBody>
                  <a:tcPr marL="0" marR="0" marT="0" marB="0" anchor="b">
                    <a:lnL>
                      <a:noFill/>
                    </a:lnL>
                    <a:lnR>
                      <a:noFill/>
                    </a:lnR>
                    <a:lnT>
                      <a:noFill/>
                    </a:lnT>
                    <a:lnB>
                      <a:noFill/>
                    </a:lnB>
                  </a:tcPr>
                </a:tc>
                <a:tc>
                  <a:txBody>
                    <a:bodyPr/>
                    <a:lstStyle/>
                    <a:p>
                      <a:pPr algn="ctr" fontAlgn="b"/>
                      <a:r>
                        <a:rPr lang="en-US" sz="1600" b="0" i="0" u="none" strike="noStrike" dirty="0">
                          <a:effectLst/>
                          <a:latin typeface="Times New Roman"/>
                        </a:rPr>
                        <a:t>-0.11</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600" b="0" i="0" u="none" strike="noStrike">
                          <a:effectLst/>
                          <a:latin typeface="Times New Roman"/>
                        </a:rPr>
                        <a:t>(0.37)</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endParaRPr lang="en-US" sz="1600" b="0" i="0" u="none" strike="noStrike">
                        <a:effectLst/>
                        <a:latin typeface="Times New Roman"/>
                      </a:endParaRP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600" b="0" i="0" u="none" strike="noStrike" dirty="0">
                          <a:effectLst/>
                          <a:latin typeface="Times New Roman"/>
                        </a:rPr>
                        <a:t>1.37***</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600" b="0" i="0" u="none" strike="noStrike">
                          <a:effectLst/>
                          <a:latin typeface="Times New Roman"/>
                        </a:rPr>
                        <a:t>(0.42)</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endParaRPr lang="en-US" sz="1600" b="0" i="0" u="none" strike="noStrike">
                        <a:effectLst/>
                        <a:latin typeface="Times New Roman"/>
                      </a:endParaRP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600" b="0" i="0" u="none" strike="noStrike" dirty="0">
                          <a:effectLst/>
                          <a:latin typeface="Times New Roman"/>
                        </a:rPr>
                        <a:t>14</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endParaRPr lang="en-US"/>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600" b="0" i="0" u="none" strike="noStrike" dirty="0">
                          <a:effectLst/>
                          <a:latin typeface="Times New Roman"/>
                        </a:rPr>
                        <a:t>-0.08</a:t>
                      </a:r>
                    </a:p>
                  </a:txBody>
                  <a:tcPr marL="0" marR="0" marT="0" marB="0" anchor="b">
                    <a:lnL>
                      <a:noFill/>
                    </a:lnL>
                    <a:lnR>
                      <a:noFill/>
                    </a:lnR>
                    <a:lnT>
                      <a:noFill/>
                    </a:lnT>
                    <a:lnB>
                      <a:noFill/>
                    </a:lnB>
                    <a:lnTlToBr w="12700" cmpd="sng">
                      <a:noFill/>
                      <a:prstDash val="solid"/>
                    </a:lnTlToBr>
                    <a:lnBlToTr w="12700" cmpd="sng">
                      <a:noFill/>
                      <a:prstDash val="solid"/>
                    </a:lnBlToTr>
                  </a:tcPr>
                </a:tc>
              </a:tr>
              <a:tr h="231292">
                <a:tc>
                  <a:txBody>
                    <a:bodyPr/>
                    <a:lstStyle/>
                    <a:p>
                      <a:pPr algn="ctr" fontAlgn="b"/>
                      <a:r>
                        <a:rPr lang="en-US" sz="1400" b="0" i="0" u="none" strike="noStrike" dirty="0">
                          <a:effectLst/>
                          <a:latin typeface="Times New Roman"/>
                        </a:rPr>
                        <a:t> </a:t>
                      </a:r>
                    </a:p>
                  </a:txBody>
                  <a:tcPr marL="0" marR="0" marT="0" marB="0" anchor="b">
                    <a:lnL>
                      <a:noFill/>
                    </a:lnL>
                    <a:lnR>
                      <a:noFill/>
                    </a:lnR>
                    <a:lnT>
                      <a:noFill/>
                    </a:lnT>
                    <a:lnB w="6350" cap="flat" cmpd="sng" algn="ctr">
                      <a:noFill/>
                      <a:prstDash val="solid"/>
                      <a:round/>
                      <a:headEnd type="none" w="med" len="med"/>
                      <a:tailEnd type="none" w="med" len="med"/>
                    </a:lnB>
                  </a:tcPr>
                </a:tc>
                <a:tc>
                  <a:txBody>
                    <a:bodyPr/>
                    <a:lstStyle/>
                    <a:p>
                      <a:pPr algn="ctr" fontAlgn="b"/>
                      <a:r>
                        <a:rPr lang="en-US" sz="1400" b="0" i="0" u="none" strike="noStrike" dirty="0">
                          <a:effectLst/>
                          <a:latin typeface="Times New Roman"/>
                        </a:rPr>
                        <a:t> </a:t>
                      </a:r>
                    </a:p>
                  </a:txBody>
                  <a:tcPr marL="0" marR="0" marT="0" marB="0" anchor="b">
                    <a:lnL>
                      <a:noFill/>
                    </a:lnL>
                    <a:lnR>
                      <a:noFill/>
                    </a:lnR>
                    <a:lnT>
                      <a:noFill/>
                    </a:lnT>
                    <a:lnB w="6350" cap="flat" cmpd="sng" algn="ctr">
                      <a:noFill/>
                      <a:prstDash val="solid"/>
                      <a:round/>
                      <a:headEnd type="none" w="med" len="med"/>
                      <a:tailEnd type="none" w="med" len="med"/>
                    </a:lnB>
                  </a:tcPr>
                </a:tc>
                <a:tc>
                  <a:txBody>
                    <a:bodyPr/>
                    <a:lstStyle/>
                    <a:p>
                      <a:pPr algn="ctr" fontAlgn="b"/>
                      <a:r>
                        <a:rPr lang="en-US" sz="1400" b="0" i="0" u="none" strike="noStrike">
                          <a:effectLst/>
                          <a:latin typeface="Times New Roman"/>
                        </a:rPr>
                        <a:t> </a:t>
                      </a:r>
                    </a:p>
                  </a:txBody>
                  <a:tcPr marL="0" marR="0" marT="0"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0" i="0" u="none" strike="noStrike" dirty="0">
                          <a:effectLst/>
                          <a:latin typeface="Times New Roman"/>
                        </a:rPr>
                        <a:t> </a:t>
                      </a:r>
                    </a:p>
                  </a:txBody>
                  <a:tcPr marL="0" marR="0" marT="0"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0" i="0" u="none" strike="noStrike" dirty="0">
                          <a:effectLst/>
                          <a:latin typeface="Times New Roman"/>
                        </a:rPr>
                        <a:t> </a:t>
                      </a:r>
                    </a:p>
                  </a:txBody>
                  <a:tcPr marL="0" marR="0" marT="0"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0" i="0" u="none" strike="noStrike" dirty="0">
                          <a:effectLst/>
                          <a:latin typeface="Times New Roman"/>
                        </a:rPr>
                        <a:t> </a:t>
                      </a:r>
                    </a:p>
                  </a:txBody>
                  <a:tcPr marL="0" marR="0" marT="0"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0" i="0" u="none" strike="noStrike" dirty="0">
                          <a:effectLst/>
                          <a:latin typeface="Times New Roman"/>
                        </a:rPr>
                        <a:t> </a:t>
                      </a:r>
                    </a:p>
                  </a:txBody>
                  <a:tcPr marL="0" marR="0" marT="0"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0" i="0" u="none" strike="noStrike" dirty="0">
                          <a:effectLst/>
                          <a:latin typeface="Times New Roman"/>
                        </a:rPr>
                        <a:t> </a:t>
                      </a:r>
                    </a:p>
                  </a:txBody>
                  <a:tcPr marL="0" marR="0" marT="0"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0" i="0" u="none" strike="noStrike">
                          <a:effectLst/>
                          <a:latin typeface="Times New Roman"/>
                        </a:rPr>
                        <a:t> </a:t>
                      </a:r>
                    </a:p>
                  </a:txBody>
                  <a:tcPr marL="0" marR="0" marT="0"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0" i="0" u="none" strike="noStrike">
                          <a:effectLst/>
                          <a:latin typeface="Times New Roman"/>
                        </a:rPr>
                        <a:t> </a:t>
                      </a:r>
                    </a:p>
                  </a:txBody>
                  <a:tcPr marL="0" marR="0" marT="0"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600" b="0" i="0" u="none" strike="noStrike" dirty="0">
                          <a:effectLst/>
                          <a:latin typeface="Times New Roman"/>
                        </a:rPr>
                        <a:t> </a:t>
                      </a:r>
                    </a:p>
                  </a:txBody>
                  <a:tcPr marL="0" marR="0" marT="0"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r>
              <a:tr h="297375">
                <a:tc gridSpan="7">
                  <a:txBody>
                    <a:bodyPr/>
                    <a:lstStyle/>
                    <a:p>
                      <a:pPr algn="l" fontAlgn="b"/>
                      <a:r>
                        <a:rPr lang="en-US" sz="1400" b="0" i="0" u="none" strike="noStrike" dirty="0">
                          <a:effectLst/>
                          <a:latin typeface="Times New Roman"/>
                        </a:rPr>
                        <a:t>Standard errors in parentheses. *** p&lt;0.01, ** p&lt;0.05, * p&lt;0.1</a:t>
                      </a:r>
                    </a:p>
                  </a:txBody>
                  <a:tcPr marL="0" marR="0" marT="0" marB="0" anchor="b">
                    <a:lnL>
                      <a:noFill/>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effectLst/>
                        <a:latin typeface="Arial"/>
                      </a:endParaRPr>
                    </a:p>
                  </a:txBody>
                  <a:tcPr marL="0" marR="0" marT="0" marB="0" anchor="b">
                    <a:lnL>
                      <a:noFill/>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l" fontAlgn="b"/>
                      <a:endParaRPr lang="en-US" sz="1200" b="0" i="0" u="none" strike="noStrike">
                        <a:effectLst/>
                        <a:latin typeface="Arial"/>
                      </a:endParaRPr>
                    </a:p>
                  </a:txBody>
                  <a:tcPr marL="0" marR="0" marT="0" marB="0" anchor="b">
                    <a:lnL>
                      <a:noFill/>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endParaRPr lang="en-US"/>
                    </a:p>
                  </a:txBody>
                  <a:tcPr marL="0" marR="0" marT="0" marB="0" anchor="b">
                    <a:lnL>
                      <a:noFill/>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l" fontAlgn="b"/>
                      <a:endParaRPr lang="en-US" sz="1600" b="0" i="0" u="none" strike="noStrike" dirty="0">
                        <a:effectLst/>
                        <a:latin typeface="Arial"/>
                      </a:endParaRPr>
                    </a:p>
                  </a:txBody>
                  <a:tcPr marL="0" marR="0" marT="0" marB="0" anchor="b">
                    <a:lnL>
                      <a:noFill/>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tcPr>
                </a:tc>
              </a:tr>
              <a:tr h="297375">
                <a:tc gridSpan="7">
                  <a:txBody>
                    <a:bodyPr/>
                    <a:lstStyle/>
                    <a:p>
                      <a:pPr algn="l" fontAlgn="b"/>
                      <a:r>
                        <a:rPr lang="en-US" sz="1400" b="0" i="0" u="none" strike="noStrike" dirty="0">
                          <a:effectLst/>
                          <a:latin typeface="Times New Roman"/>
                        </a:rPr>
                        <a:t>Source: World KLEMS, EU KLEMS.</a:t>
                      </a:r>
                    </a:p>
                  </a:txBody>
                  <a:tcPr marL="0" marR="0" marT="0" marB="0" anchor="b">
                    <a:lnL>
                      <a:noFill/>
                    </a:lnL>
                    <a:lnR>
                      <a:noFill/>
                    </a:lnR>
                    <a:lnT>
                      <a:noFill/>
                    </a:lnT>
                    <a:lnB>
                      <a:noFill/>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effectLst/>
                        <a:latin typeface="Arial"/>
                      </a:endParaRP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l" fontAlgn="b"/>
                      <a:endParaRPr lang="en-US" sz="1200" b="0" i="0" u="none" strike="noStrike">
                        <a:effectLst/>
                        <a:latin typeface="Arial"/>
                      </a:endParaRP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endParaRPr lang="en-US"/>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l" fontAlgn="b"/>
                      <a:endParaRPr lang="en-US" sz="1600" b="0" i="0" u="none" strike="noStrike" dirty="0">
                        <a:effectLst/>
                        <a:latin typeface="Arial"/>
                      </a:endParaRPr>
                    </a:p>
                  </a:txBody>
                  <a:tcPr marL="0" marR="0" marT="0" marB="0" anchor="b">
                    <a:lnL>
                      <a:noFill/>
                    </a:lnL>
                    <a:lnR>
                      <a:noFill/>
                    </a:lnR>
                    <a:lnT>
                      <a:noFill/>
                    </a:lnT>
                    <a:lnB>
                      <a:noFill/>
                    </a:lnB>
                    <a:lnTlToBr w="12700" cmpd="sng">
                      <a:noFill/>
                      <a:prstDash val="solid"/>
                    </a:lnTlToBr>
                    <a:lnBlToTr w="12700" cmpd="sng">
                      <a:noFill/>
                      <a:prstDash val="solid"/>
                    </a:lnBlToTr>
                  </a:tcPr>
                </a:tc>
              </a:tr>
            </a:tbl>
          </a:graphicData>
        </a:graphic>
      </p:graphicFrame>
      <p:sp>
        <p:nvSpPr>
          <p:cNvPr id="4" name="Slide Number Placeholder 3"/>
          <p:cNvSpPr>
            <a:spLocks noGrp="1"/>
          </p:cNvSpPr>
          <p:nvPr>
            <p:ph type="sldNum" sz="quarter" idx="11"/>
          </p:nvPr>
        </p:nvSpPr>
        <p:spPr/>
        <p:txBody>
          <a:bodyPr/>
          <a:lstStyle/>
          <a:p>
            <a:fld id="{A45A8D7F-C40A-4B14-B059-19909C7E75F8}" type="slidenum">
              <a:rPr lang="en-US" smtClean="0"/>
              <a:pPr/>
              <a:t>15</a:t>
            </a:fld>
            <a:endParaRPr lang="en-US"/>
          </a:p>
        </p:txBody>
      </p:sp>
      <mc:AlternateContent xmlns:mc="http://schemas.openxmlformats.org/markup-compatibility/2006" xmlns:a14="http://schemas.microsoft.com/office/drawing/2010/main">
        <mc:Choice Requires="a14">
          <p:sp>
            <p:nvSpPr>
              <p:cNvPr id="6" name="TextBox 1"/>
              <p:cNvSpPr txBox="1"/>
              <p:nvPr/>
            </p:nvSpPr>
            <p:spPr>
              <a:xfrm>
                <a:off x="8273273" y="1540460"/>
                <a:ext cx="190500" cy="261938"/>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sSup>
                        <m:sSupPr>
                          <m:ctrlPr>
                            <a:rPr lang="en-US" sz="1100" i="1">
                              <a:latin typeface="Cambria Math"/>
                            </a:rPr>
                          </m:ctrlPr>
                        </m:sSupPr>
                        <m:e>
                          <m:r>
                            <a:rPr lang="en-US" sz="1100" b="0" i="1">
                              <a:latin typeface="Cambria Math"/>
                            </a:rPr>
                            <m:t> </m:t>
                          </m:r>
                        </m:e>
                        <m:sup>
                          <m:r>
                            <a:rPr lang="en-US" sz="1100" b="0" i="1">
                              <a:latin typeface="Cambria Math"/>
                            </a:rPr>
                            <m:t>2</m:t>
                          </m:r>
                        </m:sup>
                      </m:sSup>
                    </m:oMath>
                  </m:oMathPara>
                </a14:m>
                <a:endParaRPr lang="en-US" sz="1100" dirty="0">
                  <a:latin typeface="Times New Roman" pitchFamily="18" charset="0"/>
                  <a:cs typeface="Times New Roman" pitchFamily="18" charset="0"/>
                </a:endParaRPr>
              </a:p>
            </p:txBody>
          </p:sp>
        </mc:Choice>
        <mc:Fallback xmlns="">
          <p:sp>
            <p:nvSpPr>
              <p:cNvPr id="6" name="TextBox 1"/>
              <p:cNvSpPr txBox="1">
                <a:spLocks noRot="1" noChangeAspect="1" noMove="1" noResize="1" noEditPoints="1" noAdjustHandles="1" noChangeArrowheads="1" noChangeShapeType="1" noTextEdit="1"/>
              </p:cNvSpPr>
              <p:nvPr/>
            </p:nvSpPr>
            <p:spPr>
              <a:xfrm>
                <a:off x="8273273" y="1540460"/>
                <a:ext cx="190500" cy="261938"/>
              </a:xfrm>
              <a:prstGeom prst="rect">
                <a:avLst/>
              </a:prstGeom>
              <a:blipFill rotWithShape="1">
                <a:blip r:embed="rId2"/>
                <a:stretch>
                  <a:fillRect r="-19355"/>
                </a:stretch>
              </a:blipFill>
            </p:spPr>
            <p:txBody>
              <a:bodyPr/>
              <a:lstStyle/>
              <a:p>
                <a:r>
                  <a:rPr lang="en-US">
                    <a:noFill/>
                  </a:rPr>
                  <a:t> </a:t>
                </a:r>
              </a:p>
            </p:txBody>
          </p:sp>
        </mc:Fallback>
      </mc:AlternateContent>
    </p:spTree>
    <p:extLst>
      <p:ext uri="{BB962C8B-B14F-4D97-AF65-F5344CB8AC3E}">
        <p14:creationId xmlns:p14="http://schemas.microsoft.com/office/powerpoint/2010/main" val="23093735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20297"/>
            <a:ext cx="8980714" cy="1143000"/>
          </a:xfrm>
        </p:spPr>
        <p:txBody>
          <a:bodyPr/>
          <a:lstStyle/>
          <a:p>
            <a:pPr lvl="1"/>
            <a:r>
              <a:rPr lang="en-US" sz="3600" dirty="0" smtClean="0">
                <a:effectLst>
                  <a:outerShdw blurRad="38100" dist="38100" dir="2700000" algn="tl">
                    <a:srgbClr val="000000">
                      <a:alpha val="43137"/>
                    </a:srgbClr>
                  </a:outerShdw>
                </a:effectLst>
              </a:rPr>
              <a:t>But </a:t>
            </a:r>
            <a:r>
              <a:rPr lang="en-US" sz="3600" dirty="0">
                <a:effectLst>
                  <a:outerShdw blurRad="38100" dist="38100" dir="2700000" algn="tl">
                    <a:srgbClr val="000000">
                      <a:alpha val="43137"/>
                    </a:srgbClr>
                  </a:outerShdw>
                </a:effectLst>
              </a:rPr>
              <a:t>variation in industry </a:t>
            </a:r>
            <a:r>
              <a:rPr lang="en-US" sz="3600" dirty="0" smtClean="0">
                <a:effectLst>
                  <a:outerShdw blurRad="38100" dist="38100" dir="2700000" algn="tl">
                    <a:srgbClr val="000000">
                      <a:alpha val="43137"/>
                    </a:srgbClr>
                  </a:outerShdw>
                </a:effectLst>
              </a:rPr>
              <a:t>composition does not explain cross-country variance.</a:t>
            </a:r>
            <a:r>
              <a:rPr lang="en-US" dirty="0">
                <a:effectLst>
                  <a:outerShdw blurRad="38100" dist="38100" dir="2700000" algn="tl">
                    <a:srgbClr val="000000">
                      <a:alpha val="43137"/>
                    </a:srgbClr>
                  </a:outerShdw>
                </a:effectLst>
              </a:rPr>
              <a:t/>
            </a:r>
            <a:br>
              <a:rPr lang="en-US" dirty="0">
                <a:effectLst>
                  <a:outerShdw blurRad="38100" dist="38100" dir="2700000" algn="tl">
                    <a:srgbClr val="000000">
                      <a:alpha val="43137"/>
                    </a:srgbClr>
                  </a:outerShdw>
                </a:effectLst>
              </a:rPr>
            </a:br>
            <a:endParaRPr lang="en-US" sz="3600" dirty="0"/>
          </a:p>
        </p:txBody>
      </p:sp>
      <p:sp>
        <p:nvSpPr>
          <p:cNvPr id="4" name="Slide Number Placeholder 3"/>
          <p:cNvSpPr>
            <a:spLocks noGrp="1"/>
          </p:cNvSpPr>
          <p:nvPr>
            <p:ph type="sldNum" sz="quarter" idx="11"/>
          </p:nvPr>
        </p:nvSpPr>
        <p:spPr/>
        <p:txBody>
          <a:bodyPr/>
          <a:lstStyle/>
          <a:p>
            <a:fld id="{A45A8D7F-C40A-4B14-B059-19909C7E75F8}" type="slidenum">
              <a:rPr lang="en-US" smtClean="0"/>
              <a:pPr/>
              <a:t>16</a:t>
            </a:fld>
            <a:endParaRPr lang="en-US"/>
          </a:p>
        </p:txBody>
      </p:sp>
      <mc:AlternateContent xmlns:mc="http://schemas.openxmlformats.org/markup-compatibility/2006" xmlns:a14="http://schemas.microsoft.com/office/drawing/2010/main">
        <mc:Choice Requires="a14">
          <p:sp>
            <p:nvSpPr>
              <p:cNvPr id="9" name="TextBox 1"/>
              <p:cNvSpPr txBox="1"/>
              <p:nvPr/>
            </p:nvSpPr>
            <p:spPr>
              <a:xfrm>
                <a:off x="2132794" y="4988592"/>
                <a:ext cx="587967" cy="307777"/>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sSup>
                        <m:sSupPr>
                          <m:ctrlPr>
                            <a:rPr lang="en-US" sz="1400" i="1">
                              <a:latin typeface="Cambria Math"/>
                            </a:rPr>
                          </m:ctrlPr>
                        </m:sSupPr>
                        <m:e>
                          <m:r>
                            <a:rPr lang="en-US" sz="1400" b="0" i="1">
                              <a:latin typeface="Cambria Math"/>
                            </a:rPr>
                            <m:t> </m:t>
                          </m:r>
                        </m:e>
                        <m:sup>
                          <m:r>
                            <a:rPr lang="en-US" sz="1400" b="0" i="1">
                              <a:latin typeface="Cambria Math"/>
                            </a:rPr>
                            <m:t>2</m:t>
                          </m:r>
                        </m:sup>
                      </m:sSup>
                    </m:oMath>
                  </m:oMathPara>
                </a14:m>
                <a:endParaRPr lang="en-US" sz="1400" dirty="0">
                  <a:latin typeface="Times New Roman" pitchFamily="18" charset="0"/>
                  <a:cs typeface="Times New Roman" pitchFamily="18" charset="0"/>
                </a:endParaRPr>
              </a:p>
            </p:txBody>
          </p:sp>
        </mc:Choice>
        <mc:Fallback xmlns="">
          <p:sp>
            <p:nvSpPr>
              <p:cNvPr id="9" name="TextBox 1"/>
              <p:cNvSpPr txBox="1">
                <a:spLocks noRot="1" noChangeAspect="1" noMove="1" noResize="1" noEditPoints="1" noAdjustHandles="1" noChangeArrowheads="1" noChangeShapeType="1" noTextEdit="1"/>
              </p:cNvSpPr>
              <p:nvPr/>
            </p:nvSpPr>
            <p:spPr>
              <a:xfrm>
                <a:off x="2132794" y="4988592"/>
                <a:ext cx="587967" cy="307777"/>
              </a:xfrm>
              <a:prstGeom prst="rect">
                <a:avLst/>
              </a:prstGeom>
              <a:blipFill rotWithShape="1">
                <a:blip r:embed="rId2"/>
                <a:stretch>
                  <a:fillRect/>
                </a:stretch>
              </a:blipFill>
            </p:spPr>
            <p:txBody>
              <a:bodyPr/>
              <a:lstStyle/>
              <a:p>
                <a:r>
                  <a:rPr lang="en-US">
                    <a:noFill/>
                  </a:rPr>
                  <a:t> </a:t>
                </a:r>
              </a:p>
            </p:txBody>
          </p:sp>
        </mc:Fallback>
      </mc:AlternateContent>
      <p:graphicFrame>
        <p:nvGraphicFramePr>
          <p:cNvPr id="11" name="Content Placeholder 10"/>
          <p:cNvGraphicFramePr>
            <a:graphicFrameLocks noGrp="1"/>
          </p:cNvGraphicFramePr>
          <p:nvPr>
            <p:ph idx="1"/>
            <p:extLst>
              <p:ext uri="{D42A27DB-BD31-4B8C-83A1-F6EECF244321}">
                <p14:modId xmlns:p14="http://schemas.microsoft.com/office/powerpoint/2010/main" val="245895235"/>
              </p:ext>
            </p:extLst>
          </p:nvPr>
        </p:nvGraphicFramePr>
        <p:xfrm>
          <a:off x="1264653" y="1680352"/>
          <a:ext cx="6770100" cy="4648443"/>
        </p:xfrm>
        <a:graphic>
          <a:graphicData uri="http://schemas.openxmlformats.org/drawingml/2006/table">
            <a:tbl>
              <a:tblPr/>
              <a:tblGrid>
                <a:gridCol w="1724062"/>
                <a:gridCol w="614986"/>
                <a:gridCol w="1482274"/>
                <a:gridCol w="693831"/>
                <a:gridCol w="2185121"/>
                <a:gridCol w="69826"/>
              </a:tblGrid>
              <a:tr h="339766">
                <a:tc gridSpan="6">
                  <a:txBody>
                    <a:bodyPr/>
                    <a:lstStyle/>
                    <a:p>
                      <a:pPr algn="ctr" fontAlgn="b"/>
                      <a:r>
                        <a:rPr lang="en-US" sz="2000" b="0" i="0" u="none" strike="noStrike" dirty="0">
                          <a:effectLst/>
                          <a:latin typeface="Times New Roman"/>
                        </a:rPr>
                        <a:t>TFP Growth vs. Hours </a:t>
                      </a:r>
                      <a:r>
                        <a:rPr lang="en-US" sz="2000" b="0" i="0" u="none" strike="noStrike" dirty="0" smtClean="0">
                          <a:effectLst/>
                          <a:latin typeface="Times New Roman"/>
                        </a:rPr>
                        <a:t>Growth</a:t>
                      </a:r>
                      <a:endParaRPr lang="en-US" sz="2000" b="0" i="0" u="none" strike="noStrike" dirty="0">
                        <a:effectLst/>
                        <a:latin typeface="Times New Roman"/>
                      </a:endParaRPr>
                    </a:p>
                  </a:txBody>
                  <a:tcPr marL="0" marR="0" marT="0"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21286">
                <a:tc>
                  <a:txBody>
                    <a:bodyPr/>
                    <a:lstStyle/>
                    <a:p>
                      <a:pPr algn="l" fontAlgn="b"/>
                      <a:endParaRPr lang="en-US" sz="2000" b="0" i="0" u="none" strike="noStrike" dirty="0">
                        <a:effectLst/>
                        <a:latin typeface="Times New Roman"/>
                      </a:endParaRP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l" fontAlgn="b"/>
                      <a:endParaRPr lang="en-US" sz="2000" b="0" i="0" u="none" strike="noStrike" dirty="0">
                        <a:effectLst/>
                        <a:latin typeface="Times New Roman"/>
                      </a:endParaRP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2000" b="0" i="0" u="none" strike="noStrike" dirty="0">
                          <a:effectLst/>
                          <a:latin typeface="Times New Roman"/>
                        </a:rPr>
                        <a:t>Baseline</a:t>
                      </a:r>
                    </a:p>
                  </a:txBody>
                  <a:tcPr marL="0" marR="0" marT="0"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sz="2000" b="0" i="0" u="none" strike="noStrike">
                        <a:effectLst/>
                        <a:latin typeface="Times New Roman"/>
                      </a:endParaRP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2000" b="1" i="0" u="none" strike="noStrike" dirty="0" smtClean="0">
                          <a:effectLst/>
                          <a:latin typeface="Times New Roman"/>
                        </a:rPr>
                        <a:t>U.S.</a:t>
                      </a:r>
                      <a:r>
                        <a:rPr lang="en-US" sz="2000" b="1" i="0" u="none" strike="noStrike" baseline="0" dirty="0" smtClean="0">
                          <a:effectLst/>
                          <a:latin typeface="Times New Roman"/>
                        </a:rPr>
                        <a:t> t</a:t>
                      </a:r>
                      <a:r>
                        <a:rPr lang="en-US" sz="2000" b="1" i="0" u="none" strike="noStrike" dirty="0" smtClean="0">
                          <a:effectLst/>
                          <a:latin typeface="Times New Roman"/>
                        </a:rPr>
                        <a:t>ime-varying </a:t>
                      </a:r>
                      <a:r>
                        <a:rPr lang="en-US" sz="2000" b="1" i="0" u="none" strike="noStrike" dirty="0">
                          <a:effectLst/>
                          <a:latin typeface="Times New Roman"/>
                        </a:rPr>
                        <a:t>weight</a:t>
                      </a:r>
                    </a:p>
                  </a:txBody>
                  <a:tcPr marL="0" marR="0" marT="0"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marL="0" marR="0" marT="0" marB="0" anchor="b">
                    <a:lnL>
                      <a:noFill/>
                    </a:lnL>
                    <a:lnR>
                      <a:noFill/>
                    </a:lnR>
                    <a:lnT>
                      <a:noFill/>
                    </a:lnT>
                    <a:lnB>
                      <a:noFill/>
                    </a:lnB>
                    <a:lnTlToBr w="12700" cmpd="sng">
                      <a:noFill/>
                      <a:prstDash val="solid"/>
                    </a:lnTlToBr>
                    <a:lnBlToTr w="12700" cmpd="sng">
                      <a:noFill/>
                      <a:prstDash val="solid"/>
                    </a:lnBlToTr>
                  </a:tcPr>
                </a:tc>
              </a:tr>
              <a:tr h="327296">
                <a:tc>
                  <a:txBody>
                    <a:bodyPr/>
                    <a:lstStyle/>
                    <a:p>
                      <a:pPr algn="l" fontAlgn="b"/>
                      <a:endParaRPr lang="en-US" sz="2000" b="0" i="0" u="none" strike="noStrike" dirty="0">
                        <a:effectLst/>
                        <a:latin typeface="Arial"/>
                      </a:endParaRP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l" fontAlgn="b"/>
                      <a:endParaRPr lang="en-US" sz="2000" b="0" i="0" u="none" strike="noStrike">
                        <a:effectLst/>
                        <a:latin typeface="Arial"/>
                      </a:endParaRP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l" fontAlgn="b"/>
                      <a:endParaRPr lang="en-US" sz="2000" b="0" i="0" u="none" strike="noStrike" dirty="0">
                        <a:effectLst/>
                        <a:latin typeface="Arial"/>
                      </a:endParaRPr>
                    </a:p>
                  </a:txBody>
                  <a:tcPr marL="0" marR="0" marT="0" marB="0" anchor="b">
                    <a:lnL>
                      <a:noFill/>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l" fontAlgn="b"/>
                      <a:endParaRPr lang="en-US" sz="2000" b="0" i="0" u="none" strike="noStrike" dirty="0">
                        <a:effectLst/>
                        <a:latin typeface="Arial"/>
                      </a:endParaRP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l" fontAlgn="b"/>
                      <a:endParaRPr lang="en-US" sz="2000" b="1" i="0" u="none" strike="noStrike" dirty="0">
                        <a:effectLst/>
                        <a:latin typeface="Arial"/>
                      </a:endParaRPr>
                    </a:p>
                  </a:txBody>
                  <a:tcPr marL="0" marR="0" marT="0" marB="0" anchor="b">
                    <a:lnL>
                      <a:noFill/>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endParaRPr lang="en-US"/>
                    </a:p>
                  </a:txBody>
                  <a:tcPr marL="0" marR="0" marT="0" marB="0" anchor="b">
                    <a:lnL>
                      <a:noFill/>
                    </a:lnL>
                    <a:lnR>
                      <a:noFill/>
                    </a:lnR>
                    <a:lnT>
                      <a:noFill/>
                    </a:lnT>
                    <a:lnB>
                      <a:noFill/>
                    </a:lnB>
                    <a:lnTlToBr w="12700" cmpd="sng">
                      <a:noFill/>
                      <a:prstDash val="solid"/>
                    </a:lnTlToBr>
                    <a:lnBlToTr w="12700" cmpd="sng">
                      <a:noFill/>
                      <a:prstDash val="solid"/>
                    </a:lnBlToTr>
                  </a:tcPr>
                </a:tc>
              </a:tr>
              <a:tr h="339766">
                <a:tc>
                  <a:txBody>
                    <a:bodyPr/>
                    <a:lstStyle/>
                    <a:p>
                      <a:pPr algn="l" fontAlgn="b"/>
                      <a:r>
                        <a:rPr lang="en-US" sz="2000" b="0" i="0" u="none" strike="noStrike" dirty="0">
                          <a:effectLst/>
                          <a:latin typeface="Times New Roman"/>
                        </a:rPr>
                        <a:t>Constant</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l" fontAlgn="b"/>
                      <a:endParaRPr lang="en-US" sz="2000" b="0" i="0" u="none" strike="noStrike">
                        <a:effectLst/>
                        <a:latin typeface="Times New Roman"/>
                      </a:endParaRP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2000" b="0" i="0" u="none" strike="noStrike" dirty="0">
                          <a:effectLst/>
                          <a:latin typeface="Times New Roman"/>
                        </a:rPr>
                        <a:t>0.74***</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endParaRPr lang="en-US" sz="2000" b="0" i="0" u="none" strike="noStrike" dirty="0">
                        <a:effectLst/>
                        <a:latin typeface="Times New Roman"/>
                      </a:endParaRP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2000" b="1" i="0" u="none" strike="noStrike" dirty="0">
                          <a:effectLst/>
                          <a:latin typeface="Times New Roman"/>
                        </a:rPr>
                        <a:t>0.82***</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endParaRPr lang="en-US"/>
                    </a:p>
                  </a:txBody>
                  <a:tcPr marL="0" marR="0" marT="0" marB="0" anchor="b">
                    <a:lnL>
                      <a:noFill/>
                    </a:lnL>
                    <a:lnR>
                      <a:noFill/>
                    </a:lnR>
                    <a:lnT>
                      <a:noFill/>
                    </a:lnT>
                    <a:lnB>
                      <a:noFill/>
                    </a:lnB>
                    <a:lnTlToBr w="12700" cmpd="sng">
                      <a:noFill/>
                      <a:prstDash val="solid"/>
                    </a:lnTlToBr>
                    <a:lnBlToTr w="12700" cmpd="sng">
                      <a:noFill/>
                      <a:prstDash val="solid"/>
                    </a:lnBlToTr>
                  </a:tcPr>
                </a:tc>
              </a:tr>
              <a:tr h="337167">
                <a:tc>
                  <a:txBody>
                    <a:bodyPr/>
                    <a:lstStyle/>
                    <a:p>
                      <a:pPr algn="l" fontAlgn="b"/>
                      <a:endParaRPr lang="en-US" sz="2000" b="0" i="0" u="none" strike="noStrike" dirty="0">
                        <a:effectLst/>
                        <a:latin typeface="Times New Roman"/>
                      </a:endParaRP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l" fontAlgn="b"/>
                      <a:endParaRPr lang="en-US" sz="2000" b="0" i="0" u="none" strike="noStrike">
                        <a:effectLst/>
                        <a:latin typeface="Times New Roman"/>
                      </a:endParaRP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2000" b="0" i="0" u="none" strike="noStrike" dirty="0">
                          <a:effectLst/>
                          <a:latin typeface="Times New Roman"/>
                        </a:rPr>
                        <a:t>(0.12)</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endParaRPr lang="en-US" sz="2000" b="0" i="0" u="none" strike="noStrike" dirty="0">
                        <a:effectLst/>
                        <a:latin typeface="Times New Roman"/>
                      </a:endParaRP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2000" b="1" i="0" u="none" strike="noStrike" dirty="0">
                          <a:effectLst/>
                          <a:latin typeface="Times New Roman"/>
                        </a:rPr>
                        <a:t>(0.13)</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endParaRPr lang="en-US"/>
                    </a:p>
                  </a:txBody>
                  <a:tcPr marL="0" marR="0" marT="0" marB="0" anchor="b">
                    <a:lnL>
                      <a:noFill/>
                    </a:lnL>
                    <a:lnR>
                      <a:noFill/>
                    </a:lnR>
                    <a:lnT>
                      <a:noFill/>
                    </a:lnT>
                    <a:lnB>
                      <a:noFill/>
                    </a:lnB>
                    <a:lnTlToBr w="12700" cmpd="sng">
                      <a:noFill/>
                      <a:prstDash val="solid"/>
                    </a:lnTlToBr>
                    <a:lnBlToTr w="12700" cmpd="sng">
                      <a:noFill/>
                      <a:prstDash val="solid"/>
                    </a:lnBlToTr>
                  </a:tcPr>
                </a:tc>
              </a:tr>
              <a:tr h="339766">
                <a:tc>
                  <a:txBody>
                    <a:bodyPr/>
                    <a:lstStyle/>
                    <a:p>
                      <a:pPr algn="l" fontAlgn="b"/>
                      <a:r>
                        <a:rPr lang="en-US" sz="2000" b="0" i="0" u="none" strike="noStrike" dirty="0">
                          <a:effectLst/>
                          <a:latin typeface="Times New Roman"/>
                        </a:rPr>
                        <a:t>Hours Growth</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l" fontAlgn="b"/>
                      <a:endParaRPr lang="en-US" sz="2000" b="0" i="0" u="none" strike="noStrike">
                        <a:effectLst/>
                        <a:latin typeface="Times New Roman"/>
                      </a:endParaRP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2000" b="0" i="0" u="none" strike="noStrike" dirty="0">
                          <a:effectLst/>
                          <a:latin typeface="Times New Roman"/>
                        </a:rPr>
                        <a:t>-0.37**</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endParaRPr lang="en-US" sz="2000" b="0" i="0" u="none" strike="noStrike">
                        <a:effectLst/>
                        <a:latin typeface="Times New Roman"/>
                      </a:endParaRP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2000" b="1" i="0" u="none" strike="noStrike" dirty="0">
                          <a:effectLst/>
                          <a:latin typeface="Times New Roman"/>
                        </a:rPr>
                        <a:t>-0.38***</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endParaRPr lang="en-US"/>
                    </a:p>
                  </a:txBody>
                  <a:tcPr marL="0" marR="0" marT="0" marB="0" anchor="b">
                    <a:lnL>
                      <a:noFill/>
                    </a:lnL>
                    <a:lnR>
                      <a:noFill/>
                    </a:lnR>
                    <a:lnT>
                      <a:noFill/>
                    </a:lnT>
                    <a:lnB>
                      <a:noFill/>
                    </a:lnB>
                    <a:lnTlToBr w="12700" cmpd="sng">
                      <a:noFill/>
                      <a:prstDash val="solid"/>
                    </a:lnTlToBr>
                    <a:lnBlToTr w="12700" cmpd="sng">
                      <a:noFill/>
                      <a:prstDash val="solid"/>
                    </a:lnBlToTr>
                  </a:tcPr>
                </a:tc>
              </a:tr>
              <a:tr h="284378">
                <a:tc>
                  <a:txBody>
                    <a:bodyPr/>
                    <a:lstStyle/>
                    <a:p>
                      <a:pPr algn="l" fontAlgn="b"/>
                      <a:endParaRPr lang="en-US" sz="2000" b="0" i="0" u="none" strike="noStrike" dirty="0">
                        <a:effectLst/>
                        <a:latin typeface="Times New Roman"/>
                      </a:endParaRP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l" fontAlgn="b"/>
                      <a:endParaRPr lang="en-US" sz="2000" b="0" i="0" u="none" strike="noStrike">
                        <a:effectLst/>
                        <a:latin typeface="Times New Roman"/>
                      </a:endParaRP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2000" b="0" i="0" u="none" strike="noStrike" dirty="0">
                          <a:effectLst/>
                          <a:latin typeface="Times New Roman"/>
                        </a:rPr>
                        <a:t>(0.14)</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endParaRPr lang="en-US" sz="2000" b="0" i="0" u="none" strike="noStrike" dirty="0">
                        <a:effectLst/>
                        <a:latin typeface="Times New Roman"/>
                      </a:endParaRP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2000" b="1" i="0" u="none" strike="noStrike" dirty="0">
                          <a:effectLst/>
                          <a:latin typeface="Times New Roman"/>
                        </a:rPr>
                        <a:t>(0.09)</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endParaRPr lang="en-US"/>
                    </a:p>
                  </a:txBody>
                  <a:tcPr marL="0" marR="0" marT="0" marB="0" anchor="b">
                    <a:lnL>
                      <a:noFill/>
                    </a:lnL>
                    <a:lnR>
                      <a:noFill/>
                    </a:lnR>
                    <a:lnT>
                      <a:noFill/>
                    </a:lnT>
                    <a:lnB>
                      <a:noFill/>
                    </a:lnB>
                    <a:lnTlToBr w="12700" cmpd="sng">
                      <a:noFill/>
                      <a:prstDash val="solid"/>
                    </a:lnTlToBr>
                    <a:lnBlToTr w="12700" cmpd="sng">
                      <a:noFill/>
                      <a:prstDash val="solid"/>
                    </a:lnBlToTr>
                  </a:tcPr>
                </a:tc>
              </a:tr>
              <a:tr h="339766">
                <a:tc>
                  <a:txBody>
                    <a:bodyPr/>
                    <a:lstStyle/>
                    <a:p>
                      <a:pPr algn="l" fontAlgn="b"/>
                      <a:endParaRPr lang="en-US" sz="2000" b="0" i="0" u="none" strike="noStrike" dirty="0">
                        <a:effectLst/>
                        <a:latin typeface="Times New Roman"/>
                      </a:endParaRP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l" fontAlgn="b"/>
                      <a:endParaRPr lang="en-US" sz="2000" b="0" i="0" u="none" strike="noStrike">
                        <a:effectLst/>
                        <a:latin typeface="Times New Roman"/>
                      </a:endParaRP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endParaRPr lang="en-US" sz="2000" b="0" i="0" u="none" strike="noStrike" dirty="0">
                        <a:effectLst/>
                        <a:latin typeface="Times New Roman"/>
                      </a:endParaRP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endParaRPr lang="en-US" sz="2000" b="0" i="0" u="none" strike="noStrike">
                        <a:effectLst/>
                        <a:latin typeface="Times New Roman"/>
                      </a:endParaRP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endParaRPr lang="en-US" sz="2000" b="1" i="0" u="none" strike="noStrike" dirty="0">
                        <a:effectLst/>
                        <a:latin typeface="Times New Roman"/>
                      </a:endParaRP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endParaRPr lang="en-US"/>
                    </a:p>
                  </a:txBody>
                  <a:tcPr marL="0" marR="0" marT="0" marB="0" anchor="b">
                    <a:lnL>
                      <a:noFill/>
                    </a:lnL>
                    <a:lnR>
                      <a:noFill/>
                    </a:lnR>
                    <a:lnT>
                      <a:noFill/>
                    </a:lnT>
                    <a:lnB>
                      <a:noFill/>
                    </a:lnB>
                    <a:lnTlToBr w="12700" cmpd="sng">
                      <a:noFill/>
                      <a:prstDash val="solid"/>
                    </a:lnTlToBr>
                    <a:lnBlToTr w="12700" cmpd="sng">
                      <a:noFill/>
                      <a:prstDash val="solid"/>
                    </a:lnBlToTr>
                  </a:tcPr>
                </a:tc>
              </a:tr>
              <a:tr h="339766">
                <a:tc>
                  <a:txBody>
                    <a:bodyPr/>
                    <a:lstStyle/>
                    <a:p>
                      <a:pPr algn="l" fontAlgn="b"/>
                      <a:r>
                        <a:rPr lang="en-US" sz="2000" b="0" i="0" u="none" strike="noStrike" dirty="0">
                          <a:effectLst/>
                          <a:latin typeface="Times New Roman"/>
                        </a:rPr>
                        <a:t>Observations</a:t>
                      </a:r>
                      <a:endParaRPr lang="en-US" sz="2000" b="0" i="0" u="none" strike="noStrike" dirty="0">
                        <a:effectLst/>
                        <a:latin typeface="Arial"/>
                      </a:endParaRPr>
                    </a:p>
                  </a:txBody>
                  <a:tcPr marL="0" marR="0" marT="0" marB="0">
                    <a:lnL>
                      <a:noFill/>
                    </a:lnL>
                    <a:lnR>
                      <a:noFill/>
                    </a:lnR>
                    <a:lnT>
                      <a:noFill/>
                    </a:lnT>
                    <a:lnB>
                      <a:noFill/>
                    </a:lnB>
                    <a:lnTlToBr w="12700" cmpd="sng">
                      <a:noFill/>
                      <a:prstDash val="solid"/>
                    </a:lnTlToBr>
                    <a:lnBlToTr w="12700" cmpd="sng">
                      <a:noFill/>
                      <a:prstDash val="solid"/>
                    </a:lnBlToTr>
                  </a:tcPr>
                </a:tc>
                <a:tc>
                  <a:txBody>
                    <a:bodyPr/>
                    <a:lstStyle/>
                    <a:p>
                      <a:pPr algn="l" fontAlgn="b"/>
                      <a:endParaRPr lang="en-US" sz="2000" b="0" i="0" u="none" strike="noStrike">
                        <a:effectLst/>
                        <a:latin typeface="Times New Roman"/>
                      </a:endParaRP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2000" b="0" i="0" u="none" strike="noStrike" dirty="0">
                          <a:effectLst/>
                          <a:latin typeface="Times New Roman"/>
                        </a:rPr>
                        <a:t>14</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endParaRPr lang="en-US" sz="2000" b="0" i="0" u="none" strike="noStrike" dirty="0">
                        <a:effectLst/>
                        <a:latin typeface="Times New Roman"/>
                      </a:endParaRP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2000" b="1" i="0" u="none" strike="noStrike" dirty="0">
                          <a:effectLst/>
                          <a:latin typeface="Times New Roman"/>
                        </a:rPr>
                        <a:t>14</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endParaRPr lang="en-US"/>
                    </a:p>
                  </a:txBody>
                  <a:tcPr marL="0" marR="0" marT="0" marB="0" anchor="b">
                    <a:lnL>
                      <a:noFill/>
                    </a:lnL>
                    <a:lnR>
                      <a:noFill/>
                    </a:lnR>
                    <a:lnT>
                      <a:noFill/>
                    </a:lnT>
                    <a:lnB>
                      <a:noFill/>
                    </a:lnB>
                    <a:lnTlToBr w="12700" cmpd="sng">
                      <a:noFill/>
                      <a:prstDash val="solid"/>
                    </a:lnTlToBr>
                    <a:lnBlToTr w="12700" cmpd="sng">
                      <a:noFill/>
                      <a:prstDash val="solid"/>
                    </a:lnBlToTr>
                  </a:tcPr>
                </a:tc>
              </a:tr>
              <a:tr h="339766">
                <a:tc>
                  <a:txBody>
                    <a:bodyPr/>
                    <a:lstStyle/>
                    <a:p>
                      <a:pPr algn="l" fontAlgn="b"/>
                      <a:r>
                        <a:rPr lang="en-US" sz="2000" b="0" i="0" u="none" strike="noStrike" dirty="0">
                          <a:effectLst/>
                          <a:latin typeface="Times New Roman"/>
                        </a:rPr>
                        <a:t>Adjusted R</a:t>
                      </a:r>
                    </a:p>
                  </a:txBody>
                  <a:tcPr marL="0" marR="0" marT="0"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2000" b="0" i="0" u="none" strike="noStrike" dirty="0">
                          <a:effectLst/>
                          <a:latin typeface="Times New Roman"/>
                        </a:rPr>
                        <a:t> </a:t>
                      </a:r>
                    </a:p>
                  </a:txBody>
                  <a:tcPr marL="0" marR="0" marT="0"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2000" b="0" i="0" u="none" strike="noStrike">
                          <a:effectLst/>
                          <a:latin typeface="Times New Roman"/>
                        </a:rPr>
                        <a:t>0.33</a:t>
                      </a:r>
                    </a:p>
                  </a:txBody>
                  <a:tcPr marL="0" marR="0" marT="0"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2000" b="0" i="0" u="none" strike="noStrike" dirty="0">
                          <a:effectLst/>
                          <a:latin typeface="Times New Roman"/>
                        </a:rPr>
                        <a:t> </a:t>
                      </a:r>
                    </a:p>
                  </a:txBody>
                  <a:tcPr marL="0" marR="0" marT="0"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2000" b="1" i="0" u="none" strike="noStrike" dirty="0">
                          <a:effectLst/>
                          <a:latin typeface="Times New Roman"/>
                        </a:rPr>
                        <a:t>0.56</a:t>
                      </a:r>
                    </a:p>
                  </a:txBody>
                  <a:tcPr marL="0" marR="0" marT="0"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600" b="0" i="0" u="none" strike="noStrike">
                          <a:effectLst/>
                          <a:latin typeface="Arial"/>
                        </a:rPr>
                        <a:t> </a:t>
                      </a:r>
                    </a:p>
                  </a:txBody>
                  <a:tcPr marL="0" marR="0" marT="0"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r>
              <a:tr h="339766">
                <a:tc gridSpan="3">
                  <a:txBody>
                    <a:bodyPr/>
                    <a:lstStyle/>
                    <a:p>
                      <a:pPr algn="l" fontAlgn="b"/>
                      <a:r>
                        <a:rPr lang="en-US" sz="2000" b="0" i="0" u="none" strike="noStrike" dirty="0">
                          <a:effectLst/>
                          <a:latin typeface="Times New Roman"/>
                        </a:rPr>
                        <a:t>Standard errors in </a:t>
                      </a:r>
                      <a:r>
                        <a:rPr lang="en-US" sz="2000" b="0" i="0" u="none" strike="noStrike" dirty="0" smtClean="0">
                          <a:effectLst/>
                          <a:latin typeface="Times New Roman"/>
                        </a:rPr>
                        <a:t>parentheses.</a:t>
                      </a:r>
                      <a:endParaRPr lang="en-US" sz="2000" b="0" i="0" u="none" strike="noStrike" dirty="0">
                        <a:effectLst/>
                        <a:latin typeface="Times New Roman"/>
                      </a:endParaRPr>
                    </a:p>
                  </a:txBody>
                  <a:tcPr marL="0" marR="0" marT="0" marB="0" anchor="b">
                    <a:lnL>
                      <a:noFill/>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algn="l" fontAlgn="b"/>
                      <a:endParaRPr lang="en-US" sz="2000" b="0" i="0" u="none" strike="noStrike" dirty="0">
                        <a:effectLst/>
                        <a:latin typeface="Times New Roman"/>
                      </a:endParaRPr>
                    </a:p>
                  </a:txBody>
                  <a:tcPr marL="0" marR="0" marT="0" marB="0" anchor="b">
                    <a:lnL>
                      <a:noFill/>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l" fontAlgn="b"/>
                      <a:endParaRPr lang="en-US" sz="2000" b="0" i="0" u="none" strike="noStrike" dirty="0">
                        <a:effectLst/>
                        <a:latin typeface="Arial"/>
                      </a:endParaRPr>
                    </a:p>
                  </a:txBody>
                  <a:tcPr marL="0" marR="0" marT="0" marB="0" anchor="b">
                    <a:lnL>
                      <a:noFill/>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endParaRPr lang="en-US"/>
                    </a:p>
                  </a:txBody>
                  <a:tcPr marL="0" marR="0" marT="0" marB="0" anchor="b">
                    <a:lnL>
                      <a:noFill/>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tcPr>
                </a:tc>
              </a:tr>
              <a:tr h="339766">
                <a:tc gridSpan="3">
                  <a:txBody>
                    <a:bodyPr/>
                    <a:lstStyle/>
                    <a:p>
                      <a:pPr algn="l" fontAlgn="b"/>
                      <a:r>
                        <a:rPr lang="en-US" sz="2000" b="0" i="0" u="none" strike="noStrike" dirty="0">
                          <a:effectLst/>
                          <a:latin typeface="Times New Roman"/>
                        </a:rPr>
                        <a:t>*** p&lt;0.01, ** p&lt;0.05, * p&lt;0.1</a:t>
                      </a:r>
                    </a:p>
                  </a:txBody>
                  <a:tcPr marL="0" marR="0" marT="0" marB="0" anchor="b">
                    <a:lnL>
                      <a:noFill/>
                    </a:lnL>
                    <a:lnR>
                      <a:noFill/>
                    </a:lnR>
                    <a:lnT>
                      <a:noFill/>
                    </a:lnT>
                    <a:lnB>
                      <a:noFill/>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algn="l" fontAlgn="b"/>
                      <a:endParaRPr lang="en-US" sz="2000" b="0" i="0" u="none" strike="noStrike">
                        <a:effectLst/>
                        <a:latin typeface="Times New Roman"/>
                      </a:endParaRP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l" fontAlgn="b"/>
                      <a:endParaRPr lang="en-US" sz="2000" b="0" i="0" u="none" strike="noStrike" dirty="0">
                        <a:effectLst/>
                        <a:latin typeface="Arial"/>
                      </a:endParaRP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endParaRPr lang="en-US" dirty="0"/>
                    </a:p>
                  </a:txBody>
                  <a:tcPr marL="0" marR="0" marT="0" marB="0" anchor="b">
                    <a:lnL>
                      <a:noFill/>
                    </a:lnL>
                    <a:lnR>
                      <a:noFill/>
                    </a:lnR>
                    <a:lnT>
                      <a:noFill/>
                    </a:lnT>
                    <a:lnB>
                      <a:noFill/>
                    </a:lnB>
                    <a:lnTlToBr w="12700" cmpd="sng">
                      <a:noFill/>
                      <a:prstDash val="solid"/>
                    </a:lnTlToBr>
                    <a:lnBlToTr w="12700" cmpd="sng">
                      <a:noFill/>
                      <a:prstDash val="solid"/>
                    </a:lnBlToTr>
                  </a:tcPr>
                </a:tc>
              </a:tr>
              <a:tr h="339766">
                <a:tc gridSpan="5">
                  <a:txBody>
                    <a:bodyPr/>
                    <a:lstStyle/>
                    <a:p>
                      <a:pPr algn="l" fontAlgn="b"/>
                      <a:r>
                        <a:rPr lang="en-US" sz="2000" b="0" i="0" u="none" strike="noStrike" dirty="0" smtClean="0">
                          <a:effectLst/>
                          <a:latin typeface="Times New Roman"/>
                        </a:rPr>
                        <a:t>Sources: EU</a:t>
                      </a:r>
                      <a:r>
                        <a:rPr lang="en-US" sz="2000" b="0" i="0" u="none" strike="noStrike" baseline="0" dirty="0" smtClean="0">
                          <a:effectLst/>
                          <a:latin typeface="Times New Roman"/>
                        </a:rPr>
                        <a:t> KLEMS, World KLEMS and authors’ calculations.</a:t>
                      </a:r>
                      <a:r>
                        <a:rPr lang="en-US" sz="2000" b="0" i="0" u="none" strike="noStrike" dirty="0" smtClean="0">
                          <a:effectLst/>
                          <a:latin typeface="Times New Roman"/>
                        </a:rPr>
                        <a:t> </a:t>
                      </a:r>
                      <a:endParaRPr lang="en-US" sz="2000" b="0" i="0" u="none" strike="noStrike" dirty="0">
                        <a:effectLst/>
                        <a:latin typeface="Times New Roman"/>
                      </a:endParaRPr>
                    </a:p>
                  </a:txBody>
                  <a:tcPr marL="0" marR="0" marT="0" marB="0" anchor="b">
                    <a:lnL>
                      <a:noFill/>
                    </a:lnL>
                    <a:lnR>
                      <a:noFill/>
                    </a:lnR>
                    <a:lnT>
                      <a:noFill/>
                    </a:lnT>
                    <a:lnB>
                      <a:noFill/>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pPr algn="l" fontAlgn="b"/>
                      <a:endParaRPr lang="en-US" sz="1600" b="0" i="0" u="none" strike="noStrike" dirty="0">
                        <a:effectLst/>
                        <a:latin typeface="Times New Roman"/>
                      </a:endParaRPr>
                    </a:p>
                  </a:txBody>
                  <a:tcPr marL="0" marR="0" marT="0" marB="0" anchor="b">
                    <a:lnL>
                      <a:noFill/>
                    </a:lnL>
                    <a:lnR>
                      <a:noFill/>
                    </a:lnR>
                    <a:lnT>
                      <a:noFill/>
                    </a:lnT>
                    <a:lnB>
                      <a:noFill/>
                    </a:lnB>
                    <a:lnTlToBr w="12700" cmpd="sng">
                      <a:noFill/>
                      <a:prstDash val="solid"/>
                    </a:lnTlToBr>
                    <a:lnBlToTr w="12700" cmpd="sng">
                      <a:noFill/>
                      <a:prstDash val="solid"/>
                    </a:lnBlToTr>
                  </a:tcPr>
                </a:tc>
                <a:tc hMerge="1">
                  <a:txBody>
                    <a:bodyPr/>
                    <a:lstStyle/>
                    <a:p>
                      <a:pPr algn="l" fontAlgn="b"/>
                      <a:endParaRPr lang="en-US" sz="1600" b="0" i="0" u="none" strike="noStrike" dirty="0">
                        <a:effectLst/>
                        <a:latin typeface="Arial"/>
                      </a:endParaRP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endParaRPr lang="en-US" dirty="0"/>
                    </a:p>
                  </a:txBody>
                  <a:tcPr marL="0" marR="0" marT="0" marB="0" anchor="b">
                    <a:lnL>
                      <a:noFill/>
                    </a:lnL>
                    <a:lnR>
                      <a:noFill/>
                    </a:lnR>
                    <a:lnT>
                      <a:noFill/>
                    </a:lnT>
                    <a:lnB>
                      <a:noFill/>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26794606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136" y="274638"/>
            <a:ext cx="8980714" cy="1143000"/>
          </a:xfrm>
        </p:spPr>
        <p:txBody>
          <a:bodyPr/>
          <a:lstStyle/>
          <a:p>
            <a:r>
              <a:rPr lang="en-US" sz="3600" dirty="0" smtClean="0"/>
              <a:t>What could explain this negative correlation?</a:t>
            </a:r>
            <a:endParaRPr lang="en-US" sz="3600" dirty="0"/>
          </a:p>
        </p:txBody>
      </p:sp>
      <p:sp>
        <p:nvSpPr>
          <p:cNvPr id="4" name="Slide Number Placeholder 3"/>
          <p:cNvSpPr>
            <a:spLocks noGrp="1"/>
          </p:cNvSpPr>
          <p:nvPr>
            <p:ph type="sldNum" sz="quarter" idx="11"/>
          </p:nvPr>
        </p:nvSpPr>
        <p:spPr/>
        <p:txBody>
          <a:bodyPr/>
          <a:lstStyle/>
          <a:p>
            <a:fld id="{A45A8D7F-C40A-4B14-B059-19909C7E75F8}" type="slidenum">
              <a:rPr lang="en-US" smtClean="0"/>
              <a:pPr/>
              <a:t>17</a:t>
            </a:fld>
            <a:endParaRPr lang="en-US"/>
          </a:p>
        </p:txBody>
      </p:sp>
      <p:sp>
        <p:nvSpPr>
          <p:cNvPr id="13" name="TextBox 12"/>
          <p:cNvSpPr txBox="1"/>
          <p:nvPr/>
        </p:nvSpPr>
        <p:spPr>
          <a:xfrm>
            <a:off x="469900" y="1460500"/>
            <a:ext cx="8674100" cy="4832092"/>
          </a:xfrm>
          <a:prstGeom prst="rect">
            <a:avLst/>
          </a:prstGeom>
          <a:noFill/>
        </p:spPr>
        <p:txBody>
          <a:bodyPr wrap="square" rtlCol="0">
            <a:spAutoFit/>
          </a:bodyPr>
          <a:lstStyle/>
          <a:p>
            <a:pPr>
              <a:buFont typeface="Arial" pitchFamily="34" charset="0"/>
              <a:buChar char="•"/>
            </a:pPr>
            <a:r>
              <a:rPr lang="en-US" sz="2800" dirty="0" smtClean="0"/>
              <a:t> Measurement error? Probably not.</a:t>
            </a:r>
          </a:p>
          <a:p>
            <a:pPr lvl="1">
              <a:buFont typeface="Wingdings" pitchFamily="2" charset="2"/>
              <a:buChar char="ü"/>
            </a:pPr>
            <a:r>
              <a:rPr lang="en-US" sz="2800" dirty="0" smtClean="0"/>
              <a:t> Measurement issues with TFP more relevant at cyclical frequencies.</a:t>
            </a:r>
          </a:p>
          <a:p>
            <a:pPr lvl="1">
              <a:buFont typeface="Wingdings" pitchFamily="2" charset="2"/>
              <a:buChar char="ü"/>
            </a:pPr>
            <a:r>
              <a:rPr lang="en-US" sz="2800" dirty="0" smtClean="0"/>
              <a:t> Result does not depend on the database used (TED, World/EU KLEMS)</a:t>
            </a:r>
          </a:p>
          <a:p>
            <a:pPr lvl="1">
              <a:buFont typeface="Wingdings" pitchFamily="2" charset="2"/>
              <a:buChar char="ü"/>
            </a:pPr>
            <a:r>
              <a:rPr lang="en-US" sz="2800" dirty="0" smtClean="0"/>
              <a:t>Country mix of TFP and hours growth is relatively stable over time.</a:t>
            </a:r>
          </a:p>
          <a:p>
            <a:pPr lvl="1">
              <a:buFont typeface="Wingdings" pitchFamily="2" charset="2"/>
              <a:buChar char="ü"/>
            </a:pPr>
            <a:r>
              <a:rPr lang="en-US" sz="2800" dirty="0"/>
              <a:t>Result </a:t>
            </a:r>
            <a:r>
              <a:rPr lang="en-US" sz="2800" dirty="0" smtClean="0"/>
              <a:t>holds within industry/country pair.</a:t>
            </a:r>
          </a:p>
          <a:p>
            <a:pPr lvl="1"/>
            <a:endParaRPr lang="en-US" sz="2800" dirty="0" smtClean="0"/>
          </a:p>
          <a:p>
            <a:pPr>
              <a:buFont typeface="Arial" pitchFamily="34" charset="0"/>
              <a:buChar char="•"/>
            </a:pPr>
            <a:r>
              <a:rPr lang="en-US" sz="2800" dirty="0" smtClean="0"/>
              <a:t> TFP as a choice variable: Given the availability of labor inputs, </a:t>
            </a:r>
            <a:r>
              <a:rPr lang="en-US" sz="2800" dirty="0" smtClean="0">
                <a:sym typeface="Wingdings" pitchFamily="2" charset="2"/>
              </a:rPr>
              <a:t>TFP growth is “chosen”.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Causality:  hypothesis </a:t>
            </a:r>
            <a:endParaRPr lang="en-US" sz="3600" dirty="0"/>
          </a:p>
        </p:txBody>
      </p:sp>
      <p:sp>
        <p:nvSpPr>
          <p:cNvPr id="4" name="Slide Number Placeholder 3"/>
          <p:cNvSpPr>
            <a:spLocks noGrp="1"/>
          </p:cNvSpPr>
          <p:nvPr>
            <p:ph type="sldNum" sz="quarter" idx="11"/>
          </p:nvPr>
        </p:nvSpPr>
        <p:spPr/>
        <p:txBody>
          <a:bodyPr/>
          <a:lstStyle/>
          <a:p>
            <a:fld id="{A45A8D7F-C40A-4B14-B059-19909C7E75F8}" type="slidenum">
              <a:rPr lang="en-US" smtClean="0"/>
              <a:pPr/>
              <a:t>18</a:t>
            </a:fld>
            <a:endParaRPr lang="en-US" dirty="0"/>
          </a:p>
        </p:txBody>
      </p:sp>
      <p:sp>
        <p:nvSpPr>
          <p:cNvPr id="13" name="TextBox 12"/>
          <p:cNvSpPr txBox="1"/>
          <p:nvPr/>
        </p:nvSpPr>
        <p:spPr>
          <a:xfrm>
            <a:off x="286034" y="1255784"/>
            <a:ext cx="8674100" cy="5170646"/>
          </a:xfrm>
          <a:prstGeom prst="rect">
            <a:avLst/>
          </a:prstGeom>
          <a:noFill/>
        </p:spPr>
        <p:txBody>
          <a:bodyPr wrap="square" rtlCol="0">
            <a:spAutoFit/>
          </a:bodyPr>
          <a:lstStyle/>
          <a:p>
            <a:pPr>
              <a:buFont typeface="Arial" pitchFamily="34" charset="0"/>
              <a:buChar char="•"/>
            </a:pPr>
            <a:r>
              <a:rPr lang="en-US" sz="2800" dirty="0" smtClean="0"/>
              <a:t> </a:t>
            </a:r>
            <a:r>
              <a:rPr lang="en-US" sz="3000" dirty="0" smtClean="0">
                <a:effectLst>
                  <a:outerShdw blurRad="38100" dist="38100" dir="2700000" algn="tl">
                    <a:srgbClr val="000000">
                      <a:alpha val="43137"/>
                    </a:srgbClr>
                  </a:outerShdw>
                </a:effectLst>
              </a:rPr>
              <a:t>Factor endowment not only affects the choice of capital or labor-intensive technologies but also how much to invest in techniques and processes that boost TFP.</a:t>
            </a:r>
          </a:p>
          <a:p>
            <a:endParaRPr lang="en-US" sz="3000" dirty="0" smtClean="0">
              <a:effectLst>
                <a:outerShdw blurRad="38100" dist="38100" dir="2700000" algn="tl">
                  <a:srgbClr val="000000">
                    <a:alpha val="43137"/>
                  </a:srgbClr>
                </a:outerShdw>
              </a:effectLst>
            </a:endParaRPr>
          </a:p>
          <a:p>
            <a:pPr>
              <a:buFont typeface="Arial" pitchFamily="34" charset="0"/>
              <a:buChar char="•"/>
            </a:pPr>
            <a:r>
              <a:rPr lang="en-US" sz="3000" dirty="0">
                <a:effectLst>
                  <a:outerShdw blurRad="38100" dist="38100" dir="2700000" algn="tl">
                    <a:srgbClr val="000000">
                      <a:alpha val="43137"/>
                    </a:srgbClr>
                  </a:outerShdw>
                </a:effectLst>
              </a:rPr>
              <a:t> </a:t>
            </a:r>
            <a:r>
              <a:rPr lang="en-US" sz="3000" dirty="0" smtClean="0">
                <a:effectLst>
                  <a:outerShdw blurRad="38100" dist="38100" dir="2700000" algn="tl">
                    <a:srgbClr val="000000">
                      <a:alpha val="43137"/>
                    </a:srgbClr>
                  </a:outerShdw>
                </a:effectLst>
              </a:rPr>
              <a:t>Given that productivity innovations are costly, countries with abundant labor supply may “choose” less productivity growth.</a:t>
            </a:r>
          </a:p>
          <a:p>
            <a:endParaRPr lang="en-US" sz="3000" dirty="0" smtClean="0">
              <a:effectLst>
                <a:outerShdw blurRad="38100" dist="38100" dir="2700000" algn="tl">
                  <a:srgbClr val="000000">
                    <a:alpha val="43137"/>
                  </a:srgbClr>
                </a:outerShdw>
              </a:effectLst>
            </a:endParaRPr>
          </a:p>
          <a:p>
            <a:pPr>
              <a:buFont typeface="Arial" pitchFamily="34" charset="0"/>
              <a:buChar char="•"/>
            </a:pPr>
            <a:r>
              <a:rPr lang="en-US" sz="3000" dirty="0">
                <a:effectLst>
                  <a:outerShdw blurRad="38100" dist="38100" dir="2700000" algn="tl">
                    <a:srgbClr val="000000">
                      <a:alpha val="43137"/>
                    </a:srgbClr>
                  </a:outerShdw>
                </a:effectLst>
              </a:rPr>
              <a:t> </a:t>
            </a:r>
            <a:r>
              <a:rPr lang="en-US" sz="3000" dirty="0" smtClean="0">
                <a:effectLst>
                  <a:outerShdw blurRad="38100" dist="38100" dir="2700000" algn="tl">
                    <a:srgbClr val="000000">
                      <a:alpha val="43137"/>
                    </a:srgbClr>
                  </a:outerShdw>
                </a:effectLst>
              </a:rPr>
              <a:t>Test:  Is there a causality going from labor supply shocks to TFP growth?</a:t>
            </a:r>
            <a:endParaRPr lang="en-US" sz="3000" dirty="0" smtClean="0">
              <a:effectLst>
                <a:outerShdw blurRad="38100" dist="38100" dir="2700000" algn="tl">
                  <a:srgbClr val="000000">
                    <a:alpha val="43137"/>
                  </a:srgbClr>
                </a:outerShdw>
              </a:effectLst>
              <a:sym typeface="Wingdings" pitchFamily="2" charset="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ctrTitle"/>
          </p:nvPr>
        </p:nvSpPr>
        <p:spPr>
          <a:xfrm>
            <a:off x="672153" y="2091519"/>
            <a:ext cx="7772400" cy="4254690"/>
          </a:xfrm>
        </p:spPr>
        <p:txBody>
          <a:bodyPr/>
          <a:lstStyle/>
          <a:p>
            <a:r>
              <a:rPr lang="en-US" sz="3600" dirty="0" smtClean="0">
                <a:solidFill>
                  <a:schemeClr val="hlink"/>
                </a:solidFill>
                <a:latin typeface="+mn-lt"/>
              </a:rPr>
              <a:t/>
            </a:r>
            <a:br>
              <a:rPr lang="en-US" sz="3600" dirty="0" smtClean="0">
                <a:solidFill>
                  <a:schemeClr val="hlink"/>
                </a:solidFill>
                <a:latin typeface="+mn-lt"/>
              </a:rPr>
            </a:br>
            <a:r>
              <a:rPr lang="en-US" sz="2800" dirty="0">
                <a:solidFill>
                  <a:schemeClr val="tx1"/>
                </a:solidFill>
                <a:effectLst/>
                <a:cs typeface="Calibri" pitchFamily="34" charset="0"/>
              </a:rPr>
              <a:t>The views in this presentation are solely the responsibility of the </a:t>
            </a:r>
            <a:r>
              <a:rPr lang="en-US" sz="2800" dirty="0" smtClean="0">
                <a:solidFill>
                  <a:schemeClr val="tx1"/>
                </a:solidFill>
                <a:effectLst/>
                <a:cs typeface="Calibri" pitchFamily="34" charset="0"/>
              </a:rPr>
              <a:t>authors </a:t>
            </a:r>
            <a:r>
              <a:rPr lang="en-US" sz="2800" dirty="0">
                <a:solidFill>
                  <a:schemeClr val="tx1"/>
                </a:solidFill>
                <a:effectLst/>
                <a:cs typeface="Calibri" pitchFamily="34" charset="0"/>
              </a:rPr>
              <a:t>and should not be interpreted as reflecting the views of </a:t>
            </a:r>
            <a:r>
              <a:rPr lang="en-US" sz="2800" dirty="0" smtClean="0">
                <a:solidFill>
                  <a:schemeClr val="tx1"/>
                </a:solidFill>
                <a:effectLst/>
                <a:cs typeface="Calibri" pitchFamily="34" charset="0"/>
              </a:rPr>
              <a:t>the International Monetary Fund or the Board </a:t>
            </a:r>
            <a:r>
              <a:rPr lang="en-US" sz="2800" dirty="0">
                <a:solidFill>
                  <a:schemeClr val="tx1"/>
                </a:solidFill>
                <a:effectLst/>
                <a:cs typeface="Calibri" pitchFamily="34" charset="0"/>
              </a:rPr>
              <a:t>of Governors of the Federal Reserve System or of any other person associated with the Federal Reserve System.  </a:t>
            </a:r>
            <a:r>
              <a:rPr lang="en-US" sz="3600" dirty="0">
                <a:solidFill>
                  <a:srgbClr val="006666"/>
                </a:solidFill>
              </a:rPr>
              <a:t/>
            </a:r>
            <a:br>
              <a:rPr lang="en-US" sz="3600" dirty="0">
                <a:solidFill>
                  <a:srgbClr val="006666"/>
                </a:solidFill>
              </a:rPr>
            </a:br>
            <a:r>
              <a:rPr lang="en-US" sz="3600" dirty="0" smtClean="0">
                <a:solidFill>
                  <a:schemeClr val="hlink"/>
                </a:solidFill>
                <a:latin typeface="+mn-lt"/>
              </a:rPr>
              <a:t/>
            </a:r>
            <a:br>
              <a:rPr lang="en-US" sz="3600" dirty="0" smtClean="0">
                <a:solidFill>
                  <a:schemeClr val="hlink"/>
                </a:solidFill>
                <a:latin typeface="+mn-lt"/>
              </a:rPr>
            </a:br>
            <a:r>
              <a:rPr lang="en-US" sz="2800" dirty="0" smtClean="0"/>
              <a:t/>
            </a:r>
            <a:br>
              <a:rPr lang="en-US" sz="2800" dirty="0" smtClean="0"/>
            </a:br>
            <a:r>
              <a:rPr lang="en-US" sz="2800" dirty="0" smtClean="0">
                <a:latin typeface="+mn-lt"/>
              </a:rPr>
              <a:t/>
            </a:r>
            <a:br>
              <a:rPr lang="en-US" sz="2800" dirty="0" smtClean="0">
                <a:latin typeface="+mn-lt"/>
              </a:rPr>
            </a:br>
            <a:r>
              <a:rPr lang="en-US" sz="2800" dirty="0" smtClean="0">
                <a:latin typeface="+mn-lt"/>
              </a:rPr>
              <a:t/>
            </a:r>
            <a:br>
              <a:rPr lang="en-US" sz="2800" dirty="0" smtClean="0">
                <a:latin typeface="+mn-lt"/>
              </a:rPr>
            </a:br>
            <a:endParaRPr lang="en-US" sz="2800" dirty="0">
              <a:latin typeface="+mn-lt"/>
            </a:endParaRPr>
          </a:p>
        </p:txBody>
      </p:sp>
    </p:spTree>
    <p:extLst>
      <p:ext uri="{BB962C8B-B14F-4D97-AF65-F5344CB8AC3E}">
        <p14:creationId xmlns:p14="http://schemas.microsoft.com/office/powerpoint/2010/main" val="9490379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Causality:  strategy</a:t>
            </a:r>
            <a:endParaRPr lang="en-US" sz="3600" dirty="0"/>
          </a:p>
        </p:txBody>
      </p:sp>
      <p:sp>
        <p:nvSpPr>
          <p:cNvPr id="4" name="Slide Number Placeholder 3"/>
          <p:cNvSpPr>
            <a:spLocks noGrp="1"/>
          </p:cNvSpPr>
          <p:nvPr>
            <p:ph type="sldNum" sz="quarter" idx="11"/>
          </p:nvPr>
        </p:nvSpPr>
        <p:spPr/>
        <p:txBody>
          <a:bodyPr/>
          <a:lstStyle/>
          <a:p>
            <a:fld id="{A45A8D7F-C40A-4B14-B059-19909C7E75F8}" type="slidenum">
              <a:rPr lang="en-US" smtClean="0">
                <a:solidFill>
                  <a:srgbClr val="FFFFFF"/>
                </a:solidFill>
              </a:rPr>
              <a:pPr/>
              <a:t>19</a:t>
            </a:fld>
            <a:endParaRPr lang="en-US">
              <a:solidFill>
                <a:srgbClr val="FFFFFF"/>
              </a:solidFill>
            </a:endParaRPr>
          </a:p>
        </p:txBody>
      </p:sp>
      <p:sp>
        <p:nvSpPr>
          <p:cNvPr id="13" name="TextBox 12"/>
          <p:cNvSpPr txBox="1"/>
          <p:nvPr/>
        </p:nvSpPr>
        <p:spPr>
          <a:xfrm>
            <a:off x="190500" y="1460500"/>
            <a:ext cx="8821764" cy="4247317"/>
          </a:xfrm>
          <a:prstGeom prst="rect">
            <a:avLst/>
          </a:prstGeom>
          <a:noFill/>
        </p:spPr>
        <p:txBody>
          <a:bodyPr wrap="square" rtlCol="0">
            <a:spAutoFit/>
          </a:bodyPr>
          <a:lstStyle/>
          <a:p>
            <a:pPr>
              <a:buFont typeface="Arial" pitchFamily="34" charset="0"/>
              <a:buChar char="•"/>
            </a:pPr>
            <a:r>
              <a:rPr lang="en-US" sz="2800" dirty="0" smtClean="0">
                <a:solidFill>
                  <a:srgbClr val="FFFFFF"/>
                </a:solidFill>
              </a:rPr>
              <a:t> </a:t>
            </a:r>
            <a:r>
              <a:rPr lang="en-US" sz="3000" dirty="0" smtClean="0">
                <a:solidFill>
                  <a:srgbClr val="FFFFFF"/>
                </a:solidFill>
              </a:rPr>
              <a:t>Find variables that affect TFP growth only through the decision of hiring labor.</a:t>
            </a:r>
          </a:p>
          <a:p>
            <a:pPr>
              <a:buFont typeface="Arial" pitchFamily="34" charset="0"/>
              <a:buChar char="•"/>
            </a:pPr>
            <a:r>
              <a:rPr lang="en-US" sz="3000" dirty="0" smtClean="0">
                <a:solidFill>
                  <a:srgbClr val="FFFFFF"/>
                </a:solidFill>
              </a:rPr>
              <a:t> Use these variables as instruments in regressions linking TFP growth to hours growth.</a:t>
            </a:r>
          </a:p>
          <a:p>
            <a:pPr>
              <a:buFont typeface="Arial" pitchFamily="34" charset="0"/>
              <a:buChar char="•"/>
            </a:pPr>
            <a:r>
              <a:rPr lang="en-US" sz="3000" dirty="0">
                <a:solidFill>
                  <a:srgbClr val="FFFFFF"/>
                </a:solidFill>
              </a:rPr>
              <a:t> </a:t>
            </a:r>
            <a:r>
              <a:rPr lang="en-US" sz="3000" dirty="0" smtClean="0">
                <a:solidFill>
                  <a:srgbClr val="FFFFFF"/>
                </a:solidFill>
              </a:rPr>
              <a:t>Good candidates:</a:t>
            </a:r>
          </a:p>
          <a:p>
            <a:pPr marL="914400" lvl="1" indent="-457200">
              <a:buFont typeface="Wingdings" charset="2"/>
              <a:buChar char="ü"/>
            </a:pPr>
            <a:r>
              <a:rPr lang="en-US" sz="3000" dirty="0" smtClean="0">
                <a:solidFill>
                  <a:srgbClr val="FFFFFF"/>
                </a:solidFill>
              </a:rPr>
              <a:t>Tax wedge: differences in taxes influence labor supply and introduce a gap between MRS and MPL (Prescott, 2004, and </a:t>
            </a:r>
            <a:r>
              <a:rPr lang="en-US" sz="3000" dirty="0" err="1" smtClean="0">
                <a:solidFill>
                  <a:srgbClr val="FFFFFF"/>
                </a:solidFill>
              </a:rPr>
              <a:t>Ohanian</a:t>
            </a:r>
            <a:r>
              <a:rPr lang="en-US" sz="3000" dirty="0">
                <a:solidFill>
                  <a:srgbClr val="FFFFFF"/>
                </a:solidFill>
              </a:rPr>
              <a:t> </a:t>
            </a:r>
            <a:r>
              <a:rPr lang="en-US" sz="3000" dirty="0" smtClean="0">
                <a:solidFill>
                  <a:srgbClr val="FFFFFF"/>
                </a:solidFill>
              </a:rPr>
              <a:t>et </a:t>
            </a:r>
            <a:r>
              <a:rPr lang="en-US" sz="3000" dirty="0">
                <a:solidFill>
                  <a:srgbClr val="FFFFFF"/>
                </a:solidFill>
              </a:rPr>
              <a:t>a</a:t>
            </a:r>
            <a:r>
              <a:rPr lang="en-US" sz="3000" dirty="0" smtClean="0">
                <a:solidFill>
                  <a:srgbClr val="FFFFFF"/>
                </a:solidFill>
              </a:rPr>
              <a:t>l., 2007).</a:t>
            </a:r>
          </a:p>
          <a:p>
            <a:pPr marL="914400" lvl="1" indent="-457200">
              <a:buFont typeface="Wingdings" charset="2"/>
              <a:buChar char="ü"/>
            </a:pPr>
            <a:r>
              <a:rPr lang="en-US" sz="3000" dirty="0" smtClean="0">
                <a:solidFill>
                  <a:srgbClr val="FFFFFF"/>
                </a:solidFill>
              </a:rPr>
              <a:t>Population growth:  availability of labor input.</a:t>
            </a:r>
          </a:p>
        </p:txBody>
      </p:sp>
    </p:spTree>
    <p:extLst>
      <p:ext uri="{BB962C8B-B14F-4D97-AF65-F5344CB8AC3E}">
        <p14:creationId xmlns:p14="http://schemas.microsoft.com/office/powerpoint/2010/main" val="12929306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6257" y="97217"/>
            <a:ext cx="8229600" cy="1143000"/>
          </a:xfrm>
        </p:spPr>
        <p:txBody>
          <a:bodyPr/>
          <a:lstStyle/>
          <a:p>
            <a:r>
              <a:rPr lang="en-US" sz="3200" dirty="0" smtClean="0"/>
              <a:t>Causality: IV regressions using tax wedge and population growth</a:t>
            </a:r>
            <a:endParaRPr lang="en-US" sz="3200" dirty="0"/>
          </a:p>
        </p:txBody>
      </p:sp>
      <p:sp>
        <p:nvSpPr>
          <p:cNvPr id="4" name="Slide Number Placeholder 3"/>
          <p:cNvSpPr>
            <a:spLocks noGrp="1"/>
          </p:cNvSpPr>
          <p:nvPr>
            <p:ph type="sldNum" sz="quarter" idx="11"/>
          </p:nvPr>
        </p:nvSpPr>
        <p:spPr/>
        <p:txBody>
          <a:bodyPr/>
          <a:lstStyle/>
          <a:p>
            <a:fld id="{A45A8D7F-C40A-4B14-B059-19909C7E75F8}" type="slidenum">
              <a:rPr lang="en-US" smtClean="0"/>
              <a:pPr/>
              <a:t>20</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006408432"/>
              </p:ext>
            </p:extLst>
          </p:nvPr>
        </p:nvGraphicFramePr>
        <p:xfrm>
          <a:off x="1173707" y="1469830"/>
          <a:ext cx="6864823" cy="5135687"/>
        </p:xfrm>
        <a:graphic>
          <a:graphicData uri="http://schemas.openxmlformats.org/drawingml/2006/table">
            <a:tbl>
              <a:tblPr/>
              <a:tblGrid>
                <a:gridCol w="251492"/>
                <a:gridCol w="2475203"/>
                <a:gridCol w="1945748"/>
                <a:gridCol w="2192380"/>
              </a:tblGrid>
              <a:tr h="225591">
                <a:tc gridSpan="4">
                  <a:txBody>
                    <a:bodyPr/>
                    <a:lstStyle/>
                    <a:p>
                      <a:pPr algn="l" fontAlgn="b"/>
                      <a:r>
                        <a:rPr lang="en-US" sz="2000" b="1" i="0" u="none" strike="noStrike" dirty="0">
                          <a:solidFill>
                            <a:schemeClr val="tx1"/>
                          </a:solidFill>
                          <a:effectLst/>
                          <a:latin typeface="Times New Roman"/>
                        </a:rPr>
                        <a:t>Step 1- Dependent variable </a:t>
                      </a:r>
                      <a:r>
                        <a:rPr lang="en-US" sz="2000" b="1" i="0" u="none" strike="noStrike" dirty="0" smtClean="0">
                          <a:solidFill>
                            <a:schemeClr val="tx1"/>
                          </a:solidFill>
                          <a:effectLst/>
                          <a:latin typeface="Times New Roman"/>
                        </a:rPr>
                        <a:t>-- Hours </a:t>
                      </a:r>
                      <a:r>
                        <a:rPr lang="en-US" sz="2000" b="1" i="0" u="none" strike="noStrike" dirty="0">
                          <a:solidFill>
                            <a:schemeClr val="tx1"/>
                          </a:solidFill>
                          <a:effectLst/>
                          <a:latin typeface="Times New Roman"/>
                        </a:rPr>
                        <a:t>Growth</a:t>
                      </a:r>
                    </a:p>
                  </a:txBody>
                  <a:tcPr marL="9421" marR="9421" marT="9421"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r>
              <a:tr h="247188">
                <a:tc>
                  <a:txBody>
                    <a:bodyPr/>
                    <a:lstStyle/>
                    <a:p>
                      <a:pPr algn="l" fontAlgn="b"/>
                      <a:endParaRPr lang="en-US" sz="1100" b="0" i="0" u="none" strike="noStrike" dirty="0">
                        <a:solidFill>
                          <a:schemeClr val="tx1"/>
                        </a:solidFill>
                        <a:effectLst/>
                        <a:latin typeface="Calibri"/>
                      </a:endParaRPr>
                    </a:p>
                  </a:txBody>
                  <a:tcPr marL="9421" marR="9421" marT="9421" marB="0" anchor="b">
                    <a:lnL>
                      <a:noFill/>
                    </a:lnL>
                    <a:lnR>
                      <a:noFill/>
                    </a:lnR>
                    <a:lnT>
                      <a:noFill/>
                    </a:lnT>
                    <a:lnB>
                      <a:noFill/>
                    </a:lnB>
                  </a:tcPr>
                </a:tc>
                <a:tc>
                  <a:txBody>
                    <a:bodyPr/>
                    <a:lstStyle/>
                    <a:p>
                      <a:pPr algn="l" fontAlgn="b"/>
                      <a:r>
                        <a:rPr lang="en-US" sz="2000" b="0" i="0" u="none" strike="noStrike" dirty="0">
                          <a:solidFill>
                            <a:schemeClr val="tx1"/>
                          </a:solidFill>
                          <a:effectLst/>
                          <a:latin typeface="Times New Roman"/>
                        </a:rPr>
                        <a:t>Constant</a:t>
                      </a:r>
                    </a:p>
                  </a:txBody>
                  <a:tcPr marL="9421" marR="9421" marT="9421" marB="0" anchor="b">
                    <a:lnL>
                      <a:noFill/>
                    </a:lnL>
                    <a:lnR>
                      <a:noFill/>
                    </a:lnR>
                    <a:lnT>
                      <a:noFill/>
                    </a:lnT>
                    <a:lnB>
                      <a:noFill/>
                    </a:lnB>
                  </a:tcPr>
                </a:tc>
                <a:tc>
                  <a:txBody>
                    <a:bodyPr/>
                    <a:lstStyle/>
                    <a:p>
                      <a:pPr algn="ctr" fontAlgn="b"/>
                      <a:r>
                        <a:rPr lang="en-US" sz="2000" b="0" i="0" u="none" strike="noStrike">
                          <a:solidFill>
                            <a:schemeClr val="tx1"/>
                          </a:solidFill>
                          <a:effectLst/>
                          <a:latin typeface="Times New Roman"/>
                        </a:rPr>
                        <a:t>-2.42**</a:t>
                      </a:r>
                    </a:p>
                  </a:txBody>
                  <a:tcPr marL="9421" marR="9421" marT="9421" marB="0" anchor="b">
                    <a:lnL>
                      <a:noFill/>
                    </a:lnL>
                    <a:lnR>
                      <a:noFill/>
                    </a:lnR>
                    <a:lnT>
                      <a:noFill/>
                    </a:lnT>
                    <a:lnB>
                      <a:noFill/>
                    </a:lnB>
                  </a:tcPr>
                </a:tc>
                <a:tc>
                  <a:txBody>
                    <a:bodyPr/>
                    <a:lstStyle/>
                    <a:p>
                      <a:pPr algn="ctr" fontAlgn="b"/>
                      <a:r>
                        <a:rPr lang="en-US" sz="2000" b="0" i="0" u="none" strike="noStrike" dirty="0">
                          <a:solidFill>
                            <a:schemeClr val="tx1"/>
                          </a:solidFill>
                          <a:effectLst/>
                          <a:latin typeface="Times New Roman"/>
                        </a:rPr>
                        <a:t>-0.55***</a:t>
                      </a:r>
                    </a:p>
                  </a:txBody>
                  <a:tcPr marL="9421" marR="9421" marT="9421" marB="0" anchor="b">
                    <a:lnL>
                      <a:noFill/>
                    </a:lnL>
                    <a:lnR>
                      <a:noFill/>
                    </a:lnR>
                    <a:lnT>
                      <a:noFill/>
                    </a:lnT>
                    <a:lnB>
                      <a:noFill/>
                    </a:lnB>
                  </a:tcPr>
                </a:tc>
              </a:tr>
              <a:tr h="247188">
                <a:tc>
                  <a:txBody>
                    <a:bodyPr/>
                    <a:lstStyle/>
                    <a:p>
                      <a:pPr algn="l" fontAlgn="b"/>
                      <a:endParaRPr lang="en-US" sz="1100" b="0" i="0" u="none" strike="noStrike">
                        <a:solidFill>
                          <a:schemeClr val="tx1"/>
                        </a:solidFill>
                        <a:effectLst/>
                        <a:latin typeface="Calibri"/>
                      </a:endParaRPr>
                    </a:p>
                  </a:txBody>
                  <a:tcPr marL="9421" marR="9421" marT="9421" marB="0" anchor="b">
                    <a:lnL>
                      <a:noFill/>
                    </a:lnL>
                    <a:lnR>
                      <a:noFill/>
                    </a:lnR>
                    <a:lnT>
                      <a:noFill/>
                    </a:lnT>
                    <a:lnB>
                      <a:noFill/>
                    </a:lnB>
                  </a:tcPr>
                </a:tc>
                <a:tc>
                  <a:txBody>
                    <a:bodyPr/>
                    <a:lstStyle/>
                    <a:p>
                      <a:pPr algn="l" fontAlgn="b"/>
                      <a:endParaRPr lang="en-US" sz="2000" b="0" i="0" u="none" strike="noStrike">
                        <a:solidFill>
                          <a:schemeClr val="tx1"/>
                        </a:solidFill>
                        <a:effectLst/>
                        <a:latin typeface="Times New Roman"/>
                      </a:endParaRPr>
                    </a:p>
                  </a:txBody>
                  <a:tcPr marL="9421" marR="9421" marT="9421" marB="0" anchor="b">
                    <a:lnL>
                      <a:noFill/>
                    </a:lnL>
                    <a:lnR>
                      <a:noFill/>
                    </a:lnR>
                    <a:lnT>
                      <a:noFill/>
                    </a:lnT>
                    <a:lnB>
                      <a:noFill/>
                    </a:lnB>
                  </a:tcPr>
                </a:tc>
                <a:tc>
                  <a:txBody>
                    <a:bodyPr/>
                    <a:lstStyle/>
                    <a:p>
                      <a:pPr algn="ctr" fontAlgn="b"/>
                      <a:r>
                        <a:rPr lang="en-US" sz="2000" b="0" i="0" u="none" strike="noStrike">
                          <a:solidFill>
                            <a:schemeClr val="tx1"/>
                          </a:solidFill>
                          <a:effectLst/>
                          <a:latin typeface="Times New Roman"/>
                        </a:rPr>
                        <a:t>(1.00)</a:t>
                      </a:r>
                    </a:p>
                  </a:txBody>
                  <a:tcPr marL="9421" marR="9421" marT="9421" marB="0" anchor="b">
                    <a:lnL>
                      <a:noFill/>
                    </a:lnL>
                    <a:lnR>
                      <a:noFill/>
                    </a:lnR>
                    <a:lnT>
                      <a:noFill/>
                    </a:lnT>
                    <a:lnB>
                      <a:noFill/>
                    </a:lnB>
                  </a:tcPr>
                </a:tc>
                <a:tc>
                  <a:txBody>
                    <a:bodyPr/>
                    <a:lstStyle/>
                    <a:p>
                      <a:pPr algn="ctr" fontAlgn="b"/>
                      <a:r>
                        <a:rPr lang="en-US" sz="2000" b="0" i="0" u="none" strike="noStrike" dirty="0">
                          <a:solidFill>
                            <a:schemeClr val="tx1"/>
                          </a:solidFill>
                          <a:effectLst/>
                          <a:latin typeface="Times New Roman"/>
                        </a:rPr>
                        <a:t>(0.16)</a:t>
                      </a:r>
                    </a:p>
                  </a:txBody>
                  <a:tcPr marL="9421" marR="9421" marT="9421" marB="0" anchor="b">
                    <a:lnL>
                      <a:noFill/>
                    </a:lnL>
                    <a:lnR>
                      <a:noFill/>
                    </a:lnR>
                    <a:lnT>
                      <a:noFill/>
                    </a:lnT>
                    <a:lnB>
                      <a:noFill/>
                    </a:lnB>
                  </a:tcPr>
                </a:tc>
              </a:tr>
              <a:tr h="247188">
                <a:tc>
                  <a:txBody>
                    <a:bodyPr/>
                    <a:lstStyle/>
                    <a:p>
                      <a:pPr algn="l" fontAlgn="b"/>
                      <a:endParaRPr lang="en-US" sz="1100" b="0" i="0" u="none" strike="noStrike">
                        <a:solidFill>
                          <a:schemeClr val="tx1"/>
                        </a:solidFill>
                        <a:effectLst/>
                        <a:latin typeface="Calibri"/>
                      </a:endParaRPr>
                    </a:p>
                  </a:txBody>
                  <a:tcPr marL="9421" marR="9421" marT="9421" marB="0" anchor="b">
                    <a:lnL>
                      <a:noFill/>
                    </a:lnL>
                    <a:lnR>
                      <a:noFill/>
                    </a:lnR>
                    <a:lnT>
                      <a:noFill/>
                    </a:lnT>
                    <a:lnB>
                      <a:noFill/>
                    </a:lnB>
                  </a:tcPr>
                </a:tc>
                <a:tc>
                  <a:txBody>
                    <a:bodyPr/>
                    <a:lstStyle/>
                    <a:p>
                      <a:pPr algn="l" fontAlgn="b"/>
                      <a:r>
                        <a:rPr lang="en-US" sz="2000" b="0" i="0" u="none" strike="noStrike">
                          <a:solidFill>
                            <a:schemeClr val="tx1"/>
                          </a:solidFill>
                          <a:effectLst/>
                          <a:latin typeface="Times New Roman"/>
                        </a:rPr>
                        <a:t>Average Tax Wedge</a:t>
                      </a:r>
                    </a:p>
                  </a:txBody>
                  <a:tcPr marL="9421" marR="9421" marT="9421" marB="0" anchor="b">
                    <a:lnL>
                      <a:noFill/>
                    </a:lnL>
                    <a:lnR>
                      <a:noFill/>
                    </a:lnR>
                    <a:lnT>
                      <a:noFill/>
                    </a:lnT>
                    <a:lnB>
                      <a:noFill/>
                    </a:lnB>
                  </a:tcPr>
                </a:tc>
                <a:tc>
                  <a:txBody>
                    <a:bodyPr/>
                    <a:lstStyle/>
                    <a:p>
                      <a:pPr algn="ctr" fontAlgn="b"/>
                      <a:r>
                        <a:rPr lang="en-US" sz="2000" b="1" i="0" u="none" strike="noStrike" dirty="0">
                          <a:solidFill>
                            <a:schemeClr val="tx1"/>
                          </a:solidFill>
                          <a:effectLst/>
                          <a:latin typeface="Times New Roman"/>
                        </a:rPr>
                        <a:t>4.52**</a:t>
                      </a:r>
                    </a:p>
                  </a:txBody>
                  <a:tcPr marL="9421" marR="9421" marT="9421" marB="0" anchor="b">
                    <a:lnL>
                      <a:noFill/>
                    </a:lnL>
                    <a:lnR>
                      <a:noFill/>
                    </a:lnR>
                    <a:lnT>
                      <a:noFill/>
                    </a:lnT>
                    <a:lnB>
                      <a:noFill/>
                    </a:lnB>
                  </a:tcPr>
                </a:tc>
                <a:tc>
                  <a:txBody>
                    <a:bodyPr/>
                    <a:lstStyle/>
                    <a:p>
                      <a:pPr algn="l" fontAlgn="b"/>
                      <a:endParaRPr lang="en-US" sz="2000" b="0" i="0" u="none" strike="noStrike" dirty="0">
                        <a:solidFill>
                          <a:schemeClr val="tx1"/>
                        </a:solidFill>
                        <a:effectLst/>
                        <a:latin typeface="Calibri"/>
                      </a:endParaRPr>
                    </a:p>
                  </a:txBody>
                  <a:tcPr marL="9421" marR="9421" marT="9421" marB="0" anchor="b">
                    <a:lnL>
                      <a:noFill/>
                    </a:lnL>
                    <a:lnR>
                      <a:noFill/>
                    </a:lnR>
                    <a:lnT>
                      <a:noFill/>
                    </a:lnT>
                    <a:lnB>
                      <a:noFill/>
                    </a:lnB>
                  </a:tcPr>
                </a:tc>
              </a:tr>
              <a:tr h="247188">
                <a:tc>
                  <a:txBody>
                    <a:bodyPr/>
                    <a:lstStyle/>
                    <a:p>
                      <a:pPr algn="l" fontAlgn="b"/>
                      <a:endParaRPr lang="en-US" sz="1100" b="0" i="0" u="none" strike="noStrike">
                        <a:solidFill>
                          <a:schemeClr val="tx1"/>
                        </a:solidFill>
                        <a:effectLst/>
                        <a:latin typeface="Calibri"/>
                      </a:endParaRPr>
                    </a:p>
                  </a:txBody>
                  <a:tcPr marL="9421" marR="9421" marT="9421" marB="0" anchor="b">
                    <a:lnL>
                      <a:noFill/>
                    </a:lnL>
                    <a:lnR>
                      <a:noFill/>
                    </a:lnR>
                    <a:lnT>
                      <a:noFill/>
                    </a:lnT>
                    <a:lnB>
                      <a:noFill/>
                    </a:lnB>
                  </a:tcPr>
                </a:tc>
                <a:tc>
                  <a:txBody>
                    <a:bodyPr/>
                    <a:lstStyle/>
                    <a:p>
                      <a:pPr algn="l" fontAlgn="b"/>
                      <a:endParaRPr lang="en-US" sz="2000" b="0" i="0" u="none" strike="noStrike">
                        <a:solidFill>
                          <a:schemeClr val="tx1"/>
                        </a:solidFill>
                        <a:effectLst/>
                        <a:latin typeface="Times New Roman"/>
                      </a:endParaRPr>
                    </a:p>
                  </a:txBody>
                  <a:tcPr marL="9421" marR="9421" marT="9421" marB="0" anchor="b">
                    <a:lnL>
                      <a:noFill/>
                    </a:lnL>
                    <a:lnR>
                      <a:noFill/>
                    </a:lnR>
                    <a:lnT>
                      <a:noFill/>
                    </a:lnT>
                    <a:lnB>
                      <a:noFill/>
                    </a:lnB>
                  </a:tcPr>
                </a:tc>
                <a:tc>
                  <a:txBody>
                    <a:bodyPr/>
                    <a:lstStyle/>
                    <a:p>
                      <a:pPr algn="ctr" fontAlgn="b"/>
                      <a:r>
                        <a:rPr lang="en-US" sz="2000" b="0" i="0" u="none" strike="noStrike">
                          <a:solidFill>
                            <a:schemeClr val="tx1"/>
                          </a:solidFill>
                          <a:effectLst/>
                          <a:latin typeface="Times New Roman"/>
                        </a:rPr>
                        <a:t>(1.60)</a:t>
                      </a:r>
                    </a:p>
                  </a:txBody>
                  <a:tcPr marL="9421" marR="9421" marT="9421" marB="0" anchor="b">
                    <a:lnL>
                      <a:noFill/>
                    </a:lnL>
                    <a:lnR>
                      <a:noFill/>
                    </a:lnR>
                    <a:lnT>
                      <a:noFill/>
                    </a:lnT>
                    <a:lnB>
                      <a:noFill/>
                    </a:lnB>
                  </a:tcPr>
                </a:tc>
                <a:tc>
                  <a:txBody>
                    <a:bodyPr/>
                    <a:lstStyle/>
                    <a:p>
                      <a:pPr algn="l" fontAlgn="b"/>
                      <a:endParaRPr lang="en-US" sz="2000" b="0" i="0" u="none" strike="noStrike" dirty="0">
                        <a:solidFill>
                          <a:schemeClr val="tx1"/>
                        </a:solidFill>
                        <a:effectLst/>
                        <a:latin typeface="Calibri"/>
                      </a:endParaRPr>
                    </a:p>
                  </a:txBody>
                  <a:tcPr marL="9421" marR="9421" marT="9421" marB="0" anchor="b">
                    <a:lnL>
                      <a:noFill/>
                    </a:lnL>
                    <a:lnR>
                      <a:noFill/>
                    </a:lnR>
                    <a:lnT>
                      <a:noFill/>
                    </a:lnT>
                    <a:lnB>
                      <a:noFill/>
                    </a:lnB>
                  </a:tcPr>
                </a:tc>
              </a:tr>
              <a:tr h="247188">
                <a:tc>
                  <a:txBody>
                    <a:bodyPr/>
                    <a:lstStyle/>
                    <a:p>
                      <a:pPr algn="l" fontAlgn="b"/>
                      <a:endParaRPr lang="en-US" sz="1100" b="0" i="0" u="none" strike="noStrike">
                        <a:solidFill>
                          <a:schemeClr val="tx1"/>
                        </a:solidFill>
                        <a:effectLst/>
                        <a:latin typeface="Calibri"/>
                      </a:endParaRPr>
                    </a:p>
                  </a:txBody>
                  <a:tcPr marL="9421" marR="9421" marT="9421" marB="0" anchor="b">
                    <a:lnL>
                      <a:noFill/>
                    </a:lnL>
                    <a:lnR>
                      <a:noFill/>
                    </a:lnR>
                    <a:lnT>
                      <a:noFill/>
                    </a:lnT>
                    <a:lnB>
                      <a:noFill/>
                    </a:lnB>
                  </a:tcPr>
                </a:tc>
                <a:tc>
                  <a:txBody>
                    <a:bodyPr/>
                    <a:lstStyle/>
                    <a:p>
                      <a:pPr algn="l" fontAlgn="b"/>
                      <a:r>
                        <a:rPr lang="en-US" sz="2000" b="0" i="0" u="none" strike="noStrike">
                          <a:solidFill>
                            <a:schemeClr val="tx1"/>
                          </a:solidFill>
                          <a:effectLst/>
                          <a:latin typeface="Times New Roman"/>
                        </a:rPr>
                        <a:t>Population Growth</a:t>
                      </a:r>
                    </a:p>
                  </a:txBody>
                  <a:tcPr marL="9421" marR="9421" marT="9421" marB="0" anchor="b">
                    <a:lnL>
                      <a:noFill/>
                    </a:lnL>
                    <a:lnR>
                      <a:noFill/>
                    </a:lnR>
                    <a:lnT>
                      <a:noFill/>
                    </a:lnT>
                    <a:lnB>
                      <a:noFill/>
                    </a:lnB>
                  </a:tcPr>
                </a:tc>
                <a:tc>
                  <a:txBody>
                    <a:bodyPr/>
                    <a:lstStyle/>
                    <a:p>
                      <a:pPr algn="l" fontAlgn="b"/>
                      <a:endParaRPr lang="en-US" sz="2000" b="0" i="0" u="none" strike="noStrike">
                        <a:solidFill>
                          <a:schemeClr val="tx1"/>
                        </a:solidFill>
                        <a:effectLst/>
                        <a:latin typeface="Calibri"/>
                      </a:endParaRPr>
                    </a:p>
                  </a:txBody>
                  <a:tcPr marL="9421" marR="9421" marT="9421" marB="0" anchor="b">
                    <a:lnL>
                      <a:noFill/>
                    </a:lnL>
                    <a:lnR>
                      <a:noFill/>
                    </a:lnR>
                    <a:lnT>
                      <a:noFill/>
                    </a:lnT>
                    <a:lnB>
                      <a:noFill/>
                    </a:lnB>
                  </a:tcPr>
                </a:tc>
                <a:tc>
                  <a:txBody>
                    <a:bodyPr/>
                    <a:lstStyle/>
                    <a:p>
                      <a:pPr algn="ctr" fontAlgn="b"/>
                      <a:r>
                        <a:rPr lang="en-US" sz="2000" b="1" i="0" u="none" strike="noStrike" dirty="0">
                          <a:solidFill>
                            <a:schemeClr val="tx1"/>
                          </a:solidFill>
                          <a:effectLst/>
                          <a:latin typeface="Times New Roman"/>
                        </a:rPr>
                        <a:t>1.80***</a:t>
                      </a:r>
                    </a:p>
                  </a:txBody>
                  <a:tcPr marL="9421" marR="9421" marT="9421" marB="0" anchor="b">
                    <a:lnL>
                      <a:noFill/>
                    </a:lnL>
                    <a:lnR>
                      <a:noFill/>
                    </a:lnR>
                    <a:lnT>
                      <a:noFill/>
                    </a:lnT>
                    <a:lnB>
                      <a:noFill/>
                    </a:lnB>
                  </a:tcPr>
                </a:tc>
              </a:tr>
              <a:tr h="247188">
                <a:tc>
                  <a:txBody>
                    <a:bodyPr/>
                    <a:lstStyle/>
                    <a:p>
                      <a:pPr algn="l" fontAlgn="b"/>
                      <a:endParaRPr lang="en-US" sz="1100" b="0" i="0" u="none" strike="noStrike">
                        <a:solidFill>
                          <a:schemeClr val="tx1"/>
                        </a:solidFill>
                        <a:effectLst/>
                        <a:latin typeface="Calibri"/>
                      </a:endParaRPr>
                    </a:p>
                  </a:txBody>
                  <a:tcPr marL="9421" marR="9421" marT="9421" marB="0" anchor="b">
                    <a:lnL>
                      <a:noFill/>
                    </a:lnL>
                    <a:lnR>
                      <a:noFill/>
                    </a:lnR>
                    <a:lnT>
                      <a:noFill/>
                    </a:lnT>
                    <a:lnB>
                      <a:noFill/>
                    </a:lnB>
                  </a:tcPr>
                </a:tc>
                <a:tc>
                  <a:txBody>
                    <a:bodyPr/>
                    <a:lstStyle/>
                    <a:p>
                      <a:pPr algn="l" fontAlgn="b"/>
                      <a:endParaRPr lang="en-US" sz="2000" b="0" i="0" u="none" strike="noStrike">
                        <a:solidFill>
                          <a:schemeClr val="tx1"/>
                        </a:solidFill>
                        <a:effectLst/>
                        <a:latin typeface="Times New Roman"/>
                      </a:endParaRPr>
                    </a:p>
                  </a:txBody>
                  <a:tcPr marL="9421" marR="9421" marT="9421" marB="0" anchor="b">
                    <a:lnL>
                      <a:noFill/>
                    </a:lnL>
                    <a:lnR>
                      <a:noFill/>
                    </a:lnR>
                    <a:lnT>
                      <a:noFill/>
                    </a:lnT>
                    <a:lnB>
                      <a:noFill/>
                    </a:lnB>
                  </a:tcPr>
                </a:tc>
                <a:tc>
                  <a:txBody>
                    <a:bodyPr/>
                    <a:lstStyle/>
                    <a:p>
                      <a:pPr algn="l" fontAlgn="b"/>
                      <a:endParaRPr lang="en-US" sz="2000" b="0" i="0" u="none" strike="noStrike" dirty="0">
                        <a:solidFill>
                          <a:schemeClr val="tx1"/>
                        </a:solidFill>
                        <a:effectLst/>
                        <a:latin typeface="Calibri"/>
                      </a:endParaRPr>
                    </a:p>
                  </a:txBody>
                  <a:tcPr marL="9421" marR="9421" marT="9421" marB="0" anchor="b">
                    <a:lnL>
                      <a:noFill/>
                    </a:lnL>
                    <a:lnR>
                      <a:noFill/>
                    </a:lnR>
                    <a:lnT>
                      <a:noFill/>
                    </a:lnT>
                    <a:lnB>
                      <a:noFill/>
                    </a:lnB>
                  </a:tcPr>
                </a:tc>
                <a:tc>
                  <a:txBody>
                    <a:bodyPr/>
                    <a:lstStyle/>
                    <a:p>
                      <a:pPr algn="ctr" fontAlgn="b"/>
                      <a:r>
                        <a:rPr lang="en-US" sz="2000" b="0" i="0" u="none" strike="noStrike" dirty="0">
                          <a:solidFill>
                            <a:schemeClr val="tx1"/>
                          </a:solidFill>
                          <a:effectLst/>
                          <a:latin typeface="Times New Roman"/>
                        </a:rPr>
                        <a:t>(0.24)</a:t>
                      </a:r>
                    </a:p>
                  </a:txBody>
                  <a:tcPr marL="9421" marR="9421" marT="9421" marB="0" anchor="b">
                    <a:lnL>
                      <a:noFill/>
                    </a:lnL>
                    <a:lnR>
                      <a:noFill/>
                    </a:lnR>
                    <a:lnT>
                      <a:noFill/>
                    </a:lnT>
                    <a:lnB>
                      <a:noFill/>
                    </a:lnB>
                  </a:tcPr>
                </a:tc>
              </a:tr>
              <a:tr h="247188">
                <a:tc gridSpan="4">
                  <a:txBody>
                    <a:bodyPr/>
                    <a:lstStyle/>
                    <a:p>
                      <a:pPr algn="l" fontAlgn="b"/>
                      <a:r>
                        <a:rPr lang="en-US" sz="2000" b="1" i="0" u="none" strike="noStrike" dirty="0">
                          <a:solidFill>
                            <a:schemeClr val="tx1"/>
                          </a:solidFill>
                          <a:effectLst/>
                          <a:latin typeface="Times New Roman"/>
                        </a:rPr>
                        <a:t>Step 2- Dependent variable </a:t>
                      </a:r>
                      <a:r>
                        <a:rPr lang="en-US" sz="2000" b="1" i="0" u="none" strike="noStrike" dirty="0" smtClean="0">
                          <a:solidFill>
                            <a:schemeClr val="tx1"/>
                          </a:solidFill>
                          <a:effectLst/>
                          <a:latin typeface="Times New Roman"/>
                        </a:rPr>
                        <a:t>-- TFP </a:t>
                      </a:r>
                      <a:r>
                        <a:rPr lang="en-US" sz="2000" b="1" i="0" u="none" strike="noStrike" dirty="0">
                          <a:solidFill>
                            <a:schemeClr val="tx1"/>
                          </a:solidFill>
                          <a:effectLst/>
                          <a:latin typeface="Times New Roman"/>
                        </a:rPr>
                        <a:t>Growth</a:t>
                      </a:r>
                    </a:p>
                  </a:txBody>
                  <a:tcPr marL="9421" marR="9421" marT="9421"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r>
              <a:tr h="247188">
                <a:tc>
                  <a:txBody>
                    <a:bodyPr/>
                    <a:lstStyle/>
                    <a:p>
                      <a:pPr algn="l" fontAlgn="b"/>
                      <a:endParaRPr lang="en-US" sz="1100" b="0" i="0" u="none" strike="noStrike" dirty="0">
                        <a:solidFill>
                          <a:schemeClr val="tx1"/>
                        </a:solidFill>
                        <a:effectLst/>
                        <a:latin typeface="Calibri"/>
                      </a:endParaRPr>
                    </a:p>
                  </a:txBody>
                  <a:tcPr marL="9421" marR="9421" marT="9421" marB="0" anchor="b">
                    <a:lnL>
                      <a:noFill/>
                    </a:lnL>
                    <a:lnR>
                      <a:noFill/>
                    </a:lnR>
                    <a:lnT>
                      <a:noFill/>
                    </a:lnT>
                    <a:lnB>
                      <a:noFill/>
                    </a:lnB>
                  </a:tcPr>
                </a:tc>
                <a:tc>
                  <a:txBody>
                    <a:bodyPr/>
                    <a:lstStyle/>
                    <a:p>
                      <a:pPr algn="l" fontAlgn="b"/>
                      <a:r>
                        <a:rPr lang="en-US" sz="2000" b="0" i="0" u="none" strike="noStrike">
                          <a:solidFill>
                            <a:schemeClr val="tx1"/>
                          </a:solidFill>
                          <a:effectLst/>
                          <a:latin typeface="Times New Roman"/>
                        </a:rPr>
                        <a:t>Constant</a:t>
                      </a:r>
                    </a:p>
                  </a:txBody>
                  <a:tcPr marL="9421" marR="9421" marT="9421" marB="0" anchor="b">
                    <a:lnL>
                      <a:noFill/>
                    </a:lnL>
                    <a:lnR>
                      <a:noFill/>
                    </a:lnR>
                    <a:lnT>
                      <a:noFill/>
                    </a:lnT>
                    <a:lnB>
                      <a:noFill/>
                    </a:lnB>
                  </a:tcPr>
                </a:tc>
                <a:tc>
                  <a:txBody>
                    <a:bodyPr/>
                    <a:lstStyle/>
                    <a:p>
                      <a:pPr algn="ctr" fontAlgn="b"/>
                      <a:r>
                        <a:rPr lang="en-US" sz="2000" b="0" i="0" u="none" strike="noStrike" dirty="0">
                          <a:solidFill>
                            <a:schemeClr val="tx1"/>
                          </a:solidFill>
                          <a:effectLst/>
                          <a:latin typeface="Times New Roman"/>
                        </a:rPr>
                        <a:t>1.22***</a:t>
                      </a:r>
                    </a:p>
                  </a:txBody>
                  <a:tcPr marL="9421" marR="9421" marT="9421" marB="0" anchor="b">
                    <a:lnL>
                      <a:noFill/>
                    </a:lnL>
                    <a:lnR>
                      <a:noFill/>
                    </a:lnR>
                    <a:lnT>
                      <a:noFill/>
                    </a:lnT>
                    <a:lnB>
                      <a:noFill/>
                    </a:lnB>
                  </a:tcPr>
                </a:tc>
                <a:tc>
                  <a:txBody>
                    <a:bodyPr/>
                    <a:lstStyle/>
                    <a:p>
                      <a:pPr algn="ctr" fontAlgn="b"/>
                      <a:r>
                        <a:rPr lang="en-US" sz="2000" b="0" i="0" u="none" strike="noStrike" dirty="0">
                          <a:solidFill>
                            <a:schemeClr val="tx1"/>
                          </a:solidFill>
                          <a:effectLst/>
                          <a:latin typeface="Times New Roman"/>
                        </a:rPr>
                        <a:t>1.07***</a:t>
                      </a:r>
                    </a:p>
                  </a:txBody>
                  <a:tcPr marL="9421" marR="9421" marT="9421" marB="0" anchor="b">
                    <a:lnL>
                      <a:noFill/>
                    </a:lnL>
                    <a:lnR>
                      <a:noFill/>
                    </a:lnR>
                    <a:lnT>
                      <a:noFill/>
                    </a:lnT>
                    <a:lnB>
                      <a:noFill/>
                    </a:lnB>
                  </a:tcPr>
                </a:tc>
              </a:tr>
              <a:tr h="247188">
                <a:tc>
                  <a:txBody>
                    <a:bodyPr/>
                    <a:lstStyle/>
                    <a:p>
                      <a:pPr algn="l" fontAlgn="b"/>
                      <a:endParaRPr lang="en-US" sz="1100" b="0" i="0" u="none" strike="noStrike">
                        <a:solidFill>
                          <a:schemeClr val="tx1"/>
                        </a:solidFill>
                        <a:effectLst/>
                        <a:latin typeface="Calibri"/>
                      </a:endParaRPr>
                    </a:p>
                  </a:txBody>
                  <a:tcPr marL="9421" marR="9421" marT="9421" marB="0" anchor="b">
                    <a:lnL>
                      <a:noFill/>
                    </a:lnL>
                    <a:lnR>
                      <a:noFill/>
                    </a:lnR>
                    <a:lnT>
                      <a:noFill/>
                    </a:lnT>
                    <a:lnB>
                      <a:noFill/>
                    </a:lnB>
                  </a:tcPr>
                </a:tc>
                <a:tc>
                  <a:txBody>
                    <a:bodyPr/>
                    <a:lstStyle/>
                    <a:p>
                      <a:pPr algn="l" fontAlgn="b"/>
                      <a:endParaRPr lang="en-US" sz="2000" b="0" i="0" u="none" strike="noStrike">
                        <a:solidFill>
                          <a:schemeClr val="tx1"/>
                        </a:solidFill>
                        <a:effectLst/>
                        <a:latin typeface="Times New Roman"/>
                      </a:endParaRPr>
                    </a:p>
                  </a:txBody>
                  <a:tcPr marL="9421" marR="9421" marT="9421" marB="0" anchor="b">
                    <a:lnL>
                      <a:noFill/>
                    </a:lnL>
                    <a:lnR>
                      <a:noFill/>
                    </a:lnR>
                    <a:lnT>
                      <a:noFill/>
                    </a:lnT>
                    <a:lnB>
                      <a:noFill/>
                    </a:lnB>
                  </a:tcPr>
                </a:tc>
                <a:tc>
                  <a:txBody>
                    <a:bodyPr/>
                    <a:lstStyle/>
                    <a:p>
                      <a:pPr algn="ctr" fontAlgn="b"/>
                      <a:r>
                        <a:rPr lang="en-US" sz="2000" b="0" i="0" u="none" strike="noStrike">
                          <a:solidFill>
                            <a:schemeClr val="tx1"/>
                          </a:solidFill>
                          <a:effectLst/>
                          <a:latin typeface="Times New Roman"/>
                        </a:rPr>
                        <a:t>(0.11)</a:t>
                      </a:r>
                    </a:p>
                  </a:txBody>
                  <a:tcPr marL="9421" marR="9421" marT="9421" marB="0" anchor="b">
                    <a:lnL>
                      <a:noFill/>
                    </a:lnL>
                    <a:lnR>
                      <a:noFill/>
                    </a:lnR>
                    <a:lnT>
                      <a:noFill/>
                    </a:lnT>
                    <a:lnB>
                      <a:noFill/>
                    </a:lnB>
                  </a:tcPr>
                </a:tc>
                <a:tc>
                  <a:txBody>
                    <a:bodyPr/>
                    <a:lstStyle/>
                    <a:p>
                      <a:pPr algn="ctr" fontAlgn="b"/>
                      <a:r>
                        <a:rPr lang="en-US" sz="2000" b="0" i="0" u="none" strike="noStrike" dirty="0">
                          <a:solidFill>
                            <a:schemeClr val="tx1"/>
                          </a:solidFill>
                          <a:effectLst/>
                          <a:latin typeface="Times New Roman"/>
                        </a:rPr>
                        <a:t>(0.11)</a:t>
                      </a:r>
                    </a:p>
                  </a:txBody>
                  <a:tcPr marL="9421" marR="9421" marT="9421" marB="0" anchor="b">
                    <a:lnL>
                      <a:noFill/>
                    </a:lnL>
                    <a:lnR>
                      <a:noFill/>
                    </a:lnR>
                    <a:lnT>
                      <a:noFill/>
                    </a:lnT>
                    <a:lnB>
                      <a:noFill/>
                    </a:lnB>
                  </a:tcPr>
                </a:tc>
              </a:tr>
              <a:tr h="247188">
                <a:tc>
                  <a:txBody>
                    <a:bodyPr/>
                    <a:lstStyle/>
                    <a:p>
                      <a:pPr algn="l" fontAlgn="b"/>
                      <a:endParaRPr lang="en-US" sz="1100" b="0" i="0" u="none" strike="noStrike">
                        <a:solidFill>
                          <a:schemeClr val="tx1"/>
                        </a:solidFill>
                        <a:effectLst/>
                        <a:latin typeface="Calibri"/>
                      </a:endParaRPr>
                    </a:p>
                  </a:txBody>
                  <a:tcPr marL="9421" marR="9421" marT="9421" marB="0" anchor="b">
                    <a:lnL>
                      <a:noFill/>
                    </a:lnL>
                    <a:lnR>
                      <a:noFill/>
                    </a:lnR>
                    <a:lnT>
                      <a:noFill/>
                    </a:lnT>
                    <a:lnB>
                      <a:noFill/>
                    </a:lnB>
                  </a:tcPr>
                </a:tc>
                <a:tc>
                  <a:txBody>
                    <a:bodyPr/>
                    <a:lstStyle/>
                    <a:p>
                      <a:pPr algn="l" fontAlgn="b"/>
                      <a:r>
                        <a:rPr lang="en-US" sz="2000" b="0" i="0" u="none" strike="noStrike">
                          <a:solidFill>
                            <a:schemeClr val="tx1"/>
                          </a:solidFill>
                          <a:effectLst/>
                          <a:latin typeface="Times New Roman"/>
                        </a:rPr>
                        <a:t>Predicted Hours Growth</a:t>
                      </a:r>
                    </a:p>
                  </a:txBody>
                  <a:tcPr marL="9421" marR="9421" marT="9421" marB="0" anchor="b">
                    <a:lnL>
                      <a:noFill/>
                    </a:lnL>
                    <a:lnR>
                      <a:noFill/>
                    </a:lnR>
                    <a:lnT>
                      <a:noFill/>
                    </a:lnT>
                    <a:lnB>
                      <a:noFill/>
                    </a:lnB>
                  </a:tcPr>
                </a:tc>
                <a:tc>
                  <a:txBody>
                    <a:bodyPr/>
                    <a:lstStyle/>
                    <a:p>
                      <a:pPr algn="ctr" fontAlgn="b"/>
                      <a:r>
                        <a:rPr lang="en-US" sz="2000" b="1" i="0" u="none" strike="noStrike" dirty="0">
                          <a:solidFill>
                            <a:schemeClr val="tx1"/>
                          </a:solidFill>
                          <a:effectLst/>
                          <a:latin typeface="Times New Roman"/>
                        </a:rPr>
                        <a:t>-0.71***</a:t>
                      </a:r>
                    </a:p>
                  </a:txBody>
                  <a:tcPr marL="9421" marR="9421" marT="9421" marB="0" anchor="b">
                    <a:lnL>
                      <a:noFill/>
                    </a:lnL>
                    <a:lnR>
                      <a:noFill/>
                    </a:lnR>
                    <a:lnT>
                      <a:noFill/>
                    </a:lnT>
                    <a:lnB>
                      <a:noFill/>
                    </a:lnB>
                  </a:tcPr>
                </a:tc>
                <a:tc>
                  <a:txBody>
                    <a:bodyPr/>
                    <a:lstStyle/>
                    <a:p>
                      <a:pPr algn="ctr" fontAlgn="b"/>
                      <a:r>
                        <a:rPr lang="en-US" sz="2000" b="1" i="0" u="none" strike="noStrike" dirty="0">
                          <a:solidFill>
                            <a:schemeClr val="tx1"/>
                          </a:solidFill>
                          <a:effectLst/>
                          <a:latin typeface="Times New Roman"/>
                        </a:rPr>
                        <a:t>-0.47***</a:t>
                      </a:r>
                    </a:p>
                  </a:txBody>
                  <a:tcPr marL="9421" marR="9421" marT="9421" marB="0" anchor="b">
                    <a:lnL>
                      <a:noFill/>
                    </a:lnL>
                    <a:lnR>
                      <a:noFill/>
                    </a:lnR>
                    <a:lnT>
                      <a:noFill/>
                    </a:lnT>
                    <a:lnB>
                      <a:noFill/>
                    </a:lnB>
                  </a:tcPr>
                </a:tc>
              </a:tr>
              <a:tr h="247188">
                <a:tc>
                  <a:txBody>
                    <a:bodyPr/>
                    <a:lstStyle/>
                    <a:p>
                      <a:pPr algn="l" fontAlgn="b"/>
                      <a:endParaRPr lang="en-US" sz="1100" b="0" i="0" u="none" strike="noStrike">
                        <a:solidFill>
                          <a:schemeClr val="tx1"/>
                        </a:solidFill>
                        <a:effectLst/>
                        <a:latin typeface="Calibri"/>
                      </a:endParaRPr>
                    </a:p>
                  </a:txBody>
                  <a:tcPr marL="9421" marR="9421" marT="9421" marB="0" anchor="b">
                    <a:lnL>
                      <a:noFill/>
                    </a:lnL>
                    <a:lnR>
                      <a:noFill/>
                    </a:lnR>
                    <a:lnT>
                      <a:noFill/>
                    </a:lnT>
                    <a:lnB>
                      <a:noFill/>
                    </a:lnB>
                  </a:tcPr>
                </a:tc>
                <a:tc>
                  <a:txBody>
                    <a:bodyPr/>
                    <a:lstStyle/>
                    <a:p>
                      <a:pPr algn="l" fontAlgn="b"/>
                      <a:endParaRPr lang="en-US" sz="2000" b="0" i="0" u="none" strike="noStrike">
                        <a:solidFill>
                          <a:schemeClr val="tx1"/>
                        </a:solidFill>
                        <a:effectLst/>
                        <a:latin typeface="Times New Roman"/>
                      </a:endParaRPr>
                    </a:p>
                  </a:txBody>
                  <a:tcPr marL="9421" marR="9421" marT="9421" marB="0" anchor="b">
                    <a:lnL>
                      <a:noFill/>
                    </a:lnL>
                    <a:lnR>
                      <a:noFill/>
                    </a:lnR>
                    <a:lnT>
                      <a:noFill/>
                    </a:lnT>
                    <a:lnB>
                      <a:noFill/>
                    </a:lnB>
                  </a:tcPr>
                </a:tc>
                <a:tc>
                  <a:txBody>
                    <a:bodyPr/>
                    <a:lstStyle/>
                    <a:p>
                      <a:pPr algn="ctr" fontAlgn="b"/>
                      <a:r>
                        <a:rPr lang="en-US" sz="2000" b="0" i="0" u="none" strike="noStrike">
                          <a:solidFill>
                            <a:schemeClr val="tx1"/>
                          </a:solidFill>
                          <a:effectLst/>
                          <a:latin typeface="Times New Roman"/>
                        </a:rPr>
                        <a:t>(0.19)</a:t>
                      </a:r>
                    </a:p>
                  </a:txBody>
                  <a:tcPr marL="9421" marR="9421" marT="9421" marB="0" anchor="b">
                    <a:lnL>
                      <a:noFill/>
                    </a:lnL>
                    <a:lnR>
                      <a:noFill/>
                    </a:lnR>
                    <a:lnT>
                      <a:noFill/>
                    </a:lnT>
                    <a:lnB>
                      <a:noFill/>
                    </a:lnB>
                  </a:tcPr>
                </a:tc>
                <a:tc>
                  <a:txBody>
                    <a:bodyPr/>
                    <a:lstStyle/>
                    <a:p>
                      <a:pPr algn="ctr" fontAlgn="b"/>
                      <a:r>
                        <a:rPr lang="en-US" sz="2000" b="0" i="0" u="none" strike="noStrike" dirty="0">
                          <a:solidFill>
                            <a:schemeClr val="tx1"/>
                          </a:solidFill>
                          <a:effectLst/>
                          <a:latin typeface="Times New Roman"/>
                        </a:rPr>
                        <a:t>(0.15)</a:t>
                      </a:r>
                    </a:p>
                  </a:txBody>
                  <a:tcPr marL="9421" marR="9421" marT="9421" marB="0" anchor="b">
                    <a:lnL>
                      <a:noFill/>
                    </a:lnL>
                    <a:lnR>
                      <a:noFill/>
                    </a:lnR>
                    <a:lnT>
                      <a:noFill/>
                    </a:lnT>
                    <a:lnB>
                      <a:noFill/>
                    </a:lnB>
                  </a:tcPr>
                </a:tc>
              </a:tr>
              <a:tr h="247188">
                <a:tc gridSpan="2">
                  <a:txBody>
                    <a:bodyPr/>
                    <a:lstStyle/>
                    <a:p>
                      <a:pPr algn="l" fontAlgn="b"/>
                      <a:r>
                        <a:rPr lang="en-US" sz="2000" b="0" i="0" u="none" strike="noStrike" dirty="0">
                          <a:solidFill>
                            <a:schemeClr val="tx1"/>
                          </a:solidFill>
                          <a:effectLst/>
                          <a:latin typeface="Times New Roman"/>
                        </a:rPr>
                        <a:t>Observations</a:t>
                      </a:r>
                    </a:p>
                  </a:txBody>
                  <a:tcPr marL="9421" marR="9421" marT="9421" marB="0" anchor="b">
                    <a:lnL>
                      <a:noFill/>
                    </a:lnL>
                    <a:lnR>
                      <a:noFill/>
                    </a:lnR>
                    <a:lnT>
                      <a:noFill/>
                    </a:lnT>
                    <a:lnB>
                      <a:noFill/>
                    </a:lnB>
                  </a:tcPr>
                </a:tc>
                <a:tc hMerge="1">
                  <a:txBody>
                    <a:bodyPr/>
                    <a:lstStyle/>
                    <a:p>
                      <a:endParaRPr lang="en-US"/>
                    </a:p>
                  </a:txBody>
                  <a:tcPr/>
                </a:tc>
                <a:tc>
                  <a:txBody>
                    <a:bodyPr/>
                    <a:lstStyle/>
                    <a:p>
                      <a:pPr algn="ctr" fontAlgn="b"/>
                      <a:r>
                        <a:rPr lang="en-US" sz="2000" b="0" i="0" u="none" strike="noStrike">
                          <a:solidFill>
                            <a:schemeClr val="tx1"/>
                          </a:solidFill>
                          <a:effectLst/>
                          <a:latin typeface="Times New Roman"/>
                        </a:rPr>
                        <a:t>15</a:t>
                      </a:r>
                    </a:p>
                  </a:txBody>
                  <a:tcPr marL="9421" marR="9421" marT="9421" marB="0" anchor="b">
                    <a:lnL>
                      <a:noFill/>
                    </a:lnL>
                    <a:lnR>
                      <a:noFill/>
                    </a:lnR>
                    <a:lnT>
                      <a:noFill/>
                    </a:lnT>
                    <a:lnB>
                      <a:noFill/>
                    </a:lnB>
                  </a:tcPr>
                </a:tc>
                <a:tc>
                  <a:txBody>
                    <a:bodyPr/>
                    <a:lstStyle/>
                    <a:p>
                      <a:pPr algn="ctr" fontAlgn="b"/>
                      <a:r>
                        <a:rPr lang="en-US" sz="2000" b="0" i="0" u="none" strike="noStrike" dirty="0">
                          <a:solidFill>
                            <a:schemeClr val="tx1"/>
                          </a:solidFill>
                          <a:effectLst/>
                          <a:latin typeface="Times New Roman"/>
                        </a:rPr>
                        <a:t>20</a:t>
                      </a:r>
                    </a:p>
                  </a:txBody>
                  <a:tcPr marL="9421" marR="9421" marT="9421" marB="0" anchor="b">
                    <a:lnL>
                      <a:noFill/>
                    </a:lnL>
                    <a:lnR>
                      <a:noFill/>
                    </a:lnR>
                    <a:lnT>
                      <a:noFill/>
                    </a:lnT>
                    <a:lnB>
                      <a:noFill/>
                    </a:lnB>
                  </a:tcPr>
                </a:tc>
              </a:tr>
              <a:tr h="291285">
                <a:tc gridSpan="4">
                  <a:txBody>
                    <a:bodyPr/>
                    <a:lstStyle/>
                    <a:p>
                      <a:pPr algn="l" fontAlgn="b"/>
                      <a:r>
                        <a:rPr lang="en-US" sz="1300" b="0" i="0" u="none" strike="noStrike">
                          <a:solidFill>
                            <a:schemeClr val="tx1"/>
                          </a:solidFill>
                          <a:effectLst/>
                          <a:latin typeface="Times New Roman"/>
                        </a:rPr>
                        <a:t>Standard errors in parentheses. *** p&lt;0.01, ** p&lt;0.05, * p&lt;0.1</a:t>
                      </a:r>
                    </a:p>
                  </a:txBody>
                  <a:tcPr marL="9421" marR="9421" marT="9421"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r>
              <a:tr h="247188">
                <a:tc gridSpan="3">
                  <a:txBody>
                    <a:bodyPr/>
                    <a:lstStyle/>
                    <a:p>
                      <a:pPr algn="l" fontAlgn="b"/>
                      <a:r>
                        <a:rPr lang="en-US" sz="1300" b="0" i="0" u="none" strike="noStrike" dirty="0">
                          <a:solidFill>
                            <a:schemeClr val="tx1"/>
                          </a:solidFill>
                          <a:effectLst/>
                          <a:latin typeface="Times New Roman"/>
                        </a:rPr>
                        <a:t>Time period spans 1970-2007.</a:t>
                      </a:r>
                    </a:p>
                  </a:txBody>
                  <a:tcPr marL="9421" marR="9421" marT="9421"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chemeClr val="tx1"/>
                        </a:solidFill>
                        <a:effectLst/>
                        <a:latin typeface="Calibri"/>
                      </a:endParaRPr>
                    </a:p>
                  </a:txBody>
                  <a:tcPr marL="9421" marR="9421" marT="9421" marB="0" anchor="b">
                    <a:lnL>
                      <a:noFill/>
                    </a:lnL>
                    <a:lnR>
                      <a:noFill/>
                    </a:lnR>
                    <a:lnT>
                      <a:noFill/>
                    </a:lnT>
                    <a:lnB>
                      <a:noFill/>
                    </a:lnB>
                  </a:tcPr>
                </a:tc>
              </a:tr>
              <a:tr h="160944">
                <a:tc gridSpan="4">
                  <a:txBody>
                    <a:bodyPr/>
                    <a:lstStyle/>
                    <a:p>
                      <a:pPr algn="l" fontAlgn="b"/>
                      <a:r>
                        <a:rPr lang="en-US" sz="1300" b="0" i="0" u="none" strike="noStrike" dirty="0">
                          <a:solidFill>
                            <a:schemeClr val="tx1"/>
                          </a:solidFill>
                          <a:effectLst/>
                          <a:latin typeface="Times New Roman"/>
                        </a:rPr>
                        <a:t>Sources: Total Economy Database, McDaniel </a:t>
                      </a:r>
                      <a:r>
                        <a:rPr lang="en-US" sz="1300" b="0" i="0" u="none" strike="noStrike" dirty="0" smtClean="0">
                          <a:solidFill>
                            <a:schemeClr val="tx1"/>
                          </a:solidFill>
                          <a:effectLst/>
                          <a:latin typeface="Times New Roman"/>
                        </a:rPr>
                        <a:t>tax data.</a:t>
                      </a:r>
                      <a:endParaRPr lang="en-US" sz="1300" b="0" i="0" u="none" strike="noStrike" dirty="0">
                        <a:solidFill>
                          <a:schemeClr val="tx1"/>
                        </a:solidFill>
                        <a:effectLst/>
                        <a:latin typeface="Times New Roman"/>
                      </a:endParaRPr>
                    </a:p>
                  </a:txBody>
                  <a:tcPr marL="9421" marR="9421" marT="9421"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335321782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Is the instrument independently correlated with TFP growth?</a:t>
            </a:r>
            <a:endParaRPr lang="en-US" sz="3200" dirty="0"/>
          </a:p>
        </p:txBody>
      </p:sp>
      <p:sp>
        <p:nvSpPr>
          <p:cNvPr id="4" name="Slide Number Placeholder 3"/>
          <p:cNvSpPr>
            <a:spLocks noGrp="1"/>
          </p:cNvSpPr>
          <p:nvPr>
            <p:ph type="sldNum" sz="quarter" idx="11"/>
          </p:nvPr>
        </p:nvSpPr>
        <p:spPr/>
        <p:txBody>
          <a:bodyPr/>
          <a:lstStyle/>
          <a:p>
            <a:fld id="{A45A8D7F-C40A-4B14-B059-19909C7E75F8}" type="slidenum">
              <a:rPr lang="en-US" smtClean="0"/>
              <a:pPr/>
              <a:t>21</a:t>
            </a:fld>
            <a:endParaRPr lang="en-US"/>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106538576"/>
              </p:ext>
            </p:extLst>
          </p:nvPr>
        </p:nvGraphicFramePr>
        <p:xfrm>
          <a:off x="1105469" y="1569493"/>
          <a:ext cx="6728346" cy="4858602"/>
        </p:xfrm>
        <a:graphic>
          <a:graphicData uri="http://schemas.openxmlformats.org/drawingml/2006/table">
            <a:tbl>
              <a:tblPr/>
              <a:tblGrid>
                <a:gridCol w="256187"/>
                <a:gridCol w="2521409"/>
                <a:gridCol w="1982070"/>
                <a:gridCol w="1968680"/>
              </a:tblGrid>
              <a:tr h="324300">
                <a:tc gridSpan="4">
                  <a:txBody>
                    <a:bodyPr/>
                    <a:lstStyle/>
                    <a:p>
                      <a:pPr algn="l" fontAlgn="b"/>
                      <a:r>
                        <a:rPr lang="en-US" sz="2000" b="1" i="0" u="none" strike="noStrike" dirty="0">
                          <a:solidFill>
                            <a:schemeClr val="tx1"/>
                          </a:solidFill>
                          <a:effectLst/>
                          <a:latin typeface="Times New Roman"/>
                        </a:rPr>
                        <a:t>Dependent variable </a:t>
                      </a:r>
                      <a:r>
                        <a:rPr lang="en-US" sz="2000" b="1" i="0" u="none" strike="noStrike" dirty="0" smtClean="0">
                          <a:solidFill>
                            <a:schemeClr val="tx1"/>
                          </a:solidFill>
                          <a:effectLst/>
                          <a:latin typeface="Times New Roman"/>
                        </a:rPr>
                        <a:t> -- TFP </a:t>
                      </a:r>
                      <a:r>
                        <a:rPr lang="en-US" sz="2000" b="1" i="0" u="none" strike="noStrike" dirty="0">
                          <a:solidFill>
                            <a:schemeClr val="tx1"/>
                          </a:solidFill>
                          <a:effectLst/>
                          <a:latin typeface="Times New Roman"/>
                        </a:rPr>
                        <a:t>Growth</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r>
              <a:tr h="321351">
                <a:tc>
                  <a:txBody>
                    <a:bodyPr/>
                    <a:lstStyle/>
                    <a:p>
                      <a:pPr algn="l" fontAlgn="b"/>
                      <a:endParaRPr lang="en-US" sz="1100" b="0" i="0" u="none" strike="noStrike">
                        <a:solidFill>
                          <a:schemeClr val="tx1"/>
                        </a:solidFill>
                        <a:effectLst/>
                        <a:latin typeface="Calibri"/>
                      </a:endParaRPr>
                    </a:p>
                  </a:txBody>
                  <a:tcPr marL="9525" marR="9525" marT="9525" marB="0" anchor="b">
                    <a:lnL>
                      <a:noFill/>
                    </a:lnL>
                    <a:lnR>
                      <a:noFill/>
                    </a:lnR>
                    <a:lnT>
                      <a:noFill/>
                    </a:lnT>
                    <a:lnB>
                      <a:noFill/>
                    </a:lnB>
                  </a:tcPr>
                </a:tc>
                <a:tc>
                  <a:txBody>
                    <a:bodyPr/>
                    <a:lstStyle/>
                    <a:p>
                      <a:pPr algn="l" fontAlgn="b"/>
                      <a:endParaRPr lang="en-US" sz="2000" b="0" i="0" u="none" strike="noStrike" dirty="0">
                        <a:solidFill>
                          <a:schemeClr val="tx1"/>
                        </a:solidFill>
                        <a:effectLst/>
                        <a:latin typeface="Times New Roman"/>
                      </a:endParaRPr>
                    </a:p>
                  </a:txBody>
                  <a:tcPr marL="9525" marR="9525" marT="9525" marB="0" anchor="b">
                    <a:lnL>
                      <a:noFill/>
                    </a:lnL>
                    <a:lnR>
                      <a:noFill/>
                    </a:lnR>
                    <a:lnT>
                      <a:noFill/>
                    </a:lnT>
                    <a:lnB>
                      <a:noFill/>
                    </a:lnB>
                  </a:tcPr>
                </a:tc>
                <a:tc>
                  <a:txBody>
                    <a:bodyPr/>
                    <a:lstStyle/>
                    <a:p>
                      <a:pPr algn="l" fontAlgn="b"/>
                      <a:endParaRPr lang="en-US" sz="2000" b="0" i="0" u="none" strike="noStrike">
                        <a:solidFill>
                          <a:schemeClr val="tx1"/>
                        </a:solidFill>
                        <a:effectLst/>
                        <a:latin typeface="Times New Roman"/>
                      </a:endParaRPr>
                    </a:p>
                  </a:txBody>
                  <a:tcPr marL="9525" marR="9525" marT="9525" marB="0" anchor="b">
                    <a:lnL>
                      <a:noFill/>
                    </a:lnL>
                    <a:lnR>
                      <a:noFill/>
                    </a:lnR>
                    <a:lnT>
                      <a:noFill/>
                    </a:lnT>
                    <a:lnB>
                      <a:noFill/>
                    </a:lnB>
                  </a:tcPr>
                </a:tc>
                <a:tc>
                  <a:txBody>
                    <a:bodyPr/>
                    <a:lstStyle/>
                    <a:p>
                      <a:pPr algn="l" fontAlgn="b"/>
                      <a:endParaRPr lang="en-US" sz="2000" b="0" i="0" u="none" strike="noStrike">
                        <a:solidFill>
                          <a:schemeClr val="tx1"/>
                        </a:solidFill>
                        <a:effectLst/>
                        <a:latin typeface="Times New Roman"/>
                      </a:endParaRPr>
                    </a:p>
                  </a:txBody>
                  <a:tcPr marL="9525" marR="9525" marT="9525" marB="0" anchor="b">
                    <a:lnL>
                      <a:noFill/>
                    </a:lnL>
                    <a:lnR>
                      <a:noFill/>
                    </a:lnR>
                    <a:lnT>
                      <a:noFill/>
                    </a:lnT>
                    <a:lnB>
                      <a:noFill/>
                    </a:lnB>
                  </a:tcPr>
                </a:tc>
              </a:tr>
              <a:tr h="324300">
                <a:tc>
                  <a:txBody>
                    <a:bodyPr/>
                    <a:lstStyle/>
                    <a:p>
                      <a:pPr algn="l" fontAlgn="b"/>
                      <a:endParaRPr lang="en-US" sz="1100" b="0" i="0" u="none" strike="noStrike">
                        <a:solidFill>
                          <a:schemeClr val="tx1"/>
                        </a:solidFill>
                        <a:effectLst/>
                        <a:latin typeface="Calibri"/>
                      </a:endParaRPr>
                    </a:p>
                  </a:txBody>
                  <a:tcPr marL="9525" marR="9525" marT="9525" marB="0" anchor="b">
                    <a:lnL>
                      <a:noFill/>
                    </a:lnL>
                    <a:lnR>
                      <a:noFill/>
                    </a:lnR>
                    <a:lnT>
                      <a:noFill/>
                    </a:lnT>
                    <a:lnB>
                      <a:noFill/>
                    </a:lnB>
                  </a:tcPr>
                </a:tc>
                <a:tc>
                  <a:txBody>
                    <a:bodyPr/>
                    <a:lstStyle/>
                    <a:p>
                      <a:pPr algn="l" fontAlgn="b"/>
                      <a:r>
                        <a:rPr lang="en-US" sz="2000" b="0" i="0" u="none" strike="noStrike" dirty="0">
                          <a:solidFill>
                            <a:schemeClr val="tx1"/>
                          </a:solidFill>
                          <a:effectLst/>
                          <a:latin typeface="Times New Roman"/>
                        </a:rPr>
                        <a:t>Constant</a:t>
                      </a:r>
                    </a:p>
                  </a:txBody>
                  <a:tcPr marL="9525" marR="9525" marT="9525" marB="0" anchor="b">
                    <a:lnL>
                      <a:noFill/>
                    </a:lnL>
                    <a:lnR>
                      <a:noFill/>
                    </a:lnR>
                    <a:lnT>
                      <a:noFill/>
                    </a:lnT>
                    <a:lnB>
                      <a:noFill/>
                    </a:lnB>
                  </a:tcPr>
                </a:tc>
                <a:tc>
                  <a:txBody>
                    <a:bodyPr/>
                    <a:lstStyle/>
                    <a:p>
                      <a:pPr algn="ctr" fontAlgn="b"/>
                      <a:r>
                        <a:rPr lang="en-US" sz="2000" b="0" i="0" u="none" strike="noStrike">
                          <a:solidFill>
                            <a:schemeClr val="tx1"/>
                          </a:solidFill>
                          <a:effectLst/>
                          <a:latin typeface="Times New Roman"/>
                        </a:rPr>
                        <a:t>2.18***</a:t>
                      </a:r>
                    </a:p>
                  </a:txBody>
                  <a:tcPr marL="9525" marR="9525" marT="9525" marB="0" anchor="b">
                    <a:lnL>
                      <a:noFill/>
                    </a:lnL>
                    <a:lnR>
                      <a:noFill/>
                    </a:lnR>
                    <a:lnT>
                      <a:noFill/>
                    </a:lnT>
                    <a:lnB>
                      <a:noFill/>
                    </a:lnB>
                  </a:tcPr>
                </a:tc>
                <a:tc>
                  <a:txBody>
                    <a:bodyPr/>
                    <a:lstStyle/>
                    <a:p>
                      <a:pPr algn="ctr" fontAlgn="b"/>
                      <a:r>
                        <a:rPr lang="en-US" sz="2000" b="0" i="0" u="none" strike="noStrike" dirty="0">
                          <a:solidFill>
                            <a:schemeClr val="tx1"/>
                          </a:solidFill>
                          <a:effectLst/>
                          <a:latin typeface="Times New Roman"/>
                        </a:rPr>
                        <a:t>1.03***</a:t>
                      </a:r>
                    </a:p>
                  </a:txBody>
                  <a:tcPr marL="9525" marR="9525" marT="9525" marB="0" anchor="b">
                    <a:lnL>
                      <a:noFill/>
                    </a:lnL>
                    <a:lnR>
                      <a:noFill/>
                    </a:lnR>
                    <a:lnT>
                      <a:noFill/>
                    </a:lnT>
                    <a:lnB>
                      <a:noFill/>
                    </a:lnB>
                  </a:tcPr>
                </a:tc>
              </a:tr>
              <a:tr h="324300">
                <a:tc>
                  <a:txBody>
                    <a:bodyPr/>
                    <a:lstStyle/>
                    <a:p>
                      <a:pPr algn="l" fontAlgn="b"/>
                      <a:endParaRPr lang="en-US" sz="1100" b="0" i="0" u="none" strike="noStrike">
                        <a:solidFill>
                          <a:schemeClr val="tx1"/>
                        </a:solidFill>
                        <a:effectLst/>
                        <a:latin typeface="Calibri"/>
                      </a:endParaRPr>
                    </a:p>
                  </a:txBody>
                  <a:tcPr marL="9525" marR="9525" marT="9525" marB="0" anchor="b">
                    <a:lnL>
                      <a:noFill/>
                    </a:lnL>
                    <a:lnR>
                      <a:noFill/>
                    </a:lnR>
                    <a:lnT>
                      <a:noFill/>
                    </a:lnT>
                    <a:lnB>
                      <a:noFill/>
                    </a:lnB>
                  </a:tcPr>
                </a:tc>
                <a:tc>
                  <a:txBody>
                    <a:bodyPr/>
                    <a:lstStyle/>
                    <a:p>
                      <a:pPr algn="l" fontAlgn="b"/>
                      <a:endParaRPr lang="en-US" sz="2000" b="0" i="0" u="none" strike="noStrike" dirty="0">
                        <a:solidFill>
                          <a:schemeClr val="tx1"/>
                        </a:solidFill>
                        <a:effectLst/>
                        <a:latin typeface="Times New Roman"/>
                      </a:endParaRPr>
                    </a:p>
                  </a:txBody>
                  <a:tcPr marL="9525" marR="9525" marT="9525" marB="0" anchor="b">
                    <a:lnL>
                      <a:noFill/>
                    </a:lnL>
                    <a:lnR>
                      <a:noFill/>
                    </a:lnR>
                    <a:lnT>
                      <a:noFill/>
                    </a:lnT>
                    <a:lnB>
                      <a:noFill/>
                    </a:lnB>
                  </a:tcPr>
                </a:tc>
                <a:tc>
                  <a:txBody>
                    <a:bodyPr/>
                    <a:lstStyle/>
                    <a:p>
                      <a:pPr algn="ctr" fontAlgn="b"/>
                      <a:r>
                        <a:rPr lang="en-US" sz="2000" b="0" i="0" u="none" strike="noStrike">
                          <a:solidFill>
                            <a:schemeClr val="tx1"/>
                          </a:solidFill>
                          <a:effectLst/>
                          <a:latin typeface="Times New Roman"/>
                        </a:rPr>
                        <a:t>(0.54)</a:t>
                      </a:r>
                    </a:p>
                  </a:txBody>
                  <a:tcPr marL="9525" marR="9525" marT="9525" marB="0" anchor="b">
                    <a:lnL>
                      <a:noFill/>
                    </a:lnL>
                    <a:lnR>
                      <a:noFill/>
                    </a:lnR>
                    <a:lnT>
                      <a:noFill/>
                    </a:lnT>
                    <a:lnB>
                      <a:noFill/>
                    </a:lnB>
                  </a:tcPr>
                </a:tc>
                <a:tc>
                  <a:txBody>
                    <a:bodyPr/>
                    <a:lstStyle/>
                    <a:p>
                      <a:pPr algn="ctr" fontAlgn="b"/>
                      <a:r>
                        <a:rPr lang="en-US" sz="2000" b="0" i="0" u="none" strike="noStrike" dirty="0">
                          <a:solidFill>
                            <a:schemeClr val="tx1"/>
                          </a:solidFill>
                          <a:effectLst/>
                          <a:latin typeface="Times New Roman"/>
                        </a:rPr>
                        <a:t>(0.21)</a:t>
                      </a:r>
                    </a:p>
                  </a:txBody>
                  <a:tcPr marL="9525" marR="9525" marT="9525" marB="0" anchor="b">
                    <a:lnL>
                      <a:noFill/>
                    </a:lnL>
                    <a:lnR>
                      <a:noFill/>
                    </a:lnR>
                    <a:lnT>
                      <a:noFill/>
                    </a:lnT>
                    <a:lnB>
                      <a:noFill/>
                    </a:lnB>
                  </a:tcPr>
                </a:tc>
              </a:tr>
              <a:tr h="324300">
                <a:tc>
                  <a:txBody>
                    <a:bodyPr/>
                    <a:lstStyle/>
                    <a:p>
                      <a:pPr algn="l" fontAlgn="b"/>
                      <a:endParaRPr lang="en-US" sz="1100" b="0" i="0" u="none" strike="noStrike">
                        <a:solidFill>
                          <a:schemeClr val="tx1"/>
                        </a:solidFill>
                        <a:effectLst/>
                        <a:latin typeface="Calibri"/>
                      </a:endParaRPr>
                    </a:p>
                  </a:txBody>
                  <a:tcPr marL="9525" marR="9525" marT="9525" marB="0" anchor="b">
                    <a:lnL>
                      <a:noFill/>
                    </a:lnL>
                    <a:lnR>
                      <a:noFill/>
                    </a:lnR>
                    <a:lnT>
                      <a:noFill/>
                    </a:lnT>
                    <a:lnB>
                      <a:noFill/>
                    </a:lnB>
                  </a:tcPr>
                </a:tc>
                <a:tc>
                  <a:txBody>
                    <a:bodyPr/>
                    <a:lstStyle/>
                    <a:p>
                      <a:pPr algn="l" fontAlgn="b"/>
                      <a:r>
                        <a:rPr lang="en-US" sz="2000" b="0" i="0" u="none" strike="noStrike" dirty="0">
                          <a:solidFill>
                            <a:schemeClr val="tx1"/>
                          </a:solidFill>
                          <a:effectLst/>
                          <a:latin typeface="Times New Roman"/>
                        </a:rPr>
                        <a:t>Hours Growth</a:t>
                      </a:r>
                    </a:p>
                  </a:txBody>
                  <a:tcPr marL="9525" marR="9525" marT="9525" marB="0" anchor="b">
                    <a:lnL>
                      <a:noFill/>
                    </a:lnL>
                    <a:lnR>
                      <a:noFill/>
                    </a:lnR>
                    <a:lnT>
                      <a:noFill/>
                    </a:lnT>
                    <a:lnB>
                      <a:noFill/>
                    </a:lnB>
                  </a:tcPr>
                </a:tc>
                <a:tc>
                  <a:txBody>
                    <a:bodyPr/>
                    <a:lstStyle/>
                    <a:p>
                      <a:pPr algn="ctr" fontAlgn="b"/>
                      <a:r>
                        <a:rPr lang="en-US" sz="2000" b="0" i="0" u="none" strike="noStrike" dirty="0">
                          <a:solidFill>
                            <a:schemeClr val="tx1"/>
                          </a:solidFill>
                          <a:effectLst/>
                          <a:latin typeface="Times New Roman"/>
                        </a:rPr>
                        <a:t>-0.31**</a:t>
                      </a:r>
                    </a:p>
                  </a:txBody>
                  <a:tcPr marL="9525" marR="9525" marT="9525" marB="0" anchor="b">
                    <a:lnL>
                      <a:noFill/>
                    </a:lnL>
                    <a:lnR>
                      <a:noFill/>
                    </a:lnR>
                    <a:lnT>
                      <a:noFill/>
                    </a:lnT>
                    <a:lnB>
                      <a:noFill/>
                    </a:lnB>
                  </a:tcPr>
                </a:tc>
                <a:tc>
                  <a:txBody>
                    <a:bodyPr/>
                    <a:lstStyle/>
                    <a:p>
                      <a:pPr algn="ctr" fontAlgn="b"/>
                      <a:r>
                        <a:rPr lang="en-US" sz="2000" b="0" i="0" u="none" strike="noStrike" dirty="0">
                          <a:solidFill>
                            <a:schemeClr val="tx1"/>
                          </a:solidFill>
                          <a:effectLst/>
                          <a:latin typeface="Times New Roman"/>
                        </a:rPr>
                        <a:t>-0.53**</a:t>
                      </a:r>
                    </a:p>
                  </a:txBody>
                  <a:tcPr marL="9525" marR="9525" marT="9525" marB="0" anchor="b">
                    <a:lnL>
                      <a:noFill/>
                    </a:lnL>
                    <a:lnR>
                      <a:noFill/>
                    </a:lnR>
                    <a:lnT>
                      <a:noFill/>
                    </a:lnT>
                    <a:lnB>
                      <a:noFill/>
                    </a:lnB>
                  </a:tcPr>
                </a:tc>
              </a:tr>
              <a:tr h="324300">
                <a:tc>
                  <a:txBody>
                    <a:bodyPr/>
                    <a:lstStyle/>
                    <a:p>
                      <a:pPr algn="l" fontAlgn="b"/>
                      <a:endParaRPr lang="en-US" sz="1100" b="0" i="0" u="none" strike="noStrike">
                        <a:solidFill>
                          <a:schemeClr val="tx1"/>
                        </a:solidFill>
                        <a:effectLst/>
                        <a:latin typeface="Calibri"/>
                      </a:endParaRPr>
                    </a:p>
                  </a:txBody>
                  <a:tcPr marL="9525" marR="9525" marT="9525" marB="0" anchor="b">
                    <a:lnL>
                      <a:noFill/>
                    </a:lnL>
                    <a:lnR>
                      <a:noFill/>
                    </a:lnR>
                    <a:lnT>
                      <a:noFill/>
                    </a:lnT>
                    <a:lnB>
                      <a:noFill/>
                    </a:lnB>
                  </a:tcPr>
                </a:tc>
                <a:tc>
                  <a:txBody>
                    <a:bodyPr/>
                    <a:lstStyle/>
                    <a:p>
                      <a:pPr algn="l" fontAlgn="b"/>
                      <a:endParaRPr lang="en-US" sz="2000" b="0" i="0" u="none" strike="noStrike" dirty="0">
                        <a:solidFill>
                          <a:schemeClr val="tx1"/>
                        </a:solidFill>
                        <a:effectLst/>
                        <a:latin typeface="Times New Roman"/>
                      </a:endParaRPr>
                    </a:p>
                  </a:txBody>
                  <a:tcPr marL="9525" marR="9525" marT="9525" marB="0" anchor="b">
                    <a:lnL>
                      <a:noFill/>
                    </a:lnL>
                    <a:lnR>
                      <a:noFill/>
                    </a:lnR>
                    <a:lnT>
                      <a:noFill/>
                    </a:lnT>
                    <a:lnB>
                      <a:noFill/>
                    </a:lnB>
                  </a:tcPr>
                </a:tc>
                <a:tc>
                  <a:txBody>
                    <a:bodyPr/>
                    <a:lstStyle/>
                    <a:p>
                      <a:pPr algn="ctr" fontAlgn="b"/>
                      <a:r>
                        <a:rPr lang="en-US" sz="2000" b="0" i="0" u="none" strike="noStrike">
                          <a:solidFill>
                            <a:schemeClr val="tx1"/>
                          </a:solidFill>
                          <a:effectLst/>
                          <a:latin typeface="Times New Roman"/>
                        </a:rPr>
                        <a:t>(0.12)</a:t>
                      </a:r>
                    </a:p>
                  </a:txBody>
                  <a:tcPr marL="9525" marR="9525" marT="9525" marB="0" anchor="b">
                    <a:lnL>
                      <a:noFill/>
                    </a:lnL>
                    <a:lnR>
                      <a:noFill/>
                    </a:lnR>
                    <a:lnT>
                      <a:noFill/>
                    </a:lnT>
                    <a:lnB>
                      <a:noFill/>
                    </a:lnB>
                  </a:tcPr>
                </a:tc>
                <a:tc>
                  <a:txBody>
                    <a:bodyPr/>
                    <a:lstStyle/>
                    <a:p>
                      <a:pPr algn="ctr" fontAlgn="b"/>
                      <a:r>
                        <a:rPr lang="en-US" sz="2000" b="0" i="0" u="none" strike="noStrike" dirty="0">
                          <a:solidFill>
                            <a:schemeClr val="tx1"/>
                          </a:solidFill>
                          <a:effectLst/>
                          <a:latin typeface="Times New Roman"/>
                        </a:rPr>
                        <a:t>(0.24)</a:t>
                      </a:r>
                    </a:p>
                  </a:txBody>
                  <a:tcPr marL="9525" marR="9525" marT="9525" marB="0" anchor="b">
                    <a:lnL>
                      <a:noFill/>
                    </a:lnL>
                    <a:lnR>
                      <a:noFill/>
                    </a:lnR>
                    <a:lnT>
                      <a:noFill/>
                    </a:lnT>
                    <a:lnB>
                      <a:noFill/>
                    </a:lnB>
                  </a:tcPr>
                </a:tc>
              </a:tr>
              <a:tr h="324300">
                <a:tc>
                  <a:txBody>
                    <a:bodyPr/>
                    <a:lstStyle/>
                    <a:p>
                      <a:pPr algn="l" fontAlgn="b"/>
                      <a:endParaRPr lang="en-US" sz="1100" b="0" i="0" u="none" strike="noStrike">
                        <a:solidFill>
                          <a:schemeClr val="tx1"/>
                        </a:solidFill>
                        <a:effectLst/>
                        <a:latin typeface="Calibri"/>
                      </a:endParaRPr>
                    </a:p>
                  </a:txBody>
                  <a:tcPr marL="9525" marR="9525" marT="9525" marB="0" anchor="b">
                    <a:lnL>
                      <a:noFill/>
                    </a:lnL>
                    <a:lnR>
                      <a:noFill/>
                    </a:lnR>
                    <a:lnT>
                      <a:noFill/>
                    </a:lnT>
                    <a:lnB>
                      <a:noFill/>
                    </a:lnB>
                  </a:tcPr>
                </a:tc>
                <a:tc>
                  <a:txBody>
                    <a:bodyPr/>
                    <a:lstStyle/>
                    <a:p>
                      <a:pPr algn="l" fontAlgn="b"/>
                      <a:r>
                        <a:rPr lang="en-US" sz="2000" b="0" i="0" u="none" strike="noStrike" dirty="0">
                          <a:solidFill>
                            <a:schemeClr val="tx1"/>
                          </a:solidFill>
                          <a:effectLst/>
                          <a:latin typeface="Times New Roman"/>
                        </a:rPr>
                        <a:t>Average Tax Wedge</a:t>
                      </a:r>
                    </a:p>
                  </a:txBody>
                  <a:tcPr marL="9525" marR="9525" marT="9525" marB="0" anchor="b">
                    <a:lnL>
                      <a:noFill/>
                    </a:lnL>
                    <a:lnR>
                      <a:noFill/>
                    </a:lnR>
                    <a:lnT>
                      <a:noFill/>
                    </a:lnT>
                    <a:lnB>
                      <a:noFill/>
                    </a:lnB>
                  </a:tcPr>
                </a:tc>
                <a:tc>
                  <a:txBody>
                    <a:bodyPr/>
                    <a:lstStyle/>
                    <a:p>
                      <a:pPr algn="ctr" fontAlgn="b"/>
                      <a:r>
                        <a:rPr lang="en-US" sz="2000" b="0" i="0" u="none" strike="noStrike" dirty="0">
                          <a:solidFill>
                            <a:schemeClr val="tx1"/>
                          </a:solidFill>
                          <a:effectLst/>
                          <a:latin typeface="Times New Roman"/>
                        </a:rPr>
                        <a:t>-1.79*</a:t>
                      </a:r>
                    </a:p>
                  </a:txBody>
                  <a:tcPr marL="9525" marR="9525" marT="9525" marB="0" anchor="b">
                    <a:lnL>
                      <a:noFill/>
                    </a:lnL>
                    <a:lnR>
                      <a:noFill/>
                    </a:lnR>
                    <a:lnT>
                      <a:noFill/>
                    </a:lnT>
                    <a:lnB>
                      <a:noFill/>
                    </a:lnB>
                  </a:tcPr>
                </a:tc>
                <a:tc>
                  <a:txBody>
                    <a:bodyPr/>
                    <a:lstStyle/>
                    <a:p>
                      <a:pPr algn="ctr" fontAlgn="b"/>
                      <a:endParaRPr lang="en-US" sz="2000" b="0" i="0" u="none" strike="noStrike" dirty="0">
                        <a:solidFill>
                          <a:schemeClr val="tx1"/>
                        </a:solidFill>
                        <a:effectLst/>
                        <a:latin typeface="Times New Roman"/>
                      </a:endParaRPr>
                    </a:p>
                  </a:txBody>
                  <a:tcPr marL="9525" marR="9525" marT="9525" marB="0" anchor="b">
                    <a:lnL>
                      <a:noFill/>
                    </a:lnL>
                    <a:lnR>
                      <a:noFill/>
                    </a:lnR>
                    <a:lnT>
                      <a:noFill/>
                    </a:lnT>
                    <a:lnB>
                      <a:noFill/>
                    </a:lnB>
                  </a:tcPr>
                </a:tc>
              </a:tr>
              <a:tr h="324300">
                <a:tc>
                  <a:txBody>
                    <a:bodyPr/>
                    <a:lstStyle/>
                    <a:p>
                      <a:pPr algn="l" fontAlgn="b"/>
                      <a:endParaRPr lang="en-US" sz="1100" b="0" i="0" u="none" strike="noStrike">
                        <a:solidFill>
                          <a:schemeClr val="tx1"/>
                        </a:solidFill>
                        <a:effectLst/>
                        <a:latin typeface="Calibri"/>
                      </a:endParaRPr>
                    </a:p>
                  </a:txBody>
                  <a:tcPr marL="9525" marR="9525" marT="9525" marB="0" anchor="b">
                    <a:lnL>
                      <a:noFill/>
                    </a:lnL>
                    <a:lnR>
                      <a:noFill/>
                    </a:lnR>
                    <a:lnT>
                      <a:noFill/>
                    </a:lnT>
                    <a:lnB>
                      <a:noFill/>
                    </a:lnB>
                  </a:tcPr>
                </a:tc>
                <a:tc>
                  <a:txBody>
                    <a:bodyPr/>
                    <a:lstStyle/>
                    <a:p>
                      <a:pPr algn="l" fontAlgn="b"/>
                      <a:endParaRPr lang="en-US" sz="2000" b="0" i="0" u="none" strike="noStrike">
                        <a:solidFill>
                          <a:schemeClr val="tx1"/>
                        </a:solidFill>
                        <a:effectLst/>
                        <a:latin typeface="Times New Roman"/>
                      </a:endParaRPr>
                    </a:p>
                  </a:txBody>
                  <a:tcPr marL="9525" marR="9525" marT="9525" marB="0" anchor="b">
                    <a:lnL>
                      <a:noFill/>
                    </a:lnL>
                    <a:lnR>
                      <a:noFill/>
                    </a:lnR>
                    <a:lnT>
                      <a:noFill/>
                    </a:lnT>
                    <a:lnB>
                      <a:noFill/>
                    </a:lnB>
                  </a:tcPr>
                </a:tc>
                <a:tc>
                  <a:txBody>
                    <a:bodyPr/>
                    <a:lstStyle/>
                    <a:p>
                      <a:pPr algn="ctr" fontAlgn="b"/>
                      <a:r>
                        <a:rPr lang="en-US" sz="2000" b="0" i="0" u="none" strike="noStrike" dirty="0">
                          <a:solidFill>
                            <a:schemeClr val="tx1"/>
                          </a:solidFill>
                          <a:effectLst/>
                          <a:latin typeface="Times New Roman"/>
                        </a:rPr>
                        <a:t>(0.90)</a:t>
                      </a:r>
                    </a:p>
                  </a:txBody>
                  <a:tcPr marL="9525" marR="9525" marT="9525" marB="0" anchor="b">
                    <a:lnL>
                      <a:noFill/>
                    </a:lnL>
                    <a:lnR>
                      <a:noFill/>
                    </a:lnR>
                    <a:lnT>
                      <a:noFill/>
                    </a:lnT>
                    <a:lnB>
                      <a:noFill/>
                    </a:lnB>
                  </a:tcPr>
                </a:tc>
                <a:tc>
                  <a:txBody>
                    <a:bodyPr/>
                    <a:lstStyle/>
                    <a:p>
                      <a:pPr algn="ctr" fontAlgn="b"/>
                      <a:endParaRPr lang="en-US" sz="2000" b="0" i="0" u="none" strike="noStrike" dirty="0">
                        <a:solidFill>
                          <a:schemeClr val="tx1"/>
                        </a:solidFill>
                        <a:effectLst/>
                        <a:latin typeface="Times New Roman"/>
                      </a:endParaRPr>
                    </a:p>
                  </a:txBody>
                  <a:tcPr marL="9525" marR="9525" marT="9525" marB="0" anchor="b">
                    <a:lnL>
                      <a:noFill/>
                    </a:lnL>
                    <a:lnR>
                      <a:noFill/>
                    </a:lnR>
                    <a:lnT>
                      <a:noFill/>
                    </a:lnT>
                    <a:lnB>
                      <a:noFill/>
                    </a:lnB>
                  </a:tcPr>
                </a:tc>
              </a:tr>
              <a:tr h="324300">
                <a:tc>
                  <a:txBody>
                    <a:bodyPr/>
                    <a:lstStyle/>
                    <a:p>
                      <a:pPr algn="l" fontAlgn="b"/>
                      <a:endParaRPr lang="en-US" sz="1100" b="0" i="0" u="none" strike="noStrike">
                        <a:solidFill>
                          <a:schemeClr val="tx1"/>
                        </a:solidFill>
                        <a:effectLst/>
                        <a:latin typeface="Calibri"/>
                      </a:endParaRPr>
                    </a:p>
                  </a:txBody>
                  <a:tcPr marL="9525" marR="9525" marT="9525" marB="0" anchor="b">
                    <a:lnL>
                      <a:noFill/>
                    </a:lnL>
                    <a:lnR>
                      <a:noFill/>
                    </a:lnR>
                    <a:lnT>
                      <a:noFill/>
                    </a:lnT>
                    <a:lnB>
                      <a:noFill/>
                    </a:lnB>
                  </a:tcPr>
                </a:tc>
                <a:tc>
                  <a:txBody>
                    <a:bodyPr/>
                    <a:lstStyle/>
                    <a:p>
                      <a:pPr algn="l" fontAlgn="b"/>
                      <a:r>
                        <a:rPr lang="en-US" sz="2000" b="0" i="0" u="none" strike="noStrike">
                          <a:solidFill>
                            <a:schemeClr val="tx1"/>
                          </a:solidFill>
                          <a:effectLst/>
                          <a:latin typeface="Times New Roman"/>
                        </a:rPr>
                        <a:t>Population Growth</a:t>
                      </a:r>
                    </a:p>
                  </a:txBody>
                  <a:tcPr marL="9525" marR="9525" marT="9525" marB="0" anchor="b">
                    <a:lnL>
                      <a:noFill/>
                    </a:lnL>
                    <a:lnR>
                      <a:noFill/>
                    </a:lnR>
                    <a:lnT>
                      <a:noFill/>
                    </a:lnT>
                    <a:lnB>
                      <a:noFill/>
                    </a:lnB>
                  </a:tcPr>
                </a:tc>
                <a:tc>
                  <a:txBody>
                    <a:bodyPr/>
                    <a:lstStyle/>
                    <a:p>
                      <a:pPr algn="ctr" fontAlgn="b"/>
                      <a:endParaRPr lang="en-US" sz="2000" b="0" i="0" u="none" strike="noStrike" dirty="0">
                        <a:solidFill>
                          <a:schemeClr val="tx1"/>
                        </a:solidFill>
                        <a:effectLst/>
                        <a:latin typeface="Times New Roman"/>
                      </a:endParaRPr>
                    </a:p>
                  </a:txBody>
                  <a:tcPr marL="9525" marR="9525" marT="9525" marB="0" anchor="b">
                    <a:lnL>
                      <a:noFill/>
                    </a:lnL>
                    <a:lnR>
                      <a:noFill/>
                    </a:lnR>
                    <a:lnT>
                      <a:noFill/>
                    </a:lnT>
                    <a:lnB>
                      <a:noFill/>
                    </a:lnB>
                  </a:tcPr>
                </a:tc>
                <a:tc>
                  <a:txBody>
                    <a:bodyPr/>
                    <a:lstStyle/>
                    <a:p>
                      <a:pPr algn="ctr" fontAlgn="b"/>
                      <a:r>
                        <a:rPr lang="en-US" sz="2000" b="0" i="0" u="none" strike="noStrike" dirty="0">
                          <a:solidFill>
                            <a:schemeClr val="tx1"/>
                          </a:solidFill>
                          <a:effectLst/>
                          <a:latin typeface="Times New Roman"/>
                        </a:rPr>
                        <a:t>0.10</a:t>
                      </a:r>
                    </a:p>
                  </a:txBody>
                  <a:tcPr marL="9525" marR="9525" marT="9525" marB="0" anchor="b">
                    <a:lnL>
                      <a:noFill/>
                    </a:lnL>
                    <a:lnR>
                      <a:noFill/>
                    </a:lnR>
                    <a:lnT>
                      <a:noFill/>
                    </a:lnT>
                    <a:lnB>
                      <a:noFill/>
                    </a:lnB>
                  </a:tcPr>
                </a:tc>
              </a:tr>
              <a:tr h="324300">
                <a:tc>
                  <a:txBody>
                    <a:bodyPr/>
                    <a:lstStyle/>
                    <a:p>
                      <a:pPr algn="l" fontAlgn="b"/>
                      <a:endParaRPr lang="en-US" sz="1100" b="0" i="0" u="none" strike="noStrike">
                        <a:solidFill>
                          <a:schemeClr val="tx1"/>
                        </a:solidFill>
                        <a:effectLst/>
                        <a:latin typeface="Calibri"/>
                      </a:endParaRPr>
                    </a:p>
                  </a:txBody>
                  <a:tcPr marL="9525" marR="9525" marT="9525" marB="0" anchor="b">
                    <a:lnL>
                      <a:noFill/>
                    </a:lnL>
                    <a:lnR>
                      <a:noFill/>
                    </a:lnR>
                    <a:lnT>
                      <a:noFill/>
                    </a:lnT>
                    <a:lnB>
                      <a:noFill/>
                    </a:lnB>
                  </a:tcPr>
                </a:tc>
                <a:tc>
                  <a:txBody>
                    <a:bodyPr/>
                    <a:lstStyle/>
                    <a:p>
                      <a:pPr algn="l" fontAlgn="b"/>
                      <a:endParaRPr lang="en-US" sz="2000" b="0" i="0" u="none" strike="noStrike">
                        <a:solidFill>
                          <a:schemeClr val="tx1"/>
                        </a:solidFill>
                        <a:effectLst/>
                        <a:latin typeface="Times New Roman"/>
                      </a:endParaRPr>
                    </a:p>
                  </a:txBody>
                  <a:tcPr marL="9525" marR="9525" marT="9525" marB="0" anchor="b">
                    <a:lnL>
                      <a:noFill/>
                    </a:lnL>
                    <a:lnR>
                      <a:noFill/>
                    </a:lnR>
                    <a:lnT>
                      <a:noFill/>
                    </a:lnT>
                    <a:lnB>
                      <a:noFill/>
                    </a:lnB>
                  </a:tcPr>
                </a:tc>
                <a:tc>
                  <a:txBody>
                    <a:bodyPr/>
                    <a:lstStyle/>
                    <a:p>
                      <a:pPr algn="l" fontAlgn="b"/>
                      <a:endParaRPr lang="en-US" sz="2000" b="0" i="0" u="none" strike="noStrike" dirty="0">
                        <a:solidFill>
                          <a:schemeClr val="tx1"/>
                        </a:solidFill>
                        <a:effectLst/>
                        <a:latin typeface="Calibri"/>
                      </a:endParaRPr>
                    </a:p>
                  </a:txBody>
                  <a:tcPr marL="9525" marR="9525" marT="9525" marB="0" anchor="b">
                    <a:lnL>
                      <a:noFill/>
                    </a:lnL>
                    <a:lnR>
                      <a:noFill/>
                    </a:lnR>
                    <a:lnT>
                      <a:noFill/>
                    </a:lnT>
                    <a:lnB>
                      <a:noFill/>
                    </a:lnB>
                  </a:tcPr>
                </a:tc>
                <a:tc>
                  <a:txBody>
                    <a:bodyPr/>
                    <a:lstStyle/>
                    <a:p>
                      <a:pPr algn="ctr" fontAlgn="b"/>
                      <a:r>
                        <a:rPr lang="en-US" sz="2000" b="0" i="0" u="none" strike="noStrike" dirty="0">
                          <a:solidFill>
                            <a:schemeClr val="tx1"/>
                          </a:solidFill>
                          <a:effectLst/>
                          <a:latin typeface="Times New Roman"/>
                        </a:rPr>
                        <a:t>(0.49)</a:t>
                      </a:r>
                    </a:p>
                  </a:txBody>
                  <a:tcPr marL="9525" marR="9525" marT="9525" marB="0" anchor="b">
                    <a:lnL>
                      <a:noFill/>
                    </a:lnL>
                    <a:lnR>
                      <a:noFill/>
                    </a:lnR>
                    <a:lnT>
                      <a:noFill/>
                    </a:lnT>
                    <a:lnB>
                      <a:noFill/>
                    </a:lnB>
                  </a:tcPr>
                </a:tc>
              </a:tr>
              <a:tr h="321351">
                <a:tc>
                  <a:txBody>
                    <a:bodyPr/>
                    <a:lstStyle/>
                    <a:p>
                      <a:pPr algn="l" fontAlgn="b"/>
                      <a:endParaRPr lang="en-US" sz="1100" b="0" i="0" u="none" strike="noStrike">
                        <a:solidFill>
                          <a:schemeClr val="tx1"/>
                        </a:solidFill>
                        <a:effectLst/>
                        <a:latin typeface="Calibri"/>
                      </a:endParaRPr>
                    </a:p>
                  </a:txBody>
                  <a:tcPr marL="9525" marR="9525" marT="9525" marB="0" anchor="b">
                    <a:lnL>
                      <a:noFill/>
                    </a:lnL>
                    <a:lnR>
                      <a:noFill/>
                    </a:lnR>
                    <a:lnT>
                      <a:noFill/>
                    </a:lnT>
                    <a:lnB>
                      <a:noFill/>
                    </a:lnB>
                  </a:tcPr>
                </a:tc>
                <a:tc>
                  <a:txBody>
                    <a:bodyPr/>
                    <a:lstStyle/>
                    <a:p>
                      <a:pPr algn="l" fontAlgn="b"/>
                      <a:endParaRPr lang="en-US" sz="2000" b="0" i="0" u="none" strike="noStrike">
                        <a:solidFill>
                          <a:schemeClr val="tx1"/>
                        </a:solidFill>
                        <a:effectLst/>
                        <a:latin typeface="Times New Roman"/>
                      </a:endParaRPr>
                    </a:p>
                  </a:txBody>
                  <a:tcPr marL="9525" marR="9525" marT="9525" marB="0" anchor="b">
                    <a:lnL>
                      <a:noFill/>
                    </a:lnL>
                    <a:lnR>
                      <a:noFill/>
                    </a:lnR>
                    <a:lnT>
                      <a:noFill/>
                    </a:lnT>
                    <a:lnB>
                      <a:noFill/>
                    </a:lnB>
                  </a:tcPr>
                </a:tc>
                <a:tc>
                  <a:txBody>
                    <a:bodyPr/>
                    <a:lstStyle/>
                    <a:p>
                      <a:pPr algn="l" fontAlgn="b"/>
                      <a:endParaRPr lang="en-US" sz="2000" b="0" i="0" u="none" strike="noStrike" dirty="0">
                        <a:solidFill>
                          <a:schemeClr val="tx1"/>
                        </a:solidFill>
                        <a:effectLst/>
                        <a:latin typeface="Calibri"/>
                      </a:endParaRPr>
                    </a:p>
                  </a:txBody>
                  <a:tcPr marL="9525" marR="9525" marT="9525" marB="0" anchor="b">
                    <a:lnL>
                      <a:noFill/>
                    </a:lnL>
                    <a:lnR>
                      <a:noFill/>
                    </a:lnR>
                    <a:lnT>
                      <a:noFill/>
                    </a:lnT>
                    <a:lnB>
                      <a:noFill/>
                    </a:lnB>
                  </a:tcPr>
                </a:tc>
                <a:tc>
                  <a:txBody>
                    <a:bodyPr/>
                    <a:lstStyle/>
                    <a:p>
                      <a:pPr algn="ctr" fontAlgn="b"/>
                      <a:endParaRPr lang="en-US" sz="2000" b="0" i="0" u="none" strike="noStrike" dirty="0">
                        <a:solidFill>
                          <a:schemeClr val="tx1"/>
                        </a:solidFill>
                        <a:effectLst/>
                        <a:latin typeface="Times New Roman"/>
                      </a:endParaRPr>
                    </a:p>
                  </a:txBody>
                  <a:tcPr marL="9525" marR="9525" marT="9525" marB="0" anchor="b">
                    <a:lnL>
                      <a:noFill/>
                    </a:lnL>
                    <a:lnR>
                      <a:noFill/>
                    </a:lnR>
                    <a:lnT>
                      <a:noFill/>
                    </a:lnT>
                    <a:lnB>
                      <a:noFill/>
                    </a:lnB>
                  </a:tcPr>
                </a:tc>
              </a:tr>
              <a:tr h="324300">
                <a:tc gridSpan="2">
                  <a:txBody>
                    <a:bodyPr/>
                    <a:lstStyle/>
                    <a:p>
                      <a:pPr algn="l" fontAlgn="b"/>
                      <a:r>
                        <a:rPr lang="en-US" sz="2000" b="0" i="0" u="none" strike="noStrike" dirty="0">
                          <a:solidFill>
                            <a:schemeClr val="tx1"/>
                          </a:solidFill>
                          <a:effectLst/>
                          <a:latin typeface="Times New Roman"/>
                        </a:rPr>
                        <a:t>Observations</a:t>
                      </a:r>
                    </a:p>
                  </a:txBody>
                  <a:tcPr marL="9525" marR="9525" marT="9525" marB="0" anchor="b">
                    <a:lnL>
                      <a:noFill/>
                    </a:lnL>
                    <a:lnR>
                      <a:noFill/>
                    </a:lnR>
                    <a:lnT>
                      <a:noFill/>
                    </a:lnT>
                    <a:lnB>
                      <a:noFill/>
                    </a:lnB>
                  </a:tcPr>
                </a:tc>
                <a:tc hMerge="1">
                  <a:txBody>
                    <a:bodyPr/>
                    <a:lstStyle/>
                    <a:p>
                      <a:endParaRPr lang="en-US"/>
                    </a:p>
                  </a:txBody>
                  <a:tcPr/>
                </a:tc>
                <a:tc>
                  <a:txBody>
                    <a:bodyPr/>
                    <a:lstStyle/>
                    <a:p>
                      <a:pPr algn="ctr" fontAlgn="b"/>
                      <a:r>
                        <a:rPr lang="en-US" sz="2000" b="0" i="0" u="none" strike="noStrike">
                          <a:solidFill>
                            <a:schemeClr val="tx1"/>
                          </a:solidFill>
                          <a:effectLst/>
                          <a:latin typeface="Times New Roman"/>
                        </a:rPr>
                        <a:t>15</a:t>
                      </a:r>
                    </a:p>
                  </a:txBody>
                  <a:tcPr marL="9525" marR="9525" marT="9525" marB="0" anchor="b">
                    <a:lnL>
                      <a:noFill/>
                    </a:lnL>
                    <a:lnR>
                      <a:noFill/>
                    </a:lnR>
                    <a:lnT>
                      <a:noFill/>
                    </a:lnT>
                    <a:lnB>
                      <a:noFill/>
                    </a:lnB>
                  </a:tcPr>
                </a:tc>
                <a:tc>
                  <a:txBody>
                    <a:bodyPr/>
                    <a:lstStyle/>
                    <a:p>
                      <a:pPr algn="ctr" fontAlgn="b"/>
                      <a:r>
                        <a:rPr lang="en-US" sz="2000" b="0" i="0" u="none" strike="noStrike" dirty="0">
                          <a:solidFill>
                            <a:schemeClr val="tx1"/>
                          </a:solidFill>
                          <a:effectLst/>
                          <a:latin typeface="Times New Roman"/>
                        </a:rPr>
                        <a:t>20</a:t>
                      </a:r>
                    </a:p>
                  </a:txBody>
                  <a:tcPr marL="9525" marR="9525" marT="9525" marB="0" anchor="b">
                    <a:lnL>
                      <a:noFill/>
                    </a:lnL>
                    <a:lnR>
                      <a:noFill/>
                    </a:lnR>
                    <a:lnT>
                      <a:noFill/>
                    </a:lnT>
                    <a:lnB>
                      <a:noFill/>
                    </a:lnB>
                  </a:tcPr>
                </a:tc>
              </a:tr>
              <a:tr h="324300">
                <a:tc gridSpan="4">
                  <a:txBody>
                    <a:bodyPr/>
                    <a:lstStyle/>
                    <a:p>
                      <a:pPr algn="l" fontAlgn="b"/>
                      <a:r>
                        <a:rPr lang="en-US" sz="1600" b="0" i="0" u="none" strike="noStrike" dirty="0">
                          <a:solidFill>
                            <a:schemeClr val="tx1"/>
                          </a:solidFill>
                          <a:effectLst/>
                          <a:latin typeface="Times New Roman"/>
                        </a:rPr>
                        <a:t>Standard errors in parentheses. *** p&lt;0.01, ** p&lt;0.05, * p&lt;0.1</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r>
              <a:tr h="324300">
                <a:tc gridSpan="3">
                  <a:txBody>
                    <a:bodyPr/>
                    <a:lstStyle/>
                    <a:p>
                      <a:pPr algn="l" fontAlgn="b"/>
                      <a:r>
                        <a:rPr lang="en-US" sz="1600" b="0" i="0" u="none" strike="noStrike" dirty="0">
                          <a:solidFill>
                            <a:schemeClr val="tx1"/>
                          </a:solidFill>
                          <a:effectLst/>
                          <a:latin typeface="Times New Roman"/>
                        </a:rPr>
                        <a:t>Time period spans 1970-2007.</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600" b="0" i="0" u="none" strike="noStrike">
                        <a:solidFill>
                          <a:schemeClr val="tx1"/>
                        </a:solidFill>
                        <a:effectLst/>
                        <a:latin typeface="Times New Roman"/>
                      </a:endParaRPr>
                    </a:p>
                  </a:txBody>
                  <a:tcPr marL="9525" marR="9525" marT="9525" marB="0" anchor="b">
                    <a:lnL>
                      <a:noFill/>
                    </a:lnL>
                    <a:lnR>
                      <a:noFill/>
                    </a:lnR>
                    <a:lnT>
                      <a:noFill/>
                    </a:lnT>
                    <a:lnB>
                      <a:noFill/>
                    </a:lnB>
                  </a:tcPr>
                </a:tc>
              </a:tr>
              <a:tr h="324300">
                <a:tc gridSpan="4">
                  <a:txBody>
                    <a:bodyPr/>
                    <a:lstStyle/>
                    <a:p>
                      <a:pPr algn="l" fontAlgn="b"/>
                      <a:r>
                        <a:rPr lang="en-US" sz="1600" b="0" i="0" u="none" strike="noStrike" dirty="0">
                          <a:solidFill>
                            <a:schemeClr val="tx1"/>
                          </a:solidFill>
                          <a:effectLst/>
                          <a:latin typeface="Times New Roman"/>
                        </a:rPr>
                        <a:t>Sources: Total Economy Database, McDaniel </a:t>
                      </a:r>
                      <a:r>
                        <a:rPr lang="en-US" sz="1600" b="0" i="0" u="none" strike="noStrike" dirty="0" smtClean="0">
                          <a:solidFill>
                            <a:schemeClr val="tx1"/>
                          </a:solidFill>
                          <a:effectLst/>
                          <a:latin typeface="Times New Roman"/>
                        </a:rPr>
                        <a:t>tax data.</a:t>
                      </a:r>
                      <a:endParaRPr lang="en-US" sz="1600" b="0" i="0" u="none" strike="noStrike" dirty="0">
                        <a:solidFill>
                          <a:schemeClr val="tx1"/>
                        </a:solidFill>
                        <a:effectLst/>
                        <a:latin typeface="Times New Roman"/>
                      </a:endParaRP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19087700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2600" y="0"/>
            <a:ext cx="8229600" cy="711200"/>
          </a:xfrm>
        </p:spPr>
        <p:txBody>
          <a:bodyPr/>
          <a:lstStyle/>
          <a:p>
            <a:r>
              <a:rPr lang="en-US" sz="3200" dirty="0" smtClean="0"/>
              <a:t>Conclusions</a:t>
            </a:r>
            <a:endParaRPr lang="en-US" sz="3200" dirty="0"/>
          </a:p>
        </p:txBody>
      </p:sp>
      <p:sp>
        <p:nvSpPr>
          <p:cNvPr id="3" name="Content Placeholder 2"/>
          <p:cNvSpPr>
            <a:spLocks noGrp="1"/>
          </p:cNvSpPr>
          <p:nvPr>
            <p:ph idx="1"/>
          </p:nvPr>
        </p:nvSpPr>
        <p:spPr>
          <a:xfrm>
            <a:off x="177800" y="800100"/>
            <a:ext cx="8737600" cy="5943600"/>
          </a:xfrm>
        </p:spPr>
        <p:txBody>
          <a:bodyPr/>
          <a:lstStyle/>
          <a:p>
            <a:r>
              <a:rPr lang="en-US" sz="2800" b="1" dirty="0" smtClean="0">
                <a:latin typeface="+mj-lt"/>
              </a:rPr>
              <a:t>There is </a:t>
            </a:r>
            <a:r>
              <a:rPr lang="en-US" sz="2800" b="1" dirty="0" smtClean="0">
                <a:latin typeface="+mj-lt"/>
              </a:rPr>
              <a:t>robust negative correlation between TFP growth and </a:t>
            </a:r>
            <a:r>
              <a:rPr lang="en-US" sz="2800" b="1" dirty="0" smtClean="0">
                <a:latin typeface="+mj-lt"/>
              </a:rPr>
              <a:t>hours growth </a:t>
            </a:r>
            <a:r>
              <a:rPr lang="en-US" sz="2800" b="1" dirty="0" smtClean="0">
                <a:latin typeface="+mj-lt"/>
              </a:rPr>
              <a:t>across </a:t>
            </a:r>
            <a:r>
              <a:rPr lang="en-US" sz="2800" b="1" dirty="0" smtClean="0">
                <a:latin typeface="+mj-lt"/>
              </a:rPr>
              <a:t>OECD </a:t>
            </a:r>
            <a:r>
              <a:rPr lang="en-US" sz="2800" b="1" dirty="0" smtClean="0">
                <a:latin typeface="+mj-lt"/>
              </a:rPr>
              <a:t>countries.  </a:t>
            </a:r>
            <a:endParaRPr lang="en-US" sz="1400" b="1" dirty="0" smtClean="0">
              <a:latin typeface="+mj-lt"/>
            </a:endParaRPr>
          </a:p>
          <a:p>
            <a:pPr marL="0" indent="0">
              <a:buNone/>
            </a:pPr>
            <a:endParaRPr lang="en-US" sz="1400" b="1" dirty="0" smtClean="0">
              <a:latin typeface="+mj-lt"/>
            </a:endParaRPr>
          </a:p>
          <a:p>
            <a:r>
              <a:rPr lang="en-US" sz="2800" b="1" dirty="0" smtClean="0">
                <a:latin typeface="+mj-lt"/>
              </a:rPr>
              <a:t>At least some of this negative </a:t>
            </a:r>
            <a:r>
              <a:rPr lang="en-US" sz="2800" b="1" dirty="0" smtClean="0">
                <a:latin typeface="+mj-lt"/>
              </a:rPr>
              <a:t>correlation </a:t>
            </a:r>
            <a:r>
              <a:rPr lang="en-US" sz="2800" b="1" dirty="0" smtClean="0">
                <a:latin typeface="+mj-lt"/>
              </a:rPr>
              <a:t>seems </a:t>
            </a:r>
            <a:r>
              <a:rPr lang="en-US" sz="2800" b="1" dirty="0" smtClean="0">
                <a:latin typeface="+mj-lt"/>
              </a:rPr>
              <a:t>to be a result of reactions to shocks in labor input. </a:t>
            </a:r>
            <a:r>
              <a:rPr lang="en-US" sz="2800" b="1" dirty="0" smtClean="0">
                <a:latin typeface="+mj-lt"/>
              </a:rPr>
              <a:t> So</a:t>
            </a:r>
            <a:r>
              <a:rPr lang="en-US" sz="2800" b="1" dirty="0" smtClean="0">
                <a:latin typeface="+mj-lt"/>
              </a:rPr>
              <a:t>, TFP </a:t>
            </a:r>
            <a:r>
              <a:rPr lang="en-US" sz="2800" b="1" dirty="0" smtClean="0">
                <a:latin typeface="+mj-lt"/>
              </a:rPr>
              <a:t>could, </a:t>
            </a:r>
            <a:r>
              <a:rPr lang="en-US" sz="2800" b="1" dirty="0" smtClean="0">
                <a:latin typeface="+mj-lt"/>
              </a:rPr>
              <a:t>in part, </a:t>
            </a:r>
            <a:r>
              <a:rPr lang="en-US" sz="2800" b="1" dirty="0" smtClean="0">
                <a:latin typeface="+mj-lt"/>
              </a:rPr>
              <a:t>be a </a:t>
            </a:r>
            <a:r>
              <a:rPr lang="en-US" sz="2800" b="1" dirty="0" smtClean="0">
                <a:latin typeface="+mj-lt"/>
              </a:rPr>
              <a:t>“choice” variable.</a:t>
            </a:r>
            <a:endParaRPr lang="en-US" sz="1400" b="1" dirty="0" smtClean="0">
              <a:latin typeface="+mj-lt"/>
            </a:endParaRPr>
          </a:p>
          <a:p>
            <a:pPr marL="0" indent="0">
              <a:buNone/>
            </a:pPr>
            <a:endParaRPr lang="en-US" sz="1400" b="1" dirty="0" smtClean="0">
              <a:latin typeface="+mj-lt"/>
            </a:endParaRPr>
          </a:p>
          <a:p>
            <a:r>
              <a:rPr lang="en-US" sz="2800" b="1" dirty="0" smtClean="0">
                <a:latin typeface="+mj-lt"/>
              </a:rPr>
              <a:t>This mechanism makes more sense than explanations of TFP growth differences between, say, Germany and Canada based on institutions.  These are all rich, mature societies with good institutions</a:t>
            </a:r>
            <a:r>
              <a:rPr lang="en-US" sz="2800" b="1" dirty="0" smtClean="0">
                <a:latin typeface="+mj-lt"/>
              </a:rPr>
              <a:t>.  </a:t>
            </a:r>
            <a:endParaRPr lang="en-US" sz="1000" b="1" dirty="0" smtClean="0">
              <a:latin typeface="+mj-lt"/>
            </a:endParaRPr>
          </a:p>
          <a:p>
            <a:endParaRPr lang="en-US" sz="1000" b="1" dirty="0" smtClean="0">
              <a:latin typeface="+mj-lt"/>
            </a:endParaRPr>
          </a:p>
          <a:p>
            <a:r>
              <a:rPr lang="en-US" sz="2800" b="1" dirty="0" smtClean="0">
                <a:latin typeface="+mj-lt"/>
              </a:rPr>
              <a:t>The </a:t>
            </a:r>
            <a:r>
              <a:rPr lang="en-US" sz="2800" b="1" dirty="0" err="1" smtClean="0">
                <a:latin typeface="+mj-lt"/>
              </a:rPr>
              <a:t>endogeneity</a:t>
            </a:r>
            <a:r>
              <a:rPr lang="en-US" sz="2800" b="1" dirty="0" smtClean="0">
                <a:latin typeface="+mj-lt"/>
              </a:rPr>
              <a:t> of TFP could also help explain longer-run developments in Europe and Canada.</a:t>
            </a:r>
            <a:endParaRPr lang="en-US" sz="2800" b="1" dirty="0" smtClean="0">
              <a:latin typeface="+mj-lt"/>
            </a:endParaRPr>
          </a:p>
        </p:txBody>
      </p:sp>
      <p:sp>
        <p:nvSpPr>
          <p:cNvPr id="4" name="Slide Number Placeholder 3"/>
          <p:cNvSpPr>
            <a:spLocks noGrp="1"/>
          </p:cNvSpPr>
          <p:nvPr>
            <p:ph type="sldNum" sz="quarter" idx="11"/>
          </p:nvPr>
        </p:nvSpPr>
        <p:spPr/>
        <p:txBody>
          <a:bodyPr/>
          <a:lstStyle/>
          <a:p>
            <a:fld id="{A45A8D7F-C40A-4B14-B059-19909C7E75F8}" type="slidenum">
              <a:rPr lang="en-US" smtClean="0"/>
              <a:pPr/>
              <a:t>22</a:t>
            </a:fld>
            <a:endParaRPr lang="en-US" dirty="0"/>
          </a:p>
        </p:txBody>
      </p:sp>
    </p:spTree>
    <p:extLst>
      <p:ext uri="{BB962C8B-B14F-4D97-AF65-F5344CB8AC3E}">
        <p14:creationId xmlns:p14="http://schemas.microsoft.com/office/powerpoint/2010/main" val="11102080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2600" y="0"/>
            <a:ext cx="8229600" cy="711200"/>
          </a:xfrm>
        </p:spPr>
        <p:txBody>
          <a:bodyPr/>
          <a:lstStyle/>
          <a:p>
            <a:r>
              <a:rPr lang="en-US" sz="3600" dirty="0" smtClean="0"/>
              <a:t>Conclusions</a:t>
            </a:r>
            <a:endParaRPr lang="en-US" sz="3600" dirty="0"/>
          </a:p>
        </p:txBody>
      </p:sp>
      <p:sp>
        <p:nvSpPr>
          <p:cNvPr id="3" name="Content Placeholder 2"/>
          <p:cNvSpPr>
            <a:spLocks noGrp="1"/>
          </p:cNvSpPr>
          <p:nvPr>
            <p:ph idx="1"/>
          </p:nvPr>
        </p:nvSpPr>
        <p:spPr>
          <a:xfrm>
            <a:off x="177800" y="800100"/>
            <a:ext cx="8737600" cy="5943600"/>
          </a:xfrm>
        </p:spPr>
        <p:txBody>
          <a:bodyPr/>
          <a:lstStyle/>
          <a:p>
            <a:endParaRPr lang="en-US" sz="3000" b="1" dirty="0">
              <a:latin typeface="+mj-lt"/>
            </a:endParaRPr>
          </a:p>
          <a:p>
            <a:r>
              <a:rPr lang="en-US" sz="3000" b="1" dirty="0" smtClean="0">
                <a:latin typeface="+mj-lt"/>
              </a:rPr>
              <a:t>L</a:t>
            </a:r>
            <a:r>
              <a:rPr lang="en-US" sz="3000" b="1" dirty="0" smtClean="0">
                <a:latin typeface="+mj-lt"/>
              </a:rPr>
              <a:t>ooking </a:t>
            </a:r>
            <a:r>
              <a:rPr lang="en-US" sz="3000" b="1" dirty="0" smtClean="0">
                <a:latin typeface="+mj-lt"/>
              </a:rPr>
              <a:t>ahead, population aging could trigger a wage adjustment and an endogenous increase in TFP growth in countries so far specialized in fast hours growth/low TFP growth. </a:t>
            </a:r>
          </a:p>
          <a:p>
            <a:pPr lvl="1"/>
            <a:r>
              <a:rPr lang="en-US" b="1" dirty="0" smtClean="0"/>
              <a:t>But no guarantee, look at Japan.</a:t>
            </a:r>
          </a:p>
          <a:p>
            <a:pPr marL="457200" lvl="1" indent="0">
              <a:buNone/>
            </a:pPr>
            <a:endParaRPr lang="en-US" sz="2400" b="1" dirty="0" smtClean="0"/>
          </a:p>
          <a:p>
            <a:r>
              <a:rPr lang="en-US" sz="3000" b="1" dirty="0" smtClean="0">
                <a:latin typeface="+mj-lt"/>
              </a:rPr>
              <a:t>Good institutions that support innovation and product market competition are always good for TFP growth, </a:t>
            </a:r>
            <a:r>
              <a:rPr lang="en-US" sz="3000" b="1" dirty="0" smtClean="0">
                <a:latin typeface="+mj-lt"/>
              </a:rPr>
              <a:t> and would </a:t>
            </a:r>
            <a:r>
              <a:rPr lang="en-US" sz="3000" b="1" dirty="0" smtClean="0">
                <a:latin typeface="+mj-lt"/>
              </a:rPr>
              <a:t>raise </a:t>
            </a:r>
            <a:r>
              <a:rPr lang="en-US" sz="3000" b="1" dirty="0">
                <a:latin typeface="+mj-lt"/>
              </a:rPr>
              <a:t>incentives to be more productive and ease </a:t>
            </a:r>
            <a:r>
              <a:rPr lang="en-US" sz="3000" b="1" dirty="0" smtClean="0">
                <a:latin typeface="+mj-lt"/>
              </a:rPr>
              <a:t>transition.</a:t>
            </a:r>
            <a:endParaRPr lang="en-US" sz="3000" b="1" dirty="0" smtClean="0">
              <a:latin typeface="+mj-lt"/>
            </a:endParaRPr>
          </a:p>
        </p:txBody>
      </p:sp>
      <p:sp>
        <p:nvSpPr>
          <p:cNvPr id="4" name="Slide Number Placeholder 3"/>
          <p:cNvSpPr>
            <a:spLocks noGrp="1"/>
          </p:cNvSpPr>
          <p:nvPr>
            <p:ph type="sldNum" sz="quarter" idx="11"/>
          </p:nvPr>
        </p:nvSpPr>
        <p:spPr/>
        <p:txBody>
          <a:bodyPr/>
          <a:lstStyle/>
          <a:p>
            <a:fld id="{A45A8D7F-C40A-4B14-B059-19909C7E75F8}" type="slidenum">
              <a:rPr lang="en-US" smtClean="0"/>
              <a:pPr/>
              <a:t>23</a:t>
            </a:fld>
            <a:endParaRPr lang="en-US" dirty="0"/>
          </a:p>
        </p:txBody>
      </p:sp>
    </p:spTree>
    <p:extLst>
      <p:ext uri="{BB962C8B-B14F-4D97-AF65-F5344CB8AC3E}">
        <p14:creationId xmlns:p14="http://schemas.microsoft.com/office/powerpoint/2010/main" val="411131019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endParaRPr lang="en-US" dirty="0" smtClean="0"/>
          </a:p>
          <a:p>
            <a:pPr>
              <a:buNone/>
            </a:pPr>
            <a:endParaRPr lang="en-US" dirty="0" smtClean="0"/>
          </a:p>
          <a:p>
            <a:pPr algn="ctr">
              <a:buNone/>
            </a:pPr>
            <a:r>
              <a:rPr lang="en-US" sz="5400" dirty="0" smtClean="0"/>
              <a:t>Thanks!</a:t>
            </a:r>
            <a:endParaRPr lang="en-US" sz="5400" dirty="0"/>
          </a:p>
        </p:txBody>
      </p:sp>
      <p:sp>
        <p:nvSpPr>
          <p:cNvPr id="4" name="Slide Number Placeholder 3"/>
          <p:cNvSpPr>
            <a:spLocks noGrp="1"/>
          </p:cNvSpPr>
          <p:nvPr>
            <p:ph type="sldNum" sz="quarter" idx="11"/>
          </p:nvPr>
        </p:nvSpPr>
        <p:spPr/>
        <p:txBody>
          <a:bodyPr/>
          <a:lstStyle/>
          <a:p>
            <a:fld id="{A45A8D7F-C40A-4B14-B059-19909C7E75F8}" type="slidenum">
              <a:rPr lang="en-US" smtClean="0"/>
              <a:pPr/>
              <a:t>24</a:t>
            </a:fld>
            <a:endParaRPr lang="en-US"/>
          </a:p>
        </p:txBody>
      </p:sp>
    </p:spTree>
    <p:extLst>
      <p:ext uri="{BB962C8B-B14F-4D97-AF65-F5344CB8AC3E}">
        <p14:creationId xmlns:p14="http://schemas.microsoft.com/office/powerpoint/2010/main" val="24488419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A45A8D7F-C40A-4B14-B059-19909C7E75F8}" type="slidenum">
              <a:rPr lang="en-US" smtClean="0"/>
              <a:pPr/>
              <a:t>25</a:t>
            </a:fld>
            <a:endParaRPr lang="en-US"/>
          </a:p>
        </p:txBody>
      </p:sp>
      <p:pic>
        <p:nvPicPr>
          <p:cNvPr id="2050" name="Picture 2"/>
          <p:cNvPicPr>
            <a:picLocks noGrp="1" noChangeAspect="1" noChangeArrowheads="1"/>
          </p:cNvPicPr>
          <p:nvPr>
            <p:ph idx="1"/>
          </p:nvPr>
        </p:nvPicPr>
        <p:blipFill>
          <a:blip r:embed="rId2" cstate="print"/>
          <a:srcRect/>
          <a:stretch>
            <a:fillRect/>
          </a:stretch>
        </p:blipFill>
        <p:spPr bwMode="auto">
          <a:xfrm>
            <a:off x="462645" y="904164"/>
            <a:ext cx="8218709" cy="452596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6515"/>
          </a:xfrm>
        </p:spPr>
        <p:txBody>
          <a:bodyPr/>
          <a:lstStyle/>
          <a:p>
            <a:r>
              <a:rPr lang="en-US" sz="3600" dirty="0"/>
              <a:t>TFP Growth vs. Hours </a:t>
            </a:r>
            <a:r>
              <a:rPr lang="en-US" sz="3600" dirty="0" smtClean="0"/>
              <a:t>Growth</a:t>
            </a:r>
            <a:br>
              <a:rPr lang="en-US" sz="3600" dirty="0" smtClean="0"/>
            </a:br>
            <a:r>
              <a:rPr lang="en-US" sz="3600" dirty="0" smtClean="0"/>
              <a:t> </a:t>
            </a:r>
            <a:r>
              <a:rPr lang="en-US" sz="3600" dirty="0"/>
              <a:t>by Sector (G7)</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77341920"/>
              </p:ext>
            </p:extLst>
          </p:nvPr>
        </p:nvGraphicFramePr>
        <p:xfrm>
          <a:off x="431748" y="1237116"/>
          <a:ext cx="8270548" cy="5012940"/>
        </p:xfrm>
        <a:graphic>
          <a:graphicData uri="http://schemas.openxmlformats.org/drawingml/2006/table">
            <a:tbl>
              <a:tblPr/>
              <a:tblGrid>
                <a:gridCol w="2578515"/>
                <a:gridCol w="164688"/>
                <a:gridCol w="887104"/>
                <a:gridCol w="682388"/>
                <a:gridCol w="168328"/>
                <a:gridCol w="751050"/>
                <a:gridCol w="529846"/>
                <a:gridCol w="133917"/>
                <a:gridCol w="25400"/>
                <a:gridCol w="151489"/>
                <a:gridCol w="930845"/>
                <a:gridCol w="228760"/>
                <a:gridCol w="1038218"/>
              </a:tblGrid>
              <a:tr h="207526">
                <a:tc gridSpan="13">
                  <a:txBody>
                    <a:bodyPr/>
                    <a:lstStyle/>
                    <a:p>
                      <a:pPr algn="l" fontAlgn="b"/>
                      <a:endParaRPr lang="en-US" sz="1200" b="0" i="0" u="none" strike="noStrike" dirty="0">
                        <a:effectLst/>
                        <a:latin typeface="Arial"/>
                      </a:endParaRPr>
                    </a:p>
                  </a:txBody>
                  <a:tcPr marL="0" marR="0" marT="0" marB="0">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60678">
                <a:tc>
                  <a:txBody>
                    <a:bodyPr/>
                    <a:lstStyle/>
                    <a:p>
                      <a:pPr algn="ctr" fontAlgn="b"/>
                      <a:r>
                        <a:rPr lang="en-US" sz="1600" b="0" i="0" u="none" strike="noStrike" dirty="0">
                          <a:effectLst/>
                          <a:latin typeface="Times New Roman"/>
                        </a:rPr>
                        <a:t>Industry</a:t>
                      </a:r>
                    </a:p>
                  </a:txBody>
                  <a:tcPr marL="0" marR="0" marT="0" marB="0" anchor="b">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600" b="0" i="0" u="none" strike="noStrike" dirty="0">
                        <a:effectLst/>
                        <a:latin typeface="Times New Roman"/>
                      </a:endParaRPr>
                    </a:p>
                  </a:txBody>
                  <a:tcPr marL="0" marR="0" marT="0" marB="0" anchor="b">
                    <a:lnL>
                      <a:noFill/>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gridSpan="2">
                  <a:txBody>
                    <a:bodyPr/>
                    <a:lstStyle/>
                    <a:p>
                      <a:pPr algn="ctr" fontAlgn="b"/>
                      <a:r>
                        <a:rPr lang="en-US" sz="1600" b="0" i="0" u="none" strike="noStrike" dirty="0">
                          <a:effectLst/>
                          <a:latin typeface="Times New Roman"/>
                        </a:rPr>
                        <a:t>Coefficient</a:t>
                      </a:r>
                    </a:p>
                  </a:txBody>
                  <a:tcPr marL="0" marR="0" marT="0" marB="0" anchor="b">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fontAlgn="b"/>
                      <a:endParaRPr lang="en-US" sz="1600" b="0" i="0" u="none" strike="noStrike" dirty="0">
                        <a:effectLst/>
                        <a:latin typeface="Times New Roman"/>
                      </a:endParaRPr>
                    </a:p>
                  </a:txBody>
                  <a:tcPr marL="0" marR="0" marT="0" marB="0" anchor="b">
                    <a:lnL>
                      <a:noFill/>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gridSpan="3">
                  <a:txBody>
                    <a:bodyPr/>
                    <a:lstStyle/>
                    <a:p>
                      <a:pPr algn="ctr" fontAlgn="b"/>
                      <a:r>
                        <a:rPr lang="en-US" sz="1600" b="0" i="0" u="none" strike="noStrike">
                          <a:effectLst/>
                          <a:latin typeface="Times New Roman"/>
                        </a:rPr>
                        <a:t>Constant</a:t>
                      </a:r>
                    </a:p>
                  </a:txBody>
                  <a:tcPr marL="0" marR="0" marT="0" marB="0" anchor="b">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pPr algn="ctr" fontAlgn="b"/>
                      <a:endParaRPr lang="en-US" sz="1600" b="0" i="0" u="none" strike="noStrike">
                        <a:effectLst/>
                        <a:latin typeface="Times New Roman"/>
                      </a:endParaRPr>
                    </a:p>
                  </a:txBody>
                  <a:tcPr marL="0" marR="0" marT="0" marB="0" anchor="b">
                    <a:lnL>
                      <a:noFill/>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endParaRPr lang="en-US" dirty="0"/>
                    </a:p>
                  </a:txBody>
                  <a:tcPr marL="0" marR="0" marT="0" marB="0" anchor="b">
                    <a:lnL>
                      <a:noFill/>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gridSpan="2">
                  <a:txBody>
                    <a:bodyPr/>
                    <a:lstStyle/>
                    <a:p>
                      <a:pPr algn="ctr" fontAlgn="b"/>
                      <a:r>
                        <a:rPr lang="en-US" sz="1600" b="0" i="0" u="none" strike="noStrike" dirty="0">
                          <a:effectLst/>
                          <a:latin typeface="Times New Roman"/>
                        </a:rPr>
                        <a:t>Observations</a:t>
                      </a:r>
                    </a:p>
                  </a:txBody>
                  <a:tcPr marL="0" marR="0" marT="0" marB="0" anchor="b">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fontAlgn="b"/>
                      <a:endParaRPr lang="en-US" sz="1600" b="0" i="0" u="none" strike="noStrike" dirty="0">
                        <a:effectLst/>
                        <a:latin typeface="Times New Roman"/>
                      </a:endParaRPr>
                    </a:p>
                  </a:txBody>
                  <a:tcPr marL="0" marR="0" marT="0" marB="0" anchor="b">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600" dirty="0"/>
                    </a:p>
                  </a:txBody>
                  <a:tcPr marL="0" marR="0" marT="0" marB="0" anchor="b">
                    <a:lnL>
                      <a:noFill/>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l" fontAlgn="b"/>
                      <a:r>
                        <a:rPr lang="en-US" sz="1600" b="0" i="0" u="none" strike="noStrike" dirty="0">
                          <a:effectLst/>
                          <a:latin typeface="Times New Roman"/>
                        </a:rPr>
                        <a:t>Adjusted R</a:t>
                      </a:r>
                    </a:p>
                  </a:txBody>
                  <a:tcPr marL="0" marR="0" marT="0" marB="0" anchor="b">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r>
              <a:tr h="311289">
                <a:tc>
                  <a:txBody>
                    <a:bodyPr/>
                    <a:lstStyle/>
                    <a:p>
                      <a:pPr algn="ctr" fontAlgn="b"/>
                      <a:r>
                        <a:rPr lang="en-US" sz="1600" b="0" i="0" u="none" strike="noStrike" dirty="0">
                          <a:effectLst/>
                          <a:latin typeface="Times New Roman"/>
                        </a:rPr>
                        <a:t>Hotels and Restaurants</a:t>
                      </a:r>
                    </a:p>
                  </a:txBody>
                  <a:tcPr marL="0" marR="0" marT="0" marB="0" anchor="b">
                    <a:lnL>
                      <a:noFill/>
                    </a:lnL>
                    <a:lnR>
                      <a:noFill/>
                    </a:lnR>
                    <a:lnT>
                      <a:noFill/>
                    </a:lnT>
                    <a:lnB>
                      <a:noFill/>
                    </a:lnB>
                  </a:tcPr>
                </a:tc>
                <a:tc>
                  <a:txBody>
                    <a:bodyPr/>
                    <a:lstStyle/>
                    <a:p>
                      <a:pPr algn="ctr" fontAlgn="b"/>
                      <a:endParaRPr lang="en-US" sz="1600" b="0" i="0" u="none" strike="noStrike" dirty="0">
                        <a:effectLst/>
                        <a:latin typeface="Times New Roman"/>
                      </a:endParaRPr>
                    </a:p>
                  </a:txBody>
                  <a:tcPr marL="0" marR="0" marT="0" marB="0" anchor="b">
                    <a:lnL>
                      <a:noFill/>
                    </a:lnL>
                    <a:lnR>
                      <a:noFill/>
                    </a:lnR>
                    <a:lnT>
                      <a:noFill/>
                    </a:lnT>
                    <a:lnB>
                      <a:noFill/>
                    </a:lnB>
                  </a:tcPr>
                </a:tc>
                <a:tc>
                  <a:txBody>
                    <a:bodyPr/>
                    <a:lstStyle/>
                    <a:p>
                      <a:pPr algn="ctr" fontAlgn="b"/>
                      <a:r>
                        <a:rPr lang="en-US" sz="1600" b="0" i="0" u="none" strike="noStrike" dirty="0">
                          <a:effectLst/>
                          <a:latin typeface="Times New Roman"/>
                        </a:rPr>
                        <a:t>-0.99**</a:t>
                      </a:r>
                    </a:p>
                  </a:txBody>
                  <a:tcPr marL="0" marR="0" marT="0" marB="0" anchor="b">
                    <a:lnL>
                      <a:noFill/>
                    </a:lnL>
                    <a:lnR>
                      <a:noFill/>
                    </a:lnR>
                    <a:lnT>
                      <a:noFill/>
                    </a:lnT>
                    <a:lnB>
                      <a:noFill/>
                    </a:lnB>
                  </a:tcPr>
                </a:tc>
                <a:tc>
                  <a:txBody>
                    <a:bodyPr/>
                    <a:lstStyle/>
                    <a:p>
                      <a:pPr algn="ctr" fontAlgn="b"/>
                      <a:r>
                        <a:rPr lang="en-US" sz="1600" b="0" i="0" u="none" strike="noStrike" dirty="0">
                          <a:effectLst/>
                          <a:latin typeface="Times New Roman"/>
                        </a:rPr>
                        <a:t>(0.27)</a:t>
                      </a:r>
                    </a:p>
                  </a:txBody>
                  <a:tcPr marL="0" marR="0" marT="0" marB="0" anchor="b">
                    <a:lnL>
                      <a:noFill/>
                    </a:lnL>
                    <a:lnR>
                      <a:noFill/>
                    </a:lnR>
                    <a:lnT>
                      <a:noFill/>
                    </a:lnT>
                    <a:lnB>
                      <a:noFill/>
                    </a:lnB>
                  </a:tcPr>
                </a:tc>
                <a:tc>
                  <a:txBody>
                    <a:bodyPr/>
                    <a:lstStyle/>
                    <a:p>
                      <a:pPr algn="ctr" fontAlgn="b"/>
                      <a:endParaRPr lang="en-US" sz="1600" b="0" i="0" u="none" strike="noStrike" dirty="0">
                        <a:effectLst/>
                        <a:latin typeface="Times New Roman"/>
                      </a:endParaRPr>
                    </a:p>
                  </a:txBody>
                  <a:tcPr marL="0" marR="0" marT="0" marB="0" anchor="b">
                    <a:lnL>
                      <a:noFill/>
                    </a:lnL>
                    <a:lnR>
                      <a:noFill/>
                    </a:lnR>
                    <a:lnT>
                      <a:noFill/>
                    </a:lnT>
                    <a:lnB>
                      <a:noFill/>
                    </a:lnB>
                  </a:tcPr>
                </a:tc>
                <a:tc>
                  <a:txBody>
                    <a:bodyPr/>
                    <a:lstStyle/>
                    <a:p>
                      <a:pPr algn="ctr" fontAlgn="b"/>
                      <a:r>
                        <a:rPr lang="en-US" sz="1600" b="0" i="0" u="none" strike="noStrike" dirty="0">
                          <a:effectLst/>
                          <a:latin typeface="Times New Roman"/>
                        </a:rPr>
                        <a:t>1.07*</a:t>
                      </a:r>
                    </a:p>
                  </a:txBody>
                  <a:tcPr marL="0" marR="0" marT="0" marB="0" anchor="b">
                    <a:lnL>
                      <a:noFill/>
                    </a:lnL>
                    <a:lnR>
                      <a:noFill/>
                    </a:lnR>
                    <a:lnT>
                      <a:noFill/>
                    </a:lnT>
                    <a:lnB>
                      <a:noFill/>
                    </a:lnB>
                  </a:tcPr>
                </a:tc>
                <a:tc gridSpan="2">
                  <a:txBody>
                    <a:bodyPr/>
                    <a:lstStyle/>
                    <a:p>
                      <a:pPr algn="ctr" fontAlgn="b"/>
                      <a:r>
                        <a:rPr lang="en-US" sz="1600" b="0" i="0" u="none" strike="noStrike" dirty="0">
                          <a:effectLst/>
                          <a:latin typeface="Times New Roman"/>
                        </a:rPr>
                        <a:t>(0.50)</a:t>
                      </a:r>
                    </a:p>
                  </a:txBody>
                  <a:tcPr marL="0" marR="0" marT="0" marB="0" anchor="b">
                    <a:lnL>
                      <a:noFill/>
                    </a:lnL>
                    <a:lnR>
                      <a:noFill/>
                    </a:lnR>
                    <a:lnT>
                      <a:noFill/>
                    </a:lnT>
                    <a:lnB>
                      <a:noFill/>
                    </a:lnB>
                  </a:tcPr>
                </a:tc>
                <a:tc hMerge="1">
                  <a:txBody>
                    <a:bodyPr/>
                    <a:lstStyle/>
                    <a:p>
                      <a:pPr algn="ctr" fontAlgn="b"/>
                      <a:endParaRPr lang="en-US" sz="1600" b="0" i="0" u="none" strike="noStrike" dirty="0">
                        <a:effectLst/>
                        <a:latin typeface="Times New Roman"/>
                      </a:endParaRPr>
                    </a:p>
                  </a:txBody>
                  <a:tcPr marL="0" marR="0" marT="0" marB="0" anchor="b">
                    <a:lnL>
                      <a:noFill/>
                    </a:lnL>
                    <a:lnR>
                      <a:noFill/>
                    </a:lnR>
                    <a:lnT>
                      <a:noFill/>
                    </a:lnT>
                    <a:lnB>
                      <a:noFill/>
                    </a:lnB>
                  </a:tcPr>
                </a:tc>
                <a:tc>
                  <a:txBody>
                    <a:bodyPr/>
                    <a:lstStyle/>
                    <a:p>
                      <a:endParaRPr lang="en-US"/>
                    </a:p>
                  </a:txBody>
                  <a:tcPr marL="0" marR="0" marT="0" marB="0" anchor="b">
                    <a:lnL>
                      <a:noFill/>
                    </a:lnL>
                    <a:lnR>
                      <a:noFill/>
                    </a:lnR>
                    <a:lnT>
                      <a:noFill/>
                    </a:lnT>
                    <a:lnB>
                      <a:noFill/>
                    </a:lnB>
                  </a:tcPr>
                </a:tc>
                <a:tc gridSpan="2">
                  <a:txBody>
                    <a:bodyPr/>
                    <a:lstStyle/>
                    <a:p>
                      <a:pPr algn="ctr" fontAlgn="b"/>
                      <a:r>
                        <a:rPr lang="en-US" sz="1600" b="0" i="0" u="none" strike="noStrike">
                          <a:effectLst/>
                          <a:latin typeface="Times New Roman"/>
                        </a:rPr>
                        <a:t>7</a:t>
                      </a:r>
                    </a:p>
                  </a:txBody>
                  <a:tcPr marL="0" marR="0" marT="0" marB="0" anchor="b">
                    <a:lnL>
                      <a:noFill/>
                    </a:lnL>
                    <a:lnR>
                      <a:noFill/>
                    </a:lnR>
                    <a:lnT>
                      <a:noFill/>
                    </a:lnT>
                    <a:lnB>
                      <a:noFill/>
                    </a:lnB>
                  </a:tcPr>
                </a:tc>
                <a:tc hMerge="1">
                  <a:txBody>
                    <a:bodyPr/>
                    <a:lstStyle/>
                    <a:p>
                      <a:pPr algn="ctr" fontAlgn="b"/>
                      <a:endParaRPr lang="en-US" sz="1600" b="0" i="0" u="none" strike="noStrike">
                        <a:effectLst/>
                        <a:latin typeface="Times New Roman"/>
                      </a:endParaRPr>
                    </a:p>
                  </a:txBody>
                  <a:tcPr marL="0" marR="0" marT="0" marB="0" anchor="b">
                    <a:lnL>
                      <a:noFill/>
                    </a:lnL>
                    <a:lnR>
                      <a:noFill/>
                    </a:lnR>
                    <a:lnT>
                      <a:noFill/>
                    </a:lnT>
                    <a:lnB>
                      <a:noFill/>
                    </a:lnB>
                  </a:tcPr>
                </a:tc>
                <a:tc>
                  <a:txBody>
                    <a:bodyPr/>
                    <a:lstStyle/>
                    <a:p>
                      <a:endParaRPr lang="en-US" sz="1600"/>
                    </a:p>
                  </a:txBody>
                  <a:tcPr marL="0" marR="0" marT="0" marB="0" anchor="b">
                    <a:lnL>
                      <a:noFill/>
                    </a:lnL>
                    <a:lnR>
                      <a:noFill/>
                    </a:lnR>
                    <a:lnT>
                      <a:noFill/>
                    </a:lnT>
                    <a:lnB>
                      <a:noFill/>
                    </a:lnB>
                  </a:tcPr>
                </a:tc>
                <a:tc>
                  <a:txBody>
                    <a:bodyPr/>
                    <a:lstStyle/>
                    <a:p>
                      <a:pPr algn="ctr" fontAlgn="b"/>
                      <a:r>
                        <a:rPr lang="en-US" sz="1600" b="0" i="0" u="none" strike="noStrike">
                          <a:effectLst/>
                          <a:latin typeface="Times New Roman"/>
                        </a:rPr>
                        <a:t>0.67</a:t>
                      </a:r>
                    </a:p>
                  </a:txBody>
                  <a:tcPr marL="0" marR="0" marT="0" marB="0" anchor="b">
                    <a:lnL>
                      <a:noFill/>
                    </a:lnL>
                    <a:lnR>
                      <a:noFill/>
                    </a:lnR>
                    <a:lnT>
                      <a:noFill/>
                    </a:lnT>
                    <a:lnB>
                      <a:noFill/>
                    </a:lnB>
                  </a:tcPr>
                </a:tc>
              </a:tr>
              <a:tr h="311289">
                <a:tc>
                  <a:txBody>
                    <a:bodyPr/>
                    <a:lstStyle/>
                    <a:p>
                      <a:pPr algn="ctr" fontAlgn="b"/>
                      <a:r>
                        <a:rPr lang="en-US" sz="1600" b="0" i="0" u="none" strike="noStrike" dirty="0">
                          <a:effectLst/>
                          <a:latin typeface="Times New Roman"/>
                        </a:rPr>
                        <a:t>Other Services</a:t>
                      </a:r>
                    </a:p>
                  </a:txBody>
                  <a:tcPr marL="0" marR="0" marT="0" marB="0" anchor="b">
                    <a:lnL>
                      <a:noFill/>
                    </a:lnL>
                    <a:lnR>
                      <a:noFill/>
                    </a:lnR>
                    <a:lnT>
                      <a:noFill/>
                    </a:lnT>
                    <a:lnB>
                      <a:noFill/>
                    </a:lnB>
                  </a:tcPr>
                </a:tc>
                <a:tc>
                  <a:txBody>
                    <a:bodyPr/>
                    <a:lstStyle/>
                    <a:p>
                      <a:pPr algn="ctr" fontAlgn="b"/>
                      <a:endParaRPr lang="en-US" sz="1600" b="0" i="0" u="none" strike="noStrike">
                        <a:effectLst/>
                        <a:latin typeface="Times New Roman"/>
                      </a:endParaRPr>
                    </a:p>
                  </a:txBody>
                  <a:tcPr marL="0" marR="0" marT="0" marB="0" anchor="b">
                    <a:lnL>
                      <a:noFill/>
                    </a:lnL>
                    <a:lnR>
                      <a:noFill/>
                    </a:lnR>
                    <a:lnT>
                      <a:noFill/>
                    </a:lnT>
                    <a:lnB>
                      <a:noFill/>
                    </a:lnB>
                  </a:tcPr>
                </a:tc>
                <a:tc>
                  <a:txBody>
                    <a:bodyPr/>
                    <a:lstStyle/>
                    <a:p>
                      <a:pPr algn="ctr" fontAlgn="b"/>
                      <a:r>
                        <a:rPr lang="en-US" sz="1600" b="0" i="0" u="none" strike="noStrike" dirty="0">
                          <a:effectLst/>
                          <a:latin typeface="Times New Roman"/>
                        </a:rPr>
                        <a:t>-0.72</a:t>
                      </a:r>
                    </a:p>
                  </a:txBody>
                  <a:tcPr marL="0" marR="0" marT="0" marB="0" anchor="b">
                    <a:lnL>
                      <a:noFill/>
                    </a:lnL>
                    <a:lnR>
                      <a:noFill/>
                    </a:lnR>
                    <a:lnT>
                      <a:noFill/>
                    </a:lnT>
                    <a:lnB>
                      <a:noFill/>
                    </a:lnB>
                  </a:tcPr>
                </a:tc>
                <a:tc>
                  <a:txBody>
                    <a:bodyPr/>
                    <a:lstStyle/>
                    <a:p>
                      <a:pPr algn="ctr" fontAlgn="b"/>
                      <a:r>
                        <a:rPr lang="en-US" sz="1600" b="0" i="0" u="none" strike="noStrike" dirty="0">
                          <a:effectLst/>
                          <a:latin typeface="Times New Roman"/>
                        </a:rPr>
                        <a:t>(0.36)</a:t>
                      </a:r>
                    </a:p>
                  </a:txBody>
                  <a:tcPr marL="0" marR="0" marT="0" marB="0" anchor="b">
                    <a:lnL>
                      <a:noFill/>
                    </a:lnL>
                    <a:lnR>
                      <a:noFill/>
                    </a:lnR>
                    <a:lnT>
                      <a:noFill/>
                    </a:lnT>
                    <a:lnB>
                      <a:noFill/>
                    </a:lnB>
                  </a:tcPr>
                </a:tc>
                <a:tc>
                  <a:txBody>
                    <a:bodyPr/>
                    <a:lstStyle/>
                    <a:p>
                      <a:pPr algn="ctr" fontAlgn="b"/>
                      <a:endParaRPr lang="en-US" sz="1600" b="0" i="0" u="none" strike="noStrike">
                        <a:effectLst/>
                        <a:latin typeface="Times New Roman"/>
                      </a:endParaRPr>
                    </a:p>
                  </a:txBody>
                  <a:tcPr marL="0" marR="0" marT="0" marB="0" anchor="b">
                    <a:lnL>
                      <a:noFill/>
                    </a:lnL>
                    <a:lnR>
                      <a:noFill/>
                    </a:lnR>
                    <a:lnT>
                      <a:noFill/>
                    </a:lnT>
                    <a:lnB>
                      <a:noFill/>
                    </a:lnB>
                  </a:tcPr>
                </a:tc>
                <a:tc>
                  <a:txBody>
                    <a:bodyPr/>
                    <a:lstStyle/>
                    <a:p>
                      <a:pPr algn="ctr" fontAlgn="b"/>
                      <a:r>
                        <a:rPr lang="en-US" sz="1600" b="0" i="0" u="none" strike="noStrike">
                          <a:effectLst/>
                          <a:latin typeface="Times New Roman"/>
                        </a:rPr>
                        <a:t>0.72</a:t>
                      </a:r>
                    </a:p>
                  </a:txBody>
                  <a:tcPr marL="0" marR="0" marT="0" marB="0" anchor="b">
                    <a:lnL>
                      <a:noFill/>
                    </a:lnL>
                    <a:lnR>
                      <a:noFill/>
                    </a:lnR>
                    <a:lnT>
                      <a:noFill/>
                    </a:lnT>
                    <a:lnB>
                      <a:noFill/>
                    </a:lnB>
                  </a:tcPr>
                </a:tc>
                <a:tc gridSpan="2">
                  <a:txBody>
                    <a:bodyPr/>
                    <a:lstStyle/>
                    <a:p>
                      <a:pPr algn="ctr" fontAlgn="b"/>
                      <a:r>
                        <a:rPr lang="en-US" sz="1600" b="0" i="0" u="none" strike="noStrike">
                          <a:effectLst/>
                          <a:latin typeface="Times New Roman"/>
                        </a:rPr>
                        <a:t>(0.50)</a:t>
                      </a:r>
                    </a:p>
                  </a:txBody>
                  <a:tcPr marL="0" marR="0" marT="0" marB="0" anchor="b">
                    <a:lnL>
                      <a:noFill/>
                    </a:lnL>
                    <a:lnR>
                      <a:noFill/>
                    </a:lnR>
                    <a:lnT>
                      <a:noFill/>
                    </a:lnT>
                    <a:lnB>
                      <a:noFill/>
                    </a:lnB>
                  </a:tcPr>
                </a:tc>
                <a:tc hMerge="1">
                  <a:txBody>
                    <a:bodyPr/>
                    <a:lstStyle/>
                    <a:p>
                      <a:pPr algn="ctr" fontAlgn="b"/>
                      <a:endParaRPr lang="en-US" sz="1600" b="0" i="0" u="none" strike="noStrike" dirty="0">
                        <a:effectLst/>
                        <a:latin typeface="Times New Roman"/>
                      </a:endParaRPr>
                    </a:p>
                  </a:txBody>
                  <a:tcPr marL="0" marR="0" marT="0" marB="0" anchor="b">
                    <a:lnL>
                      <a:noFill/>
                    </a:lnL>
                    <a:lnR>
                      <a:noFill/>
                    </a:lnR>
                    <a:lnT>
                      <a:noFill/>
                    </a:lnT>
                    <a:lnB>
                      <a:noFill/>
                    </a:lnB>
                  </a:tcPr>
                </a:tc>
                <a:tc>
                  <a:txBody>
                    <a:bodyPr/>
                    <a:lstStyle/>
                    <a:p>
                      <a:endParaRPr lang="en-US"/>
                    </a:p>
                  </a:txBody>
                  <a:tcPr marL="0" marR="0" marT="0" marB="0" anchor="b">
                    <a:lnL>
                      <a:noFill/>
                    </a:lnL>
                    <a:lnR>
                      <a:noFill/>
                    </a:lnR>
                    <a:lnT>
                      <a:noFill/>
                    </a:lnT>
                    <a:lnB>
                      <a:noFill/>
                    </a:lnB>
                  </a:tcPr>
                </a:tc>
                <a:tc gridSpan="2">
                  <a:txBody>
                    <a:bodyPr/>
                    <a:lstStyle/>
                    <a:p>
                      <a:pPr algn="ctr" fontAlgn="b"/>
                      <a:r>
                        <a:rPr lang="en-US" sz="1600" b="0" i="0" u="none" strike="noStrike" dirty="0">
                          <a:effectLst/>
                          <a:latin typeface="Times New Roman"/>
                        </a:rPr>
                        <a:t>7</a:t>
                      </a:r>
                    </a:p>
                  </a:txBody>
                  <a:tcPr marL="0" marR="0" marT="0" marB="0" anchor="b">
                    <a:lnL>
                      <a:noFill/>
                    </a:lnL>
                    <a:lnR>
                      <a:noFill/>
                    </a:lnR>
                    <a:lnT>
                      <a:noFill/>
                    </a:lnT>
                    <a:lnB>
                      <a:noFill/>
                    </a:lnB>
                  </a:tcPr>
                </a:tc>
                <a:tc hMerge="1">
                  <a:txBody>
                    <a:bodyPr/>
                    <a:lstStyle/>
                    <a:p>
                      <a:pPr algn="ctr" fontAlgn="b"/>
                      <a:endParaRPr lang="en-US" sz="1600" b="0" i="0" u="none" strike="noStrike" dirty="0">
                        <a:effectLst/>
                        <a:latin typeface="Times New Roman"/>
                      </a:endParaRPr>
                    </a:p>
                  </a:txBody>
                  <a:tcPr marL="0" marR="0" marT="0" marB="0" anchor="b">
                    <a:lnL>
                      <a:noFill/>
                    </a:lnL>
                    <a:lnR>
                      <a:noFill/>
                    </a:lnR>
                    <a:lnT>
                      <a:noFill/>
                    </a:lnT>
                    <a:lnB>
                      <a:noFill/>
                    </a:lnB>
                  </a:tcPr>
                </a:tc>
                <a:tc>
                  <a:txBody>
                    <a:bodyPr/>
                    <a:lstStyle/>
                    <a:p>
                      <a:endParaRPr lang="en-US" sz="1600" dirty="0"/>
                    </a:p>
                  </a:txBody>
                  <a:tcPr marL="0" marR="0" marT="0" marB="0" anchor="b">
                    <a:lnL>
                      <a:noFill/>
                    </a:lnL>
                    <a:lnR>
                      <a:noFill/>
                    </a:lnR>
                    <a:lnT>
                      <a:noFill/>
                    </a:lnT>
                    <a:lnB>
                      <a:noFill/>
                    </a:lnB>
                  </a:tcPr>
                </a:tc>
                <a:tc>
                  <a:txBody>
                    <a:bodyPr/>
                    <a:lstStyle/>
                    <a:p>
                      <a:pPr algn="ctr" fontAlgn="b"/>
                      <a:r>
                        <a:rPr lang="en-US" sz="1600" b="0" i="0" u="none" strike="noStrike">
                          <a:effectLst/>
                          <a:latin typeface="Times New Roman"/>
                        </a:rPr>
                        <a:t>0.33</a:t>
                      </a:r>
                    </a:p>
                  </a:txBody>
                  <a:tcPr marL="0" marR="0" marT="0" marB="0" anchor="b">
                    <a:lnL>
                      <a:noFill/>
                    </a:lnL>
                    <a:lnR>
                      <a:noFill/>
                    </a:lnR>
                    <a:lnT>
                      <a:noFill/>
                    </a:lnT>
                    <a:lnB>
                      <a:noFill/>
                    </a:lnB>
                  </a:tcPr>
                </a:tc>
              </a:tr>
              <a:tr h="465428">
                <a:tc>
                  <a:txBody>
                    <a:bodyPr/>
                    <a:lstStyle/>
                    <a:p>
                      <a:pPr algn="ctr" fontAlgn="b"/>
                      <a:r>
                        <a:rPr lang="en-US" sz="1600" b="0" i="0" u="none" strike="noStrike" dirty="0">
                          <a:effectLst/>
                          <a:latin typeface="Times New Roman"/>
                        </a:rPr>
                        <a:t>Manufacturing</a:t>
                      </a:r>
                    </a:p>
                  </a:txBody>
                  <a:tcPr marL="0" marR="0" marT="0" marB="0" anchor="b">
                    <a:lnL>
                      <a:noFill/>
                    </a:lnL>
                    <a:lnR>
                      <a:noFill/>
                    </a:lnR>
                    <a:lnT>
                      <a:noFill/>
                    </a:lnT>
                    <a:lnB>
                      <a:noFill/>
                    </a:lnB>
                  </a:tcPr>
                </a:tc>
                <a:tc>
                  <a:txBody>
                    <a:bodyPr/>
                    <a:lstStyle/>
                    <a:p>
                      <a:pPr algn="ctr" fontAlgn="b"/>
                      <a:endParaRPr lang="en-US" sz="1600" b="0" i="0" u="none" strike="noStrike">
                        <a:effectLst/>
                        <a:latin typeface="Times New Roman"/>
                      </a:endParaRPr>
                    </a:p>
                  </a:txBody>
                  <a:tcPr marL="0" marR="0" marT="0" marB="0" anchor="b">
                    <a:lnL>
                      <a:noFill/>
                    </a:lnL>
                    <a:lnR>
                      <a:noFill/>
                    </a:lnR>
                    <a:lnT>
                      <a:noFill/>
                    </a:lnT>
                    <a:lnB>
                      <a:noFill/>
                    </a:lnB>
                  </a:tcPr>
                </a:tc>
                <a:tc>
                  <a:txBody>
                    <a:bodyPr/>
                    <a:lstStyle/>
                    <a:p>
                      <a:pPr algn="ctr" fontAlgn="b"/>
                      <a:r>
                        <a:rPr lang="en-US" sz="1600" b="0" i="0" u="none" strike="noStrike">
                          <a:effectLst/>
                          <a:latin typeface="Times New Roman"/>
                        </a:rPr>
                        <a:t>-0.48***</a:t>
                      </a:r>
                    </a:p>
                  </a:txBody>
                  <a:tcPr marL="0" marR="0" marT="0" marB="0" anchor="b">
                    <a:lnL>
                      <a:noFill/>
                    </a:lnL>
                    <a:lnR>
                      <a:noFill/>
                    </a:lnR>
                    <a:lnT>
                      <a:noFill/>
                    </a:lnT>
                    <a:lnB>
                      <a:noFill/>
                    </a:lnB>
                  </a:tcPr>
                </a:tc>
                <a:tc>
                  <a:txBody>
                    <a:bodyPr/>
                    <a:lstStyle/>
                    <a:p>
                      <a:pPr algn="ctr" fontAlgn="b"/>
                      <a:r>
                        <a:rPr lang="en-US" sz="1600" b="0" i="0" u="none" strike="noStrike" dirty="0">
                          <a:effectLst/>
                          <a:latin typeface="Times New Roman"/>
                        </a:rPr>
                        <a:t>(0.12)</a:t>
                      </a:r>
                    </a:p>
                  </a:txBody>
                  <a:tcPr marL="0" marR="0" marT="0" marB="0" anchor="b">
                    <a:lnL>
                      <a:noFill/>
                    </a:lnL>
                    <a:lnR>
                      <a:noFill/>
                    </a:lnR>
                    <a:lnT>
                      <a:noFill/>
                    </a:lnT>
                    <a:lnB>
                      <a:noFill/>
                    </a:lnB>
                  </a:tcPr>
                </a:tc>
                <a:tc>
                  <a:txBody>
                    <a:bodyPr/>
                    <a:lstStyle/>
                    <a:p>
                      <a:pPr algn="ctr" fontAlgn="b"/>
                      <a:endParaRPr lang="en-US" sz="1600" b="0" i="0" u="none" strike="noStrike" dirty="0">
                        <a:effectLst/>
                        <a:latin typeface="Times New Roman"/>
                      </a:endParaRPr>
                    </a:p>
                  </a:txBody>
                  <a:tcPr marL="0" marR="0" marT="0" marB="0" anchor="b">
                    <a:lnL>
                      <a:noFill/>
                    </a:lnL>
                    <a:lnR>
                      <a:noFill/>
                    </a:lnR>
                    <a:lnT>
                      <a:noFill/>
                    </a:lnT>
                    <a:lnB>
                      <a:noFill/>
                    </a:lnB>
                  </a:tcPr>
                </a:tc>
                <a:tc>
                  <a:txBody>
                    <a:bodyPr/>
                    <a:lstStyle/>
                    <a:p>
                      <a:pPr algn="ctr" fontAlgn="b"/>
                      <a:r>
                        <a:rPr lang="en-US" sz="1600" b="0" i="0" u="none" strike="noStrike">
                          <a:effectLst/>
                          <a:latin typeface="Times New Roman"/>
                        </a:rPr>
                        <a:t>1.12***</a:t>
                      </a:r>
                    </a:p>
                  </a:txBody>
                  <a:tcPr marL="0" marR="0" marT="0" marB="0" anchor="b">
                    <a:lnL>
                      <a:noFill/>
                    </a:lnL>
                    <a:lnR>
                      <a:noFill/>
                    </a:lnR>
                    <a:lnT>
                      <a:noFill/>
                    </a:lnT>
                    <a:lnB>
                      <a:noFill/>
                    </a:lnB>
                  </a:tcPr>
                </a:tc>
                <a:tc gridSpan="2">
                  <a:txBody>
                    <a:bodyPr/>
                    <a:lstStyle/>
                    <a:p>
                      <a:pPr algn="ctr" fontAlgn="b"/>
                      <a:r>
                        <a:rPr lang="en-US" sz="1600" b="0" i="0" u="none" strike="noStrike">
                          <a:effectLst/>
                          <a:latin typeface="Times New Roman"/>
                        </a:rPr>
                        <a:t>(0.19)</a:t>
                      </a:r>
                    </a:p>
                  </a:txBody>
                  <a:tcPr marL="0" marR="0" marT="0" marB="0" anchor="b">
                    <a:lnL>
                      <a:noFill/>
                    </a:lnL>
                    <a:lnR>
                      <a:noFill/>
                    </a:lnR>
                    <a:lnT>
                      <a:noFill/>
                    </a:lnT>
                    <a:lnB>
                      <a:noFill/>
                    </a:lnB>
                  </a:tcPr>
                </a:tc>
                <a:tc hMerge="1">
                  <a:txBody>
                    <a:bodyPr/>
                    <a:lstStyle/>
                    <a:p>
                      <a:pPr algn="ctr" fontAlgn="b"/>
                      <a:endParaRPr lang="en-US" sz="1600" b="0" i="0" u="none" strike="noStrike">
                        <a:effectLst/>
                        <a:latin typeface="Times New Roman"/>
                      </a:endParaRPr>
                    </a:p>
                  </a:txBody>
                  <a:tcPr marL="0" marR="0" marT="0" marB="0" anchor="b">
                    <a:lnL>
                      <a:noFill/>
                    </a:lnL>
                    <a:lnR>
                      <a:noFill/>
                    </a:lnR>
                    <a:lnT>
                      <a:noFill/>
                    </a:lnT>
                    <a:lnB>
                      <a:noFill/>
                    </a:lnB>
                  </a:tcPr>
                </a:tc>
                <a:tc>
                  <a:txBody>
                    <a:bodyPr/>
                    <a:lstStyle/>
                    <a:p>
                      <a:endParaRPr lang="en-US"/>
                    </a:p>
                  </a:txBody>
                  <a:tcPr marL="0" marR="0" marT="0" marB="0" anchor="b">
                    <a:lnL>
                      <a:noFill/>
                    </a:lnL>
                    <a:lnR>
                      <a:noFill/>
                    </a:lnR>
                    <a:lnT>
                      <a:noFill/>
                    </a:lnT>
                    <a:lnB>
                      <a:noFill/>
                    </a:lnB>
                  </a:tcPr>
                </a:tc>
                <a:tc gridSpan="2">
                  <a:txBody>
                    <a:bodyPr/>
                    <a:lstStyle/>
                    <a:p>
                      <a:pPr algn="ctr" fontAlgn="b"/>
                      <a:r>
                        <a:rPr lang="en-US" sz="1600" b="0" i="0" u="none" strike="noStrike">
                          <a:effectLst/>
                          <a:latin typeface="Times New Roman"/>
                        </a:rPr>
                        <a:t>7</a:t>
                      </a:r>
                    </a:p>
                  </a:txBody>
                  <a:tcPr marL="0" marR="0" marT="0" marB="0" anchor="b">
                    <a:lnL>
                      <a:noFill/>
                    </a:lnL>
                    <a:lnR>
                      <a:noFill/>
                    </a:lnR>
                    <a:lnT>
                      <a:noFill/>
                    </a:lnT>
                    <a:lnB>
                      <a:noFill/>
                    </a:lnB>
                  </a:tcPr>
                </a:tc>
                <a:tc hMerge="1">
                  <a:txBody>
                    <a:bodyPr/>
                    <a:lstStyle/>
                    <a:p>
                      <a:pPr algn="ctr" fontAlgn="b"/>
                      <a:endParaRPr lang="en-US" sz="1600" b="0" i="0" u="none" strike="noStrike">
                        <a:effectLst/>
                        <a:latin typeface="Times New Roman"/>
                      </a:endParaRPr>
                    </a:p>
                  </a:txBody>
                  <a:tcPr marL="0" marR="0" marT="0" marB="0" anchor="b">
                    <a:lnL>
                      <a:noFill/>
                    </a:lnL>
                    <a:lnR>
                      <a:noFill/>
                    </a:lnR>
                    <a:lnT>
                      <a:noFill/>
                    </a:lnT>
                    <a:lnB>
                      <a:noFill/>
                    </a:lnB>
                  </a:tcPr>
                </a:tc>
                <a:tc>
                  <a:txBody>
                    <a:bodyPr/>
                    <a:lstStyle/>
                    <a:p>
                      <a:endParaRPr lang="en-US" sz="1600" dirty="0"/>
                    </a:p>
                  </a:txBody>
                  <a:tcPr marL="0" marR="0" marT="0" marB="0" anchor="b">
                    <a:lnL>
                      <a:noFill/>
                    </a:lnL>
                    <a:lnR>
                      <a:noFill/>
                    </a:lnR>
                    <a:lnT>
                      <a:noFill/>
                    </a:lnT>
                    <a:lnB>
                      <a:noFill/>
                    </a:lnB>
                  </a:tcPr>
                </a:tc>
                <a:tc>
                  <a:txBody>
                    <a:bodyPr/>
                    <a:lstStyle/>
                    <a:p>
                      <a:pPr algn="ctr" fontAlgn="b"/>
                      <a:r>
                        <a:rPr lang="en-US" sz="1600" b="0" i="0" u="none" strike="noStrike" dirty="0">
                          <a:effectLst/>
                          <a:latin typeface="Times New Roman"/>
                        </a:rPr>
                        <a:t>0.73</a:t>
                      </a:r>
                    </a:p>
                  </a:txBody>
                  <a:tcPr marL="0" marR="0" marT="0" marB="0" anchor="b">
                    <a:lnL>
                      <a:noFill/>
                    </a:lnL>
                    <a:lnR>
                      <a:noFill/>
                    </a:lnR>
                    <a:lnT>
                      <a:noFill/>
                    </a:lnT>
                    <a:lnB>
                      <a:noFill/>
                    </a:lnB>
                  </a:tcPr>
                </a:tc>
              </a:tr>
              <a:tr h="311289">
                <a:tc>
                  <a:txBody>
                    <a:bodyPr/>
                    <a:lstStyle/>
                    <a:p>
                      <a:pPr algn="ctr" fontAlgn="b"/>
                      <a:r>
                        <a:rPr lang="en-US" sz="1600" b="0" i="0" u="none" strike="noStrike" dirty="0">
                          <a:effectLst/>
                          <a:latin typeface="Times New Roman"/>
                        </a:rPr>
                        <a:t>Wholesale and Retail</a:t>
                      </a:r>
                    </a:p>
                  </a:txBody>
                  <a:tcPr marL="0" marR="0" marT="0" marB="0" anchor="b">
                    <a:lnL>
                      <a:noFill/>
                    </a:lnL>
                    <a:lnR>
                      <a:noFill/>
                    </a:lnR>
                    <a:lnT>
                      <a:noFill/>
                    </a:lnT>
                    <a:lnB>
                      <a:noFill/>
                    </a:lnB>
                  </a:tcPr>
                </a:tc>
                <a:tc>
                  <a:txBody>
                    <a:bodyPr/>
                    <a:lstStyle/>
                    <a:p>
                      <a:pPr algn="ctr" fontAlgn="b"/>
                      <a:endParaRPr lang="en-US" sz="1600" b="0" i="0" u="none" strike="noStrike">
                        <a:effectLst/>
                        <a:latin typeface="Times New Roman"/>
                      </a:endParaRPr>
                    </a:p>
                  </a:txBody>
                  <a:tcPr marL="0" marR="0" marT="0" marB="0" anchor="b">
                    <a:lnL>
                      <a:noFill/>
                    </a:lnL>
                    <a:lnR>
                      <a:noFill/>
                    </a:lnR>
                    <a:lnT>
                      <a:noFill/>
                    </a:lnT>
                    <a:lnB>
                      <a:noFill/>
                    </a:lnB>
                  </a:tcPr>
                </a:tc>
                <a:tc>
                  <a:txBody>
                    <a:bodyPr/>
                    <a:lstStyle/>
                    <a:p>
                      <a:pPr algn="ctr" fontAlgn="b"/>
                      <a:r>
                        <a:rPr lang="en-US" sz="1600" b="0" i="0" u="none" strike="noStrike" dirty="0">
                          <a:effectLst/>
                          <a:latin typeface="Times New Roman"/>
                        </a:rPr>
                        <a:t>-0.49</a:t>
                      </a:r>
                    </a:p>
                  </a:txBody>
                  <a:tcPr marL="0" marR="0" marT="0" marB="0" anchor="b">
                    <a:lnL>
                      <a:noFill/>
                    </a:lnL>
                    <a:lnR>
                      <a:noFill/>
                    </a:lnR>
                    <a:lnT>
                      <a:noFill/>
                    </a:lnT>
                    <a:lnB>
                      <a:noFill/>
                    </a:lnB>
                  </a:tcPr>
                </a:tc>
                <a:tc>
                  <a:txBody>
                    <a:bodyPr/>
                    <a:lstStyle/>
                    <a:p>
                      <a:pPr algn="ctr" fontAlgn="b"/>
                      <a:r>
                        <a:rPr lang="en-US" sz="1600" b="0" i="0" u="none" strike="noStrike">
                          <a:effectLst/>
                          <a:latin typeface="Times New Roman"/>
                        </a:rPr>
                        <a:t>(0.48)</a:t>
                      </a:r>
                    </a:p>
                  </a:txBody>
                  <a:tcPr marL="0" marR="0" marT="0" marB="0" anchor="b">
                    <a:lnL>
                      <a:noFill/>
                    </a:lnL>
                    <a:lnR>
                      <a:noFill/>
                    </a:lnR>
                    <a:lnT>
                      <a:noFill/>
                    </a:lnT>
                    <a:lnB>
                      <a:noFill/>
                    </a:lnB>
                  </a:tcPr>
                </a:tc>
                <a:tc>
                  <a:txBody>
                    <a:bodyPr/>
                    <a:lstStyle/>
                    <a:p>
                      <a:pPr algn="ctr" fontAlgn="b"/>
                      <a:endParaRPr lang="en-US" sz="1600" b="0" i="0" u="none" strike="noStrike" dirty="0">
                        <a:effectLst/>
                        <a:latin typeface="Times New Roman"/>
                      </a:endParaRPr>
                    </a:p>
                  </a:txBody>
                  <a:tcPr marL="0" marR="0" marT="0" marB="0" anchor="b">
                    <a:lnL>
                      <a:noFill/>
                    </a:lnL>
                    <a:lnR>
                      <a:noFill/>
                    </a:lnR>
                    <a:lnT>
                      <a:noFill/>
                    </a:lnT>
                    <a:lnB>
                      <a:noFill/>
                    </a:lnB>
                  </a:tcPr>
                </a:tc>
                <a:tc>
                  <a:txBody>
                    <a:bodyPr/>
                    <a:lstStyle/>
                    <a:p>
                      <a:pPr algn="ctr" fontAlgn="b"/>
                      <a:r>
                        <a:rPr lang="en-US" sz="1600" b="0" i="0" u="none" strike="noStrike">
                          <a:effectLst/>
                          <a:latin typeface="Times New Roman"/>
                        </a:rPr>
                        <a:t>1.74***</a:t>
                      </a:r>
                    </a:p>
                  </a:txBody>
                  <a:tcPr marL="0" marR="0" marT="0" marB="0" anchor="b">
                    <a:lnL>
                      <a:noFill/>
                    </a:lnL>
                    <a:lnR>
                      <a:noFill/>
                    </a:lnR>
                    <a:lnT>
                      <a:noFill/>
                    </a:lnT>
                    <a:lnB>
                      <a:noFill/>
                    </a:lnB>
                  </a:tcPr>
                </a:tc>
                <a:tc gridSpan="2">
                  <a:txBody>
                    <a:bodyPr/>
                    <a:lstStyle/>
                    <a:p>
                      <a:pPr algn="ctr" fontAlgn="b"/>
                      <a:r>
                        <a:rPr lang="en-US" sz="1600" b="0" i="0" u="none" strike="noStrike">
                          <a:effectLst/>
                          <a:latin typeface="Times New Roman"/>
                        </a:rPr>
                        <a:t>(0.39)</a:t>
                      </a:r>
                    </a:p>
                  </a:txBody>
                  <a:tcPr marL="0" marR="0" marT="0" marB="0" anchor="b">
                    <a:lnL>
                      <a:noFill/>
                    </a:lnL>
                    <a:lnR>
                      <a:noFill/>
                    </a:lnR>
                    <a:lnT>
                      <a:noFill/>
                    </a:lnT>
                    <a:lnB>
                      <a:noFill/>
                    </a:lnB>
                  </a:tcPr>
                </a:tc>
                <a:tc hMerge="1">
                  <a:txBody>
                    <a:bodyPr/>
                    <a:lstStyle/>
                    <a:p>
                      <a:pPr algn="ctr" fontAlgn="b"/>
                      <a:endParaRPr lang="en-US" sz="1600" b="0" i="0" u="none" strike="noStrike">
                        <a:effectLst/>
                        <a:latin typeface="Times New Roman"/>
                      </a:endParaRPr>
                    </a:p>
                  </a:txBody>
                  <a:tcPr marL="0" marR="0" marT="0" marB="0" anchor="b">
                    <a:lnL>
                      <a:noFill/>
                    </a:lnL>
                    <a:lnR>
                      <a:noFill/>
                    </a:lnR>
                    <a:lnT>
                      <a:noFill/>
                    </a:lnT>
                    <a:lnB>
                      <a:noFill/>
                    </a:lnB>
                  </a:tcPr>
                </a:tc>
                <a:tc>
                  <a:txBody>
                    <a:bodyPr/>
                    <a:lstStyle/>
                    <a:p>
                      <a:endParaRPr lang="en-US"/>
                    </a:p>
                  </a:txBody>
                  <a:tcPr marL="0" marR="0" marT="0" marB="0" anchor="b">
                    <a:lnL>
                      <a:noFill/>
                    </a:lnL>
                    <a:lnR>
                      <a:noFill/>
                    </a:lnR>
                    <a:lnT>
                      <a:noFill/>
                    </a:lnT>
                    <a:lnB>
                      <a:noFill/>
                    </a:lnB>
                  </a:tcPr>
                </a:tc>
                <a:tc gridSpan="2">
                  <a:txBody>
                    <a:bodyPr/>
                    <a:lstStyle/>
                    <a:p>
                      <a:pPr algn="ctr" fontAlgn="b"/>
                      <a:r>
                        <a:rPr lang="en-US" sz="1600" b="0" i="0" u="none" strike="noStrike">
                          <a:effectLst/>
                          <a:latin typeface="Times New Roman"/>
                        </a:rPr>
                        <a:t>7</a:t>
                      </a:r>
                    </a:p>
                  </a:txBody>
                  <a:tcPr marL="0" marR="0" marT="0" marB="0" anchor="b">
                    <a:lnL>
                      <a:noFill/>
                    </a:lnL>
                    <a:lnR>
                      <a:noFill/>
                    </a:lnR>
                    <a:lnT>
                      <a:noFill/>
                    </a:lnT>
                    <a:lnB>
                      <a:noFill/>
                    </a:lnB>
                  </a:tcPr>
                </a:tc>
                <a:tc hMerge="1">
                  <a:txBody>
                    <a:bodyPr/>
                    <a:lstStyle/>
                    <a:p>
                      <a:pPr algn="ctr" fontAlgn="b"/>
                      <a:endParaRPr lang="en-US" sz="1600" b="0" i="0" u="none" strike="noStrike">
                        <a:effectLst/>
                        <a:latin typeface="Times New Roman"/>
                      </a:endParaRPr>
                    </a:p>
                  </a:txBody>
                  <a:tcPr marL="0" marR="0" marT="0" marB="0" anchor="b">
                    <a:lnL>
                      <a:noFill/>
                    </a:lnL>
                    <a:lnR>
                      <a:noFill/>
                    </a:lnR>
                    <a:lnT>
                      <a:noFill/>
                    </a:lnT>
                    <a:lnB>
                      <a:noFill/>
                    </a:lnB>
                  </a:tcPr>
                </a:tc>
                <a:tc>
                  <a:txBody>
                    <a:bodyPr/>
                    <a:lstStyle/>
                    <a:p>
                      <a:endParaRPr lang="en-US" sz="1600"/>
                    </a:p>
                  </a:txBody>
                  <a:tcPr marL="0" marR="0" marT="0" marB="0" anchor="b">
                    <a:lnL>
                      <a:noFill/>
                    </a:lnL>
                    <a:lnR>
                      <a:noFill/>
                    </a:lnR>
                    <a:lnT>
                      <a:noFill/>
                    </a:lnT>
                    <a:lnB>
                      <a:noFill/>
                    </a:lnB>
                  </a:tcPr>
                </a:tc>
                <a:tc>
                  <a:txBody>
                    <a:bodyPr/>
                    <a:lstStyle/>
                    <a:p>
                      <a:pPr algn="ctr" fontAlgn="b"/>
                      <a:r>
                        <a:rPr lang="en-US" sz="1600" b="0" i="0" u="none" strike="noStrike" dirty="0">
                          <a:effectLst/>
                          <a:latin typeface="Times New Roman"/>
                        </a:rPr>
                        <a:t>0.01</a:t>
                      </a:r>
                    </a:p>
                  </a:txBody>
                  <a:tcPr marL="0" marR="0" marT="0" marB="0" anchor="b">
                    <a:lnL>
                      <a:noFill/>
                    </a:lnL>
                    <a:lnR>
                      <a:noFill/>
                    </a:lnR>
                    <a:lnT>
                      <a:noFill/>
                    </a:lnT>
                    <a:lnB>
                      <a:noFill/>
                    </a:lnB>
                  </a:tcPr>
                </a:tc>
              </a:tr>
              <a:tr h="311289">
                <a:tc>
                  <a:txBody>
                    <a:bodyPr/>
                    <a:lstStyle/>
                    <a:p>
                      <a:pPr algn="ctr" fontAlgn="b"/>
                      <a:r>
                        <a:rPr lang="en-US" sz="1600" b="1" i="0" u="none" strike="noStrike" dirty="0">
                          <a:effectLst/>
                          <a:latin typeface="Times New Roman"/>
                        </a:rPr>
                        <a:t>Total Economy</a:t>
                      </a:r>
                    </a:p>
                  </a:txBody>
                  <a:tcPr marL="0" marR="0" marT="0" marB="0" anchor="b">
                    <a:lnL>
                      <a:noFill/>
                    </a:lnL>
                    <a:lnR>
                      <a:noFill/>
                    </a:lnR>
                    <a:lnT>
                      <a:noFill/>
                    </a:lnT>
                    <a:lnB>
                      <a:noFill/>
                    </a:lnB>
                  </a:tcPr>
                </a:tc>
                <a:tc>
                  <a:txBody>
                    <a:bodyPr/>
                    <a:lstStyle/>
                    <a:p>
                      <a:pPr algn="ctr" fontAlgn="b"/>
                      <a:endParaRPr lang="en-US" sz="1600" b="1" i="0" u="none" strike="noStrike">
                        <a:effectLst/>
                        <a:latin typeface="Times New Roman"/>
                      </a:endParaRPr>
                    </a:p>
                  </a:txBody>
                  <a:tcPr marL="0" marR="0" marT="0" marB="0" anchor="b">
                    <a:lnL>
                      <a:noFill/>
                    </a:lnL>
                    <a:lnR>
                      <a:noFill/>
                    </a:lnR>
                    <a:lnT>
                      <a:noFill/>
                    </a:lnT>
                    <a:lnB>
                      <a:noFill/>
                    </a:lnB>
                  </a:tcPr>
                </a:tc>
                <a:tc>
                  <a:txBody>
                    <a:bodyPr/>
                    <a:lstStyle/>
                    <a:p>
                      <a:pPr algn="ctr" fontAlgn="b"/>
                      <a:r>
                        <a:rPr lang="en-US" sz="1600" b="1" i="0" u="none" strike="noStrike">
                          <a:effectLst/>
                          <a:latin typeface="Times New Roman"/>
                        </a:rPr>
                        <a:t>-0.47**</a:t>
                      </a:r>
                    </a:p>
                  </a:txBody>
                  <a:tcPr marL="0" marR="0" marT="0" marB="0" anchor="b">
                    <a:lnL>
                      <a:noFill/>
                    </a:lnL>
                    <a:lnR>
                      <a:noFill/>
                    </a:lnR>
                    <a:lnT>
                      <a:noFill/>
                    </a:lnT>
                    <a:lnB>
                      <a:noFill/>
                    </a:lnB>
                  </a:tcPr>
                </a:tc>
                <a:tc>
                  <a:txBody>
                    <a:bodyPr/>
                    <a:lstStyle/>
                    <a:p>
                      <a:pPr algn="ctr" fontAlgn="b"/>
                      <a:r>
                        <a:rPr lang="en-US" sz="1600" b="1" i="0" u="none" strike="noStrike">
                          <a:effectLst/>
                          <a:latin typeface="Times New Roman"/>
                        </a:rPr>
                        <a:t>(0.15)</a:t>
                      </a:r>
                    </a:p>
                  </a:txBody>
                  <a:tcPr marL="0" marR="0" marT="0" marB="0" anchor="b">
                    <a:lnL>
                      <a:noFill/>
                    </a:lnL>
                    <a:lnR>
                      <a:noFill/>
                    </a:lnR>
                    <a:lnT>
                      <a:noFill/>
                    </a:lnT>
                    <a:lnB>
                      <a:noFill/>
                    </a:lnB>
                  </a:tcPr>
                </a:tc>
                <a:tc>
                  <a:txBody>
                    <a:bodyPr/>
                    <a:lstStyle/>
                    <a:p>
                      <a:pPr algn="ctr" fontAlgn="b"/>
                      <a:endParaRPr lang="en-US" sz="1600" b="1" i="0" u="none" strike="noStrike" dirty="0">
                        <a:effectLst/>
                        <a:latin typeface="Times New Roman"/>
                      </a:endParaRPr>
                    </a:p>
                  </a:txBody>
                  <a:tcPr marL="0" marR="0" marT="0" marB="0" anchor="b">
                    <a:lnL>
                      <a:noFill/>
                    </a:lnL>
                    <a:lnR>
                      <a:noFill/>
                    </a:lnR>
                    <a:lnT>
                      <a:noFill/>
                    </a:lnT>
                    <a:lnB>
                      <a:noFill/>
                    </a:lnB>
                  </a:tcPr>
                </a:tc>
                <a:tc>
                  <a:txBody>
                    <a:bodyPr/>
                    <a:lstStyle/>
                    <a:p>
                      <a:pPr algn="ctr" fontAlgn="b"/>
                      <a:r>
                        <a:rPr lang="en-US" sz="1600" b="1" i="0" u="none" strike="noStrike">
                          <a:effectLst/>
                          <a:latin typeface="Times New Roman"/>
                        </a:rPr>
                        <a:t>0.78***</a:t>
                      </a:r>
                    </a:p>
                  </a:txBody>
                  <a:tcPr marL="0" marR="0" marT="0" marB="0" anchor="b">
                    <a:lnL>
                      <a:noFill/>
                    </a:lnL>
                    <a:lnR>
                      <a:noFill/>
                    </a:lnR>
                    <a:lnT>
                      <a:noFill/>
                    </a:lnT>
                    <a:lnB>
                      <a:noFill/>
                    </a:lnB>
                  </a:tcPr>
                </a:tc>
                <a:tc gridSpan="2">
                  <a:txBody>
                    <a:bodyPr/>
                    <a:lstStyle/>
                    <a:p>
                      <a:pPr algn="ctr" fontAlgn="b"/>
                      <a:r>
                        <a:rPr lang="en-US" sz="1600" b="1" i="0" u="none" strike="noStrike">
                          <a:effectLst/>
                          <a:latin typeface="Times New Roman"/>
                        </a:rPr>
                        <a:t>(0.11)</a:t>
                      </a:r>
                    </a:p>
                  </a:txBody>
                  <a:tcPr marL="0" marR="0" marT="0" marB="0" anchor="b">
                    <a:lnL>
                      <a:noFill/>
                    </a:lnL>
                    <a:lnR>
                      <a:noFill/>
                    </a:lnR>
                    <a:lnT>
                      <a:noFill/>
                    </a:lnT>
                    <a:lnB>
                      <a:noFill/>
                    </a:lnB>
                  </a:tcPr>
                </a:tc>
                <a:tc hMerge="1">
                  <a:txBody>
                    <a:bodyPr/>
                    <a:lstStyle/>
                    <a:p>
                      <a:pPr algn="ctr" fontAlgn="b"/>
                      <a:endParaRPr lang="en-US" sz="1600" b="1" i="0" u="none" strike="noStrike">
                        <a:effectLst/>
                        <a:latin typeface="Times New Roman"/>
                      </a:endParaRPr>
                    </a:p>
                  </a:txBody>
                  <a:tcPr marL="0" marR="0" marT="0" marB="0" anchor="b">
                    <a:lnL>
                      <a:noFill/>
                    </a:lnL>
                    <a:lnR>
                      <a:noFill/>
                    </a:lnR>
                    <a:lnT>
                      <a:noFill/>
                    </a:lnT>
                    <a:lnB>
                      <a:noFill/>
                    </a:lnB>
                  </a:tcPr>
                </a:tc>
                <a:tc>
                  <a:txBody>
                    <a:bodyPr/>
                    <a:lstStyle/>
                    <a:p>
                      <a:endParaRPr lang="en-US"/>
                    </a:p>
                  </a:txBody>
                  <a:tcPr marL="0" marR="0" marT="0" marB="0" anchor="b">
                    <a:lnL>
                      <a:noFill/>
                    </a:lnL>
                    <a:lnR>
                      <a:noFill/>
                    </a:lnR>
                    <a:lnT>
                      <a:noFill/>
                    </a:lnT>
                    <a:lnB>
                      <a:noFill/>
                    </a:lnB>
                  </a:tcPr>
                </a:tc>
                <a:tc gridSpan="2">
                  <a:txBody>
                    <a:bodyPr/>
                    <a:lstStyle/>
                    <a:p>
                      <a:pPr algn="ctr" fontAlgn="b"/>
                      <a:r>
                        <a:rPr lang="en-US" sz="1600" b="1" i="0" u="none" strike="noStrike">
                          <a:effectLst/>
                          <a:latin typeface="Times New Roman"/>
                        </a:rPr>
                        <a:t>7</a:t>
                      </a:r>
                    </a:p>
                  </a:txBody>
                  <a:tcPr marL="0" marR="0" marT="0" marB="0" anchor="b">
                    <a:lnL>
                      <a:noFill/>
                    </a:lnL>
                    <a:lnR>
                      <a:noFill/>
                    </a:lnR>
                    <a:lnT>
                      <a:noFill/>
                    </a:lnT>
                    <a:lnB>
                      <a:noFill/>
                    </a:lnB>
                  </a:tcPr>
                </a:tc>
                <a:tc hMerge="1">
                  <a:txBody>
                    <a:bodyPr/>
                    <a:lstStyle/>
                    <a:p>
                      <a:pPr algn="ctr" fontAlgn="b"/>
                      <a:endParaRPr lang="en-US" sz="1600" b="1" i="0" u="none" strike="noStrike">
                        <a:effectLst/>
                        <a:latin typeface="Times New Roman"/>
                      </a:endParaRPr>
                    </a:p>
                  </a:txBody>
                  <a:tcPr marL="0" marR="0" marT="0" marB="0" anchor="b">
                    <a:lnL>
                      <a:noFill/>
                    </a:lnL>
                    <a:lnR>
                      <a:noFill/>
                    </a:lnR>
                    <a:lnT>
                      <a:noFill/>
                    </a:lnT>
                    <a:lnB>
                      <a:noFill/>
                    </a:lnB>
                  </a:tcPr>
                </a:tc>
                <a:tc>
                  <a:txBody>
                    <a:bodyPr/>
                    <a:lstStyle/>
                    <a:p>
                      <a:endParaRPr lang="en-US" sz="1600"/>
                    </a:p>
                  </a:txBody>
                  <a:tcPr marL="0" marR="0" marT="0" marB="0" anchor="b">
                    <a:lnL>
                      <a:noFill/>
                    </a:lnL>
                    <a:lnR>
                      <a:noFill/>
                    </a:lnR>
                    <a:lnT>
                      <a:noFill/>
                    </a:lnT>
                    <a:lnB>
                      <a:noFill/>
                    </a:lnB>
                  </a:tcPr>
                </a:tc>
                <a:tc>
                  <a:txBody>
                    <a:bodyPr/>
                    <a:lstStyle/>
                    <a:p>
                      <a:pPr algn="ctr" fontAlgn="b"/>
                      <a:r>
                        <a:rPr lang="en-US" sz="1600" b="1" i="0" u="none" strike="noStrike" dirty="0">
                          <a:effectLst/>
                          <a:latin typeface="Times New Roman"/>
                        </a:rPr>
                        <a:t>0.59</a:t>
                      </a:r>
                    </a:p>
                  </a:txBody>
                  <a:tcPr marL="0" marR="0" marT="0" marB="0" anchor="b">
                    <a:lnL>
                      <a:noFill/>
                    </a:lnL>
                    <a:lnR>
                      <a:noFill/>
                    </a:lnR>
                    <a:lnT>
                      <a:noFill/>
                    </a:lnT>
                    <a:lnB>
                      <a:noFill/>
                    </a:lnB>
                  </a:tcPr>
                </a:tc>
              </a:tr>
              <a:tr h="311289">
                <a:tc>
                  <a:txBody>
                    <a:bodyPr/>
                    <a:lstStyle/>
                    <a:p>
                      <a:pPr algn="ctr" fontAlgn="b"/>
                      <a:r>
                        <a:rPr lang="en-US" sz="1600" b="0" i="0" u="none" strike="noStrike" dirty="0">
                          <a:effectLst/>
                          <a:latin typeface="Times New Roman"/>
                        </a:rPr>
                        <a:t>Electricity</a:t>
                      </a:r>
                    </a:p>
                  </a:txBody>
                  <a:tcPr marL="0" marR="0" marT="0" marB="0" anchor="b">
                    <a:lnL>
                      <a:noFill/>
                    </a:lnL>
                    <a:lnR>
                      <a:noFill/>
                    </a:lnR>
                    <a:lnT>
                      <a:noFill/>
                    </a:lnT>
                    <a:lnB>
                      <a:noFill/>
                    </a:lnB>
                  </a:tcPr>
                </a:tc>
                <a:tc>
                  <a:txBody>
                    <a:bodyPr/>
                    <a:lstStyle/>
                    <a:p>
                      <a:pPr algn="ctr" fontAlgn="b"/>
                      <a:endParaRPr lang="en-US" sz="1600" b="0" i="0" u="none" strike="noStrike">
                        <a:effectLst/>
                        <a:latin typeface="Times New Roman"/>
                      </a:endParaRPr>
                    </a:p>
                  </a:txBody>
                  <a:tcPr marL="0" marR="0" marT="0" marB="0" anchor="b">
                    <a:lnL>
                      <a:noFill/>
                    </a:lnL>
                    <a:lnR>
                      <a:noFill/>
                    </a:lnR>
                    <a:lnT>
                      <a:noFill/>
                    </a:lnT>
                    <a:lnB>
                      <a:noFill/>
                    </a:lnB>
                  </a:tcPr>
                </a:tc>
                <a:tc>
                  <a:txBody>
                    <a:bodyPr/>
                    <a:lstStyle/>
                    <a:p>
                      <a:pPr algn="ctr" fontAlgn="b"/>
                      <a:r>
                        <a:rPr lang="en-US" sz="1600" b="0" i="0" u="none" strike="noStrike">
                          <a:effectLst/>
                          <a:latin typeface="Times New Roman"/>
                        </a:rPr>
                        <a:t>-0.42</a:t>
                      </a:r>
                    </a:p>
                  </a:txBody>
                  <a:tcPr marL="0" marR="0" marT="0" marB="0" anchor="b">
                    <a:lnL>
                      <a:noFill/>
                    </a:lnL>
                    <a:lnR>
                      <a:noFill/>
                    </a:lnR>
                    <a:lnT>
                      <a:noFill/>
                    </a:lnT>
                    <a:lnB>
                      <a:noFill/>
                    </a:lnB>
                  </a:tcPr>
                </a:tc>
                <a:tc>
                  <a:txBody>
                    <a:bodyPr/>
                    <a:lstStyle/>
                    <a:p>
                      <a:pPr algn="ctr" fontAlgn="b"/>
                      <a:r>
                        <a:rPr lang="en-US" sz="1600" b="0" i="0" u="none" strike="noStrike">
                          <a:effectLst/>
                          <a:latin typeface="Times New Roman"/>
                        </a:rPr>
                        <a:t>(0.44)</a:t>
                      </a:r>
                    </a:p>
                  </a:txBody>
                  <a:tcPr marL="0" marR="0" marT="0" marB="0" anchor="b">
                    <a:lnL>
                      <a:noFill/>
                    </a:lnL>
                    <a:lnR>
                      <a:noFill/>
                    </a:lnR>
                    <a:lnT>
                      <a:noFill/>
                    </a:lnT>
                    <a:lnB>
                      <a:noFill/>
                    </a:lnB>
                  </a:tcPr>
                </a:tc>
                <a:tc>
                  <a:txBody>
                    <a:bodyPr/>
                    <a:lstStyle/>
                    <a:p>
                      <a:pPr algn="ctr" fontAlgn="b"/>
                      <a:endParaRPr lang="en-US" sz="1600" b="0" i="0" u="none" strike="noStrike" dirty="0">
                        <a:effectLst/>
                        <a:latin typeface="Times New Roman"/>
                      </a:endParaRPr>
                    </a:p>
                  </a:txBody>
                  <a:tcPr marL="0" marR="0" marT="0" marB="0" anchor="b">
                    <a:lnL>
                      <a:noFill/>
                    </a:lnL>
                    <a:lnR>
                      <a:noFill/>
                    </a:lnR>
                    <a:lnT>
                      <a:noFill/>
                    </a:lnT>
                    <a:lnB>
                      <a:noFill/>
                    </a:lnB>
                  </a:tcPr>
                </a:tc>
                <a:tc>
                  <a:txBody>
                    <a:bodyPr/>
                    <a:lstStyle/>
                    <a:p>
                      <a:pPr algn="ctr" fontAlgn="b"/>
                      <a:r>
                        <a:rPr lang="en-US" sz="1600" b="0" i="0" u="none" strike="noStrike">
                          <a:effectLst/>
                          <a:latin typeface="Times New Roman"/>
                        </a:rPr>
                        <a:t>0.41</a:t>
                      </a:r>
                    </a:p>
                  </a:txBody>
                  <a:tcPr marL="0" marR="0" marT="0" marB="0" anchor="b">
                    <a:lnL>
                      <a:noFill/>
                    </a:lnL>
                    <a:lnR>
                      <a:noFill/>
                    </a:lnR>
                    <a:lnT>
                      <a:noFill/>
                    </a:lnT>
                    <a:lnB>
                      <a:noFill/>
                    </a:lnB>
                  </a:tcPr>
                </a:tc>
                <a:tc gridSpan="2">
                  <a:txBody>
                    <a:bodyPr/>
                    <a:lstStyle/>
                    <a:p>
                      <a:pPr algn="ctr" fontAlgn="b"/>
                      <a:r>
                        <a:rPr lang="en-US" sz="1600" b="0" i="0" u="none" strike="noStrike">
                          <a:effectLst/>
                          <a:latin typeface="Times New Roman"/>
                        </a:rPr>
                        <a:t>(0.47)</a:t>
                      </a:r>
                    </a:p>
                  </a:txBody>
                  <a:tcPr marL="0" marR="0" marT="0" marB="0" anchor="b">
                    <a:lnL>
                      <a:noFill/>
                    </a:lnL>
                    <a:lnR>
                      <a:noFill/>
                    </a:lnR>
                    <a:lnT>
                      <a:noFill/>
                    </a:lnT>
                    <a:lnB>
                      <a:noFill/>
                    </a:lnB>
                  </a:tcPr>
                </a:tc>
                <a:tc hMerge="1">
                  <a:txBody>
                    <a:bodyPr/>
                    <a:lstStyle/>
                    <a:p>
                      <a:pPr algn="ctr" fontAlgn="b"/>
                      <a:endParaRPr lang="en-US" sz="1600" b="0" i="0" u="none" strike="noStrike">
                        <a:effectLst/>
                        <a:latin typeface="Times New Roman"/>
                      </a:endParaRPr>
                    </a:p>
                  </a:txBody>
                  <a:tcPr marL="0" marR="0" marT="0" marB="0" anchor="b">
                    <a:lnL>
                      <a:noFill/>
                    </a:lnL>
                    <a:lnR>
                      <a:noFill/>
                    </a:lnR>
                    <a:lnT>
                      <a:noFill/>
                    </a:lnT>
                    <a:lnB>
                      <a:noFill/>
                    </a:lnB>
                  </a:tcPr>
                </a:tc>
                <a:tc>
                  <a:txBody>
                    <a:bodyPr/>
                    <a:lstStyle/>
                    <a:p>
                      <a:endParaRPr lang="en-US"/>
                    </a:p>
                  </a:txBody>
                  <a:tcPr marL="0" marR="0" marT="0" marB="0" anchor="b">
                    <a:lnL>
                      <a:noFill/>
                    </a:lnL>
                    <a:lnR>
                      <a:noFill/>
                    </a:lnR>
                    <a:lnT>
                      <a:noFill/>
                    </a:lnT>
                    <a:lnB>
                      <a:noFill/>
                    </a:lnB>
                  </a:tcPr>
                </a:tc>
                <a:tc gridSpan="2">
                  <a:txBody>
                    <a:bodyPr/>
                    <a:lstStyle/>
                    <a:p>
                      <a:pPr algn="ctr" fontAlgn="b"/>
                      <a:r>
                        <a:rPr lang="en-US" sz="1600" b="0" i="0" u="none" strike="noStrike" dirty="0">
                          <a:effectLst/>
                          <a:latin typeface="Times New Roman"/>
                        </a:rPr>
                        <a:t>7</a:t>
                      </a:r>
                    </a:p>
                  </a:txBody>
                  <a:tcPr marL="0" marR="0" marT="0" marB="0" anchor="b">
                    <a:lnL>
                      <a:noFill/>
                    </a:lnL>
                    <a:lnR>
                      <a:noFill/>
                    </a:lnR>
                    <a:lnT>
                      <a:noFill/>
                    </a:lnT>
                    <a:lnB>
                      <a:noFill/>
                    </a:lnB>
                  </a:tcPr>
                </a:tc>
                <a:tc hMerge="1">
                  <a:txBody>
                    <a:bodyPr/>
                    <a:lstStyle/>
                    <a:p>
                      <a:pPr algn="ctr" fontAlgn="b"/>
                      <a:endParaRPr lang="en-US" sz="1600" b="0" i="0" u="none" strike="noStrike">
                        <a:effectLst/>
                        <a:latin typeface="Times New Roman"/>
                      </a:endParaRPr>
                    </a:p>
                  </a:txBody>
                  <a:tcPr marL="0" marR="0" marT="0" marB="0" anchor="b">
                    <a:lnL>
                      <a:noFill/>
                    </a:lnL>
                    <a:lnR>
                      <a:noFill/>
                    </a:lnR>
                    <a:lnT>
                      <a:noFill/>
                    </a:lnT>
                    <a:lnB>
                      <a:noFill/>
                    </a:lnB>
                  </a:tcPr>
                </a:tc>
                <a:tc>
                  <a:txBody>
                    <a:bodyPr/>
                    <a:lstStyle/>
                    <a:p>
                      <a:endParaRPr lang="en-US" sz="1600"/>
                    </a:p>
                  </a:txBody>
                  <a:tcPr marL="0" marR="0" marT="0" marB="0" anchor="b">
                    <a:lnL>
                      <a:noFill/>
                    </a:lnL>
                    <a:lnR>
                      <a:noFill/>
                    </a:lnR>
                    <a:lnT>
                      <a:noFill/>
                    </a:lnT>
                    <a:lnB>
                      <a:noFill/>
                    </a:lnB>
                  </a:tcPr>
                </a:tc>
                <a:tc>
                  <a:txBody>
                    <a:bodyPr/>
                    <a:lstStyle/>
                    <a:p>
                      <a:pPr algn="ctr" fontAlgn="b"/>
                      <a:r>
                        <a:rPr lang="en-US" sz="1600" b="0" i="0" u="none" strike="noStrike" dirty="0">
                          <a:effectLst/>
                          <a:latin typeface="Times New Roman"/>
                        </a:rPr>
                        <a:t>-0.02</a:t>
                      </a:r>
                    </a:p>
                  </a:txBody>
                  <a:tcPr marL="0" marR="0" marT="0" marB="0" anchor="b">
                    <a:lnL>
                      <a:noFill/>
                    </a:lnL>
                    <a:lnR>
                      <a:noFill/>
                    </a:lnR>
                    <a:lnT>
                      <a:noFill/>
                    </a:lnT>
                    <a:lnB>
                      <a:noFill/>
                    </a:lnB>
                  </a:tcPr>
                </a:tc>
              </a:tr>
              <a:tr h="311289">
                <a:tc>
                  <a:txBody>
                    <a:bodyPr/>
                    <a:lstStyle/>
                    <a:p>
                      <a:pPr algn="ctr" fontAlgn="b"/>
                      <a:r>
                        <a:rPr lang="en-US" sz="1600" b="0" i="0" u="none" strike="noStrike" dirty="0">
                          <a:effectLst/>
                          <a:latin typeface="Times New Roman"/>
                        </a:rPr>
                        <a:t>Construction</a:t>
                      </a:r>
                    </a:p>
                  </a:txBody>
                  <a:tcPr marL="0" marR="0" marT="0" marB="0" anchor="b">
                    <a:lnL>
                      <a:noFill/>
                    </a:lnL>
                    <a:lnR>
                      <a:noFill/>
                    </a:lnR>
                    <a:lnT>
                      <a:noFill/>
                    </a:lnT>
                    <a:lnB>
                      <a:noFill/>
                    </a:lnB>
                  </a:tcPr>
                </a:tc>
                <a:tc>
                  <a:txBody>
                    <a:bodyPr/>
                    <a:lstStyle/>
                    <a:p>
                      <a:pPr algn="ctr" fontAlgn="b"/>
                      <a:endParaRPr lang="en-US" sz="1600" b="0" i="0" u="none" strike="noStrike">
                        <a:effectLst/>
                        <a:latin typeface="Times New Roman"/>
                      </a:endParaRPr>
                    </a:p>
                  </a:txBody>
                  <a:tcPr marL="0" marR="0" marT="0" marB="0" anchor="b">
                    <a:lnL>
                      <a:noFill/>
                    </a:lnL>
                    <a:lnR>
                      <a:noFill/>
                    </a:lnR>
                    <a:lnT>
                      <a:noFill/>
                    </a:lnT>
                    <a:lnB>
                      <a:noFill/>
                    </a:lnB>
                  </a:tcPr>
                </a:tc>
                <a:tc>
                  <a:txBody>
                    <a:bodyPr/>
                    <a:lstStyle/>
                    <a:p>
                      <a:pPr algn="ctr" fontAlgn="b"/>
                      <a:r>
                        <a:rPr lang="en-US" sz="1600" b="0" i="0" u="none" strike="noStrike" dirty="0">
                          <a:effectLst/>
                          <a:latin typeface="Times New Roman"/>
                        </a:rPr>
                        <a:t>-0.35</a:t>
                      </a:r>
                    </a:p>
                  </a:txBody>
                  <a:tcPr marL="0" marR="0" marT="0" marB="0" anchor="b">
                    <a:lnL>
                      <a:noFill/>
                    </a:lnL>
                    <a:lnR>
                      <a:noFill/>
                    </a:lnR>
                    <a:lnT>
                      <a:noFill/>
                    </a:lnT>
                    <a:lnB>
                      <a:noFill/>
                    </a:lnB>
                  </a:tcPr>
                </a:tc>
                <a:tc>
                  <a:txBody>
                    <a:bodyPr/>
                    <a:lstStyle/>
                    <a:p>
                      <a:pPr algn="ctr" fontAlgn="b"/>
                      <a:r>
                        <a:rPr lang="en-US" sz="1600" b="0" i="0" u="none" strike="noStrike">
                          <a:effectLst/>
                          <a:latin typeface="Times New Roman"/>
                        </a:rPr>
                        <a:t>(0.38)</a:t>
                      </a:r>
                    </a:p>
                  </a:txBody>
                  <a:tcPr marL="0" marR="0" marT="0" marB="0" anchor="b">
                    <a:lnL>
                      <a:noFill/>
                    </a:lnL>
                    <a:lnR>
                      <a:noFill/>
                    </a:lnR>
                    <a:lnT>
                      <a:noFill/>
                    </a:lnT>
                    <a:lnB>
                      <a:noFill/>
                    </a:lnB>
                  </a:tcPr>
                </a:tc>
                <a:tc>
                  <a:txBody>
                    <a:bodyPr/>
                    <a:lstStyle/>
                    <a:p>
                      <a:pPr algn="ctr" fontAlgn="b"/>
                      <a:endParaRPr lang="en-US" sz="1600" b="0" i="0" u="none" strike="noStrike" dirty="0">
                        <a:effectLst/>
                        <a:latin typeface="Times New Roman"/>
                      </a:endParaRPr>
                    </a:p>
                  </a:txBody>
                  <a:tcPr marL="0" marR="0" marT="0" marB="0" anchor="b">
                    <a:lnL>
                      <a:noFill/>
                    </a:lnL>
                    <a:lnR>
                      <a:noFill/>
                    </a:lnR>
                    <a:lnT>
                      <a:noFill/>
                    </a:lnT>
                    <a:lnB>
                      <a:noFill/>
                    </a:lnB>
                  </a:tcPr>
                </a:tc>
                <a:tc>
                  <a:txBody>
                    <a:bodyPr/>
                    <a:lstStyle/>
                    <a:p>
                      <a:pPr algn="ctr" fontAlgn="b"/>
                      <a:r>
                        <a:rPr lang="en-US" sz="1600" b="0" i="0" u="none" strike="noStrike">
                          <a:effectLst/>
                          <a:latin typeface="Times New Roman"/>
                        </a:rPr>
                        <a:t>0.02</a:t>
                      </a:r>
                    </a:p>
                  </a:txBody>
                  <a:tcPr marL="0" marR="0" marT="0" marB="0" anchor="b">
                    <a:lnL>
                      <a:noFill/>
                    </a:lnL>
                    <a:lnR>
                      <a:noFill/>
                    </a:lnR>
                    <a:lnT>
                      <a:noFill/>
                    </a:lnT>
                    <a:lnB>
                      <a:noFill/>
                    </a:lnB>
                  </a:tcPr>
                </a:tc>
                <a:tc gridSpan="2">
                  <a:txBody>
                    <a:bodyPr/>
                    <a:lstStyle/>
                    <a:p>
                      <a:pPr algn="ctr" fontAlgn="b"/>
                      <a:r>
                        <a:rPr lang="en-US" sz="1600" b="0" i="0" u="none" strike="noStrike">
                          <a:effectLst/>
                          <a:latin typeface="Times New Roman"/>
                        </a:rPr>
                        <a:t>(0.43)</a:t>
                      </a:r>
                    </a:p>
                  </a:txBody>
                  <a:tcPr marL="0" marR="0" marT="0" marB="0" anchor="b">
                    <a:lnL>
                      <a:noFill/>
                    </a:lnL>
                    <a:lnR>
                      <a:noFill/>
                    </a:lnR>
                    <a:lnT>
                      <a:noFill/>
                    </a:lnT>
                    <a:lnB>
                      <a:noFill/>
                    </a:lnB>
                  </a:tcPr>
                </a:tc>
                <a:tc hMerge="1">
                  <a:txBody>
                    <a:bodyPr/>
                    <a:lstStyle/>
                    <a:p>
                      <a:pPr algn="ctr" fontAlgn="b"/>
                      <a:endParaRPr lang="en-US" sz="1600" b="0" i="0" u="none" strike="noStrike">
                        <a:effectLst/>
                        <a:latin typeface="Times New Roman"/>
                      </a:endParaRPr>
                    </a:p>
                  </a:txBody>
                  <a:tcPr marL="0" marR="0" marT="0" marB="0" anchor="b">
                    <a:lnL>
                      <a:noFill/>
                    </a:lnL>
                    <a:lnR>
                      <a:noFill/>
                    </a:lnR>
                    <a:lnT>
                      <a:noFill/>
                    </a:lnT>
                    <a:lnB>
                      <a:noFill/>
                    </a:lnB>
                  </a:tcPr>
                </a:tc>
                <a:tc>
                  <a:txBody>
                    <a:bodyPr/>
                    <a:lstStyle/>
                    <a:p>
                      <a:endParaRPr lang="en-US"/>
                    </a:p>
                  </a:txBody>
                  <a:tcPr marL="0" marR="0" marT="0" marB="0" anchor="b">
                    <a:lnL>
                      <a:noFill/>
                    </a:lnL>
                    <a:lnR>
                      <a:noFill/>
                    </a:lnR>
                    <a:lnT>
                      <a:noFill/>
                    </a:lnT>
                    <a:lnB>
                      <a:noFill/>
                    </a:lnB>
                  </a:tcPr>
                </a:tc>
                <a:tc gridSpan="2">
                  <a:txBody>
                    <a:bodyPr/>
                    <a:lstStyle/>
                    <a:p>
                      <a:pPr algn="ctr" fontAlgn="b"/>
                      <a:r>
                        <a:rPr lang="en-US" sz="1600" b="0" i="0" u="none" strike="noStrike">
                          <a:effectLst/>
                          <a:latin typeface="Times New Roman"/>
                        </a:rPr>
                        <a:t>7</a:t>
                      </a:r>
                    </a:p>
                  </a:txBody>
                  <a:tcPr marL="0" marR="0" marT="0" marB="0" anchor="b">
                    <a:lnL>
                      <a:noFill/>
                    </a:lnL>
                    <a:lnR>
                      <a:noFill/>
                    </a:lnR>
                    <a:lnT>
                      <a:noFill/>
                    </a:lnT>
                    <a:lnB>
                      <a:noFill/>
                    </a:lnB>
                  </a:tcPr>
                </a:tc>
                <a:tc hMerge="1">
                  <a:txBody>
                    <a:bodyPr/>
                    <a:lstStyle/>
                    <a:p>
                      <a:pPr algn="ctr" fontAlgn="b"/>
                      <a:endParaRPr lang="en-US" sz="1600" b="0" i="0" u="none" strike="noStrike">
                        <a:effectLst/>
                        <a:latin typeface="Times New Roman"/>
                      </a:endParaRPr>
                    </a:p>
                  </a:txBody>
                  <a:tcPr marL="0" marR="0" marT="0" marB="0" anchor="b">
                    <a:lnL>
                      <a:noFill/>
                    </a:lnL>
                    <a:lnR>
                      <a:noFill/>
                    </a:lnR>
                    <a:lnT>
                      <a:noFill/>
                    </a:lnT>
                    <a:lnB>
                      <a:noFill/>
                    </a:lnB>
                  </a:tcPr>
                </a:tc>
                <a:tc>
                  <a:txBody>
                    <a:bodyPr/>
                    <a:lstStyle/>
                    <a:p>
                      <a:endParaRPr lang="en-US" sz="1600"/>
                    </a:p>
                  </a:txBody>
                  <a:tcPr marL="0" marR="0" marT="0" marB="0" anchor="b">
                    <a:lnL>
                      <a:noFill/>
                    </a:lnL>
                    <a:lnR>
                      <a:noFill/>
                    </a:lnR>
                    <a:lnT>
                      <a:noFill/>
                    </a:lnT>
                    <a:lnB>
                      <a:noFill/>
                    </a:lnB>
                  </a:tcPr>
                </a:tc>
                <a:tc>
                  <a:txBody>
                    <a:bodyPr/>
                    <a:lstStyle/>
                    <a:p>
                      <a:pPr algn="ctr" fontAlgn="b"/>
                      <a:r>
                        <a:rPr lang="en-US" sz="1600" b="0" i="0" u="none" strike="noStrike" dirty="0">
                          <a:effectLst/>
                          <a:latin typeface="Times New Roman"/>
                        </a:rPr>
                        <a:t>-0.03</a:t>
                      </a:r>
                    </a:p>
                  </a:txBody>
                  <a:tcPr marL="0" marR="0" marT="0" marB="0" anchor="b">
                    <a:lnL>
                      <a:noFill/>
                    </a:lnL>
                    <a:lnR>
                      <a:noFill/>
                    </a:lnR>
                    <a:lnT>
                      <a:noFill/>
                    </a:lnT>
                    <a:lnB>
                      <a:noFill/>
                    </a:lnB>
                  </a:tcPr>
                </a:tc>
              </a:tr>
              <a:tr h="311289">
                <a:tc>
                  <a:txBody>
                    <a:bodyPr/>
                    <a:lstStyle/>
                    <a:p>
                      <a:pPr algn="ctr" fontAlgn="b"/>
                      <a:r>
                        <a:rPr lang="en-US" sz="1600" b="0" i="0" u="none" strike="noStrike" dirty="0">
                          <a:effectLst/>
                          <a:latin typeface="Times New Roman"/>
                        </a:rPr>
                        <a:t>Mining and Quarrying</a:t>
                      </a:r>
                    </a:p>
                  </a:txBody>
                  <a:tcPr marL="0" marR="0" marT="0" marB="0" anchor="b">
                    <a:lnL>
                      <a:noFill/>
                    </a:lnL>
                    <a:lnR>
                      <a:noFill/>
                    </a:lnR>
                    <a:lnT>
                      <a:noFill/>
                    </a:lnT>
                    <a:lnB>
                      <a:noFill/>
                    </a:lnB>
                  </a:tcPr>
                </a:tc>
                <a:tc>
                  <a:txBody>
                    <a:bodyPr/>
                    <a:lstStyle/>
                    <a:p>
                      <a:pPr algn="ctr" fontAlgn="b"/>
                      <a:endParaRPr lang="en-US" sz="1600" b="0" i="0" u="none" strike="noStrike">
                        <a:effectLst/>
                        <a:latin typeface="Times New Roman"/>
                      </a:endParaRPr>
                    </a:p>
                  </a:txBody>
                  <a:tcPr marL="0" marR="0" marT="0" marB="0" anchor="b">
                    <a:lnL>
                      <a:noFill/>
                    </a:lnL>
                    <a:lnR>
                      <a:noFill/>
                    </a:lnR>
                    <a:lnT>
                      <a:noFill/>
                    </a:lnT>
                    <a:lnB>
                      <a:noFill/>
                    </a:lnB>
                  </a:tcPr>
                </a:tc>
                <a:tc>
                  <a:txBody>
                    <a:bodyPr/>
                    <a:lstStyle/>
                    <a:p>
                      <a:pPr algn="ctr" fontAlgn="b"/>
                      <a:r>
                        <a:rPr lang="en-US" sz="1600" b="0" i="0" u="none" strike="noStrike">
                          <a:effectLst/>
                          <a:latin typeface="Times New Roman"/>
                        </a:rPr>
                        <a:t>-0.18</a:t>
                      </a:r>
                    </a:p>
                  </a:txBody>
                  <a:tcPr marL="0" marR="0" marT="0" marB="0" anchor="b">
                    <a:lnL>
                      <a:noFill/>
                    </a:lnL>
                    <a:lnR>
                      <a:noFill/>
                    </a:lnR>
                    <a:lnT>
                      <a:noFill/>
                    </a:lnT>
                    <a:lnB>
                      <a:noFill/>
                    </a:lnB>
                  </a:tcPr>
                </a:tc>
                <a:tc>
                  <a:txBody>
                    <a:bodyPr/>
                    <a:lstStyle/>
                    <a:p>
                      <a:pPr algn="ctr" fontAlgn="b"/>
                      <a:r>
                        <a:rPr lang="en-US" sz="1600" b="0" i="0" u="none" strike="noStrike">
                          <a:effectLst/>
                          <a:latin typeface="Times New Roman"/>
                        </a:rPr>
                        <a:t>(0.24)</a:t>
                      </a:r>
                    </a:p>
                  </a:txBody>
                  <a:tcPr marL="0" marR="0" marT="0" marB="0" anchor="b">
                    <a:lnL>
                      <a:noFill/>
                    </a:lnL>
                    <a:lnR>
                      <a:noFill/>
                    </a:lnR>
                    <a:lnT>
                      <a:noFill/>
                    </a:lnT>
                    <a:lnB>
                      <a:noFill/>
                    </a:lnB>
                  </a:tcPr>
                </a:tc>
                <a:tc>
                  <a:txBody>
                    <a:bodyPr/>
                    <a:lstStyle/>
                    <a:p>
                      <a:pPr algn="ctr" fontAlgn="b"/>
                      <a:endParaRPr lang="en-US" sz="1600" b="0" i="0" u="none" strike="noStrike" dirty="0">
                        <a:effectLst/>
                        <a:latin typeface="Times New Roman"/>
                      </a:endParaRPr>
                    </a:p>
                  </a:txBody>
                  <a:tcPr marL="0" marR="0" marT="0" marB="0" anchor="b">
                    <a:lnL>
                      <a:noFill/>
                    </a:lnL>
                    <a:lnR>
                      <a:noFill/>
                    </a:lnR>
                    <a:lnT>
                      <a:noFill/>
                    </a:lnT>
                    <a:lnB>
                      <a:noFill/>
                    </a:lnB>
                  </a:tcPr>
                </a:tc>
                <a:tc>
                  <a:txBody>
                    <a:bodyPr/>
                    <a:lstStyle/>
                    <a:p>
                      <a:pPr algn="ctr" fontAlgn="b"/>
                      <a:r>
                        <a:rPr lang="en-US" sz="1600" b="0" i="0" u="none" strike="noStrike" dirty="0">
                          <a:effectLst/>
                          <a:latin typeface="Times New Roman"/>
                        </a:rPr>
                        <a:t>-1.20</a:t>
                      </a:r>
                    </a:p>
                  </a:txBody>
                  <a:tcPr marL="0" marR="0" marT="0" marB="0" anchor="b">
                    <a:lnL>
                      <a:noFill/>
                    </a:lnL>
                    <a:lnR>
                      <a:noFill/>
                    </a:lnR>
                    <a:lnT>
                      <a:noFill/>
                    </a:lnT>
                    <a:lnB>
                      <a:noFill/>
                    </a:lnB>
                  </a:tcPr>
                </a:tc>
                <a:tc gridSpan="2">
                  <a:txBody>
                    <a:bodyPr/>
                    <a:lstStyle/>
                    <a:p>
                      <a:pPr algn="ctr" fontAlgn="b"/>
                      <a:r>
                        <a:rPr lang="en-US" sz="1600" b="0" i="0" u="none" strike="noStrike">
                          <a:effectLst/>
                          <a:latin typeface="Times New Roman"/>
                        </a:rPr>
                        <a:t>(0.96)</a:t>
                      </a:r>
                    </a:p>
                  </a:txBody>
                  <a:tcPr marL="0" marR="0" marT="0" marB="0" anchor="b">
                    <a:lnL>
                      <a:noFill/>
                    </a:lnL>
                    <a:lnR>
                      <a:noFill/>
                    </a:lnR>
                    <a:lnT>
                      <a:noFill/>
                    </a:lnT>
                    <a:lnB>
                      <a:noFill/>
                    </a:lnB>
                  </a:tcPr>
                </a:tc>
                <a:tc hMerge="1">
                  <a:txBody>
                    <a:bodyPr/>
                    <a:lstStyle/>
                    <a:p>
                      <a:pPr algn="ctr" fontAlgn="b"/>
                      <a:endParaRPr lang="en-US" sz="1600" b="0" i="0" u="none" strike="noStrike">
                        <a:effectLst/>
                        <a:latin typeface="Times New Roman"/>
                      </a:endParaRPr>
                    </a:p>
                  </a:txBody>
                  <a:tcPr marL="0" marR="0" marT="0" marB="0" anchor="b">
                    <a:lnL>
                      <a:noFill/>
                    </a:lnL>
                    <a:lnR>
                      <a:noFill/>
                    </a:lnR>
                    <a:lnT>
                      <a:noFill/>
                    </a:lnT>
                    <a:lnB>
                      <a:noFill/>
                    </a:lnB>
                  </a:tcPr>
                </a:tc>
                <a:tc>
                  <a:txBody>
                    <a:bodyPr/>
                    <a:lstStyle/>
                    <a:p>
                      <a:endParaRPr lang="en-US"/>
                    </a:p>
                  </a:txBody>
                  <a:tcPr marL="0" marR="0" marT="0" marB="0" anchor="b">
                    <a:lnL>
                      <a:noFill/>
                    </a:lnL>
                    <a:lnR>
                      <a:noFill/>
                    </a:lnR>
                    <a:lnT>
                      <a:noFill/>
                    </a:lnT>
                    <a:lnB>
                      <a:noFill/>
                    </a:lnB>
                  </a:tcPr>
                </a:tc>
                <a:tc gridSpan="2">
                  <a:txBody>
                    <a:bodyPr/>
                    <a:lstStyle/>
                    <a:p>
                      <a:pPr algn="ctr" fontAlgn="b"/>
                      <a:r>
                        <a:rPr lang="en-US" sz="1600" b="0" i="0" u="none" strike="noStrike">
                          <a:effectLst/>
                          <a:latin typeface="Times New Roman"/>
                        </a:rPr>
                        <a:t>7</a:t>
                      </a:r>
                    </a:p>
                  </a:txBody>
                  <a:tcPr marL="0" marR="0" marT="0" marB="0" anchor="b">
                    <a:lnL>
                      <a:noFill/>
                    </a:lnL>
                    <a:lnR>
                      <a:noFill/>
                    </a:lnR>
                    <a:lnT>
                      <a:noFill/>
                    </a:lnT>
                    <a:lnB>
                      <a:noFill/>
                    </a:lnB>
                  </a:tcPr>
                </a:tc>
                <a:tc hMerge="1">
                  <a:txBody>
                    <a:bodyPr/>
                    <a:lstStyle/>
                    <a:p>
                      <a:pPr algn="ctr" fontAlgn="b"/>
                      <a:endParaRPr lang="en-US" sz="1600" b="0" i="0" u="none" strike="noStrike">
                        <a:effectLst/>
                        <a:latin typeface="Times New Roman"/>
                      </a:endParaRPr>
                    </a:p>
                  </a:txBody>
                  <a:tcPr marL="0" marR="0" marT="0" marB="0" anchor="b">
                    <a:lnL>
                      <a:noFill/>
                    </a:lnL>
                    <a:lnR>
                      <a:noFill/>
                    </a:lnR>
                    <a:lnT>
                      <a:noFill/>
                    </a:lnT>
                    <a:lnB>
                      <a:noFill/>
                    </a:lnB>
                  </a:tcPr>
                </a:tc>
                <a:tc>
                  <a:txBody>
                    <a:bodyPr/>
                    <a:lstStyle/>
                    <a:p>
                      <a:endParaRPr lang="en-US" sz="1600"/>
                    </a:p>
                  </a:txBody>
                  <a:tcPr marL="0" marR="0" marT="0" marB="0" anchor="b">
                    <a:lnL>
                      <a:noFill/>
                    </a:lnL>
                    <a:lnR>
                      <a:noFill/>
                    </a:lnR>
                    <a:lnT>
                      <a:noFill/>
                    </a:lnT>
                    <a:lnB>
                      <a:noFill/>
                    </a:lnB>
                  </a:tcPr>
                </a:tc>
                <a:tc>
                  <a:txBody>
                    <a:bodyPr/>
                    <a:lstStyle/>
                    <a:p>
                      <a:pPr algn="ctr" fontAlgn="b"/>
                      <a:r>
                        <a:rPr lang="en-US" sz="1600" b="0" i="0" u="none" strike="noStrike" dirty="0">
                          <a:effectLst/>
                          <a:latin typeface="Times New Roman"/>
                        </a:rPr>
                        <a:t>-0.08</a:t>
                      </a:r>
                    </a:p>
                  </a:txBody>
                  <a:tcPr marL="0" marR="0" marT="0" marB="0" anchor="b">
                    <a:lnL>
                      <a:noFill/>
                    </a:lnL>
                    <a:lnR>
                      <a:noFill/>
                    </a:lnR>
                    <a:lnT>
                      <a:noFill/>
                    </a:lnT>
                    <a:lnB>
                      <a:noFill/>
                    </a:lnB>
                  </a:tcPr>
                </a:tc>
              </a:tr>
              <a:tr h="311289">
                <a:tc>
                  <a:txBody>
                    <a:bodyPr/>
                    <a:lstStyle/>
                    <a:p>
                      <a:pPr algn="ctr" fontAlgn="b"/>
                      <a:r>
                        <a:rPr lang="en-US" sz="1600" b="0" i="0" u="none" strike="noStrike" dirty="0">
                          <a:effectLst/>
                          <a:latin typeface="Times New Roman"/>
                        </a:rPr>
                        <a:t>Agriculture, Forestry, Fishing</a:t>
                      </a:r>
                    </a:p>
                  </a:txBody>
                  <a:tcPr marL="0" marR="0" marT="0" marB="0" anchor="b">
                    <a:lnL>
                      <a:noFill/>
                    </a:lnL>
                    <a:lnR>
                      <a:noFill/>
                    </a:lnR>
                    <a:lnT>
                      <a:noFill/>
                    </a:lnT>
                    <a:lnB>
                      <a:noFill/>
                    </a:lnB>
                  </a:tcPr>
                </a:tc>
                <a:tc>
                  <a:txBody>
                    <a:bodyPr/>
                    <a:lstStyle/>
                    <a:p>
                      <a:pPr algn="ctr" fontAlgn="b"/>
                      <a:endParaRPr lang="en-US" sz="1600" b="0" i="0" u="none" strike="noStrike">
                        <a:effectLst/>
                        <a:latin typeface="Times New Roman"/>
                      </a:endParaRPr>
                    </a:p>
                  </a:txBody>
                  <a:tcPr marL="0" marR="0" marT="0" marB="0" anchor="b">
                    <a:lnL>
                      <a:noFill/>
                    </a:lnL>
                    <a:lnR>
                      <a:noFill/>
                    </a:lnR>
                    <a:lnT>
                      <a:noFill/>
                    </a:lnT>
                    <a:lnB>
                      <a:noFill/>
                    </a:lnB>
                  </a:tcPr>
                </a:tc>
                <a:tc>
                  <a:txBody>
                    <a:bodyPr/>
                    <a:lstStyle/>
                    <a:p>
                      <a:pPr algn="ctr" fontAlgn="b"/>
                      <a:r>
                        <a:rPr lang="en-US" sz="1600" b="0" i="0" u="none" strike="noStrike">
                          <a:effectLst/>
                          <a:latin typeface="Times New Roman"/>
                        </a:rPr>
                        <a:t>-0.17</a:t>
                      </a:r>
                    </a:p>
                  </a:txBody>
                  <a:tcPr marL="0" marR="0" marT="0" marB="0" anchor="b">
                    <a:lnL>
                      <a:noFill/>
                    </a:lnL>
                    <a:lnR>
                      <a:noFill/>
                    </a:lnR>
                    <a:lnT>
                      <a:noFill/>
                    </a:lnT>
                    <a:lnB>
                      <a:noFill/>
                    </a:lnB>
                  </a:tcPr>
                </a:tc>
                <a:tc>
                  <a:txBody>
                    <a:bodyPr/>
                    <a:lstStyle/>
                    <a:p>
                      <a:pPr algn="ctr" fontAlgn="b"/>
                      <a:r>
                        <a:rPr lang="en-US" sz="1600" b="0" i="0" u="none" strike="noStrike">
                          <a:effectLst/>
                          <a:latin typeface="Times New Roman"/>
                        </a:rPr>
                        <a:t>(0.66)</a:t>
                      </a:r>
                    </a:p>
                  </a:txBody>
                  <a:tcPr marL="0" marR="0" marT="0" marB="0" anchor="b">
                    <a:lnL>
                      <a:noFill/>
                    </a:lnL>
                    <a:lnR>
                      <a:noFill/>
                    </a:lnR>
                    <a:lnT>
                      <a:noFill/>
                    </a:lnT>
                    <a:lnB>
                      <a:noFill/>
                    </a:lnB>
                  </a:tcPr>
                </a:tc>
                <a:tc>
                  <a:txBody>
                    <a:bodyPr/>
                    <a:lstStyle/>
                    <a:p>
                      <a:pPr algn="ctr" fontAlgn="b"/>
                      <a:endParaRPr lang="en-US" sz="1600" b="0" i="0" u="none" strike="noStrike" dirty="0">
                        <a:effectLst/>
                        <a:latin typeface="Times New Roman"/>
                      </a:endParaRPr>
                    </a:p>
                  </a:txBody>
                  <a:tcPr marL="0" marR="0" marT="0" marB="0" anchor="b">
                    <a:lnL>
                      <a:noFill/>
                    </a:lnL>
                    <a:lnR>
                      <a:noFill/>
                    </a:lnR>
                    <a:lnT>
                      <a:noFill/>
                    </a:lnT>
                    <a:lnB>
                      <a:noFill/>
                    </a:lnB>
                  </a:tcPr>
                </a:tc>
                <a:tc>
                  <a:txBody>
                    <a:bodyPr/>
                    <a:lstStyle/>
                    <a:p>
                      <a:pPr algn="ctr" fontAlgn="b"/>
                      <a:r>
                        <a:rPr lang="en-US" sz="1600" b="0" i="0" u="none" strike="noStrike">
                          <a:effectLst/>
                          <a:latin typeface="Times New Roman"/>
                        </a:rPr>
                        <a:t>3.06</a:t>
                      </a:r>
                    </a:p>
                  </a:txBody>
                  <a:tcPr marL="0" marR="0" marT="0" marB="0" anchor="b">
                    <a:lnL>
                      <a:noFill/>
                    </a:lnL>
                    <a:lnR>
                      <a:noFill/>
                    </a:lnR>
                    <a:lnT>
                      <a:noFill/>
                    </a:lnT>
                    <a:lnB>
                      <a:noFill/>
                    </a:lnB>
                  </a:tcPr>
                </a:tc>
                <a:tc gridSpan="2">
                  <a:txBody>
                    <a:bodyPr/>
                    <a:lstStyle/>
                    <a:p>
                      <a:pPr algn="ctr" fontAlgn="b"/>
                      <a:r>
                        <a:rPr lang="en-US" sz="1600" b="0" i="0" u="none" strike="noStrike">
                          <a:effectLst/>
                          <a:latin typeface="Times New Roman"/>
                        </a:rPr>
                        <a:t>(1.86)</a:t>
                      </a:r>
                    </a:p>
                  </a:txBody>
                  <a:tcPr marL="0" marR="0" marT="0" marB="0" anchor="b">
                    <a:lnL>
                      <a:noFill/>
                    </a:lnL>
                    <a:lnR>
                      <a:noFill/>
                    </a:lnR>
                    <a:lnT>
                      <a:noFill/>
                    </a:lnT>
                    <a:lnB>
                      <a:noFill/>
                    </a:lnB>
                  </a:tcPr>
                </a:tc>
                <a:tc hMerge="1">
                  <a:txBody>
                    <a:bodyPr/>
                    <a:lstStyle/>
                    <a:p>
                      <a:pPr algn="ctr" fontAlgn="b"/>
                      <a:endParaRPr lang="en-US" sz="1600" b="0" i="0" u="none" strike="noStrike">
                        <a:effectLst/>
                        <a:latin typeface="Times New Roman"/>
                      </a:endParaRPr>
                    </a:p>
                  </a:txBody>
                  <a:tcPr marL="0" marR="0" marT="0" marB="0" anchor="b">
                    <a:lnL>
                      <a:noFill/>
                    </a:lnL>
                    <a:lnR>
                      <a:noFill/>
                    </a:lnR>
                    <a:lnT>
                      <a:noFill/>
                    </a:lnT>
                    <a:lnB>
                      <a:noFill/>
                    </a:lnB>
                  </a:tcPr>
                </a:tc>
                <a:tc>
                  <a:txBody>
                    <a:bodyPr/>
                    <a:lstStyle/>
                    <a:p>
                      <a:endParaRPr lang="en-US"/>
                    </a:p>
                  </a:txBody>
                  <a:tcPr marL="0" marR="0" marT="0" marB="0" anchor="b">
                    <a:lnL>
                      <a:noFill/>
                    </a:lnL>
                    <a:lnR>
                      <a:noFill/>
                    </a:lnR>
                    <a:lnT>
                      <a:noFill/>
                    </a:lnT>
                    <a:lnB>
                      <a:noFill/>
                    </a:lnB>
                  </a:tcPr>
                </a:tc>
                <a:tc gridSpan="2">
                  <a:txBody>
                    <a:bodyPr/>
                    <a:lstStyle/>
                    <a:p>
                      <a:pPr algn="ctr" fontAlgn="b"/>
                      <a:r>
                        <a:rPr lang="en-US" sz="1600" b="0" i="0" u="none" strike="noStrike">
                          <a:effectLst/>
                          <a:latin typeface="Times New Roman"/>
                        </a:rPr>
                        <a:t>7</a:t>
                      </a:r>
                    </a:p>
                  </a:txBody>
                  <a:tcPr marL="0" marR="0" marT="0" marB="0" anchor="b">
                    <a:lnL>
                      <a:noFill/>
                    </a:lnL>
                    <a:lnR>
                      <a:noFill/>
                    </a:lnR>
                    <a:lnT>
                      <a:noFill/>
                    </a:lnT>
                    <a:lnB>
                      <a:noFill/>
                    </a:lnB>
                  </a:tcPr>
                </a:tc>
                <a:tc hMerge="1">
                  <a:txBody>
                    <a:bodyPr/>
                    <a:lstStyle/>
                    <a:p>
                      <a:pPr algn="ctr" fontAlgn="b"/>
                      <a:endParaRPr lang="en-US" sz="1600" b="0" i="0" u="none" strike="noStrike">
                        <a:effectLst/>
                        <a:latin typeface="Times New Roman"/>
                      </a:endParaRPr>
                    </a:p>
                  </a:txBody>
                  <a:tcPr marL="0" marR="0" marT="0" marB="0" anchor="b">
                    <a:lnL>
                      <a:noFill/>
                    </a:lnL>
                    <a:lnR>
                      <a:noFill/>
                    </a:lnR>
                    <a:lnT>
                      <a:noFill/>
                    </a:lnT>
                    <a:lnB>
                      <a:noFill/>
                    </a:lnB>
                  </a:tcPr>
                </a:tc>
                <a:tc>
                  <a:txBody>
                    <a:bodyPr/>
                    <a:lstStyle/>
                    <a:p>
                      <a:endParaRPr lang="en-US" sz="1600"/>
                    </a:p>
                  </a:txBody>
                  <a:tcPr marL="0" marR="0" marT="0" marB="0" anchor="b">
                    <a:lnL>
                      <a:noFill/>
                    </a:lnL>
                    <a:lnR>
                      <a:noFill/>
                    </a:lnR>
                    <a:lnT>
                      <a:noFill/>
                    </a:lnT>
                    <a:lnB>
                      <a:noFill/>
                    </a:lnB>
                  </a:tcPr>
                </a:tc>
                <a:tc>
                  <a:txBody>
                    <a:bodyPr/>
                    <a:lstStyle/>
                    <a:p>
                      <a:pPr algn="ctr" fontAlgn="b"/>
                      <a:r>
                        <a:rPr lang="en-US" sz="1600" b="0" i="0" u="none" strike="noStrike" dirty="0">
                          <a:effectLst/>
                          <a:latin typeface="Times New Roman"/>
                        </a:rPr>
                        <a:t>-0.19</a:t>
                      </a:r>
                    </a:p>
                  </a:txBody>
                  <a:tcPr marL="0" marR="0" marT="0" marB="0" anchor="b">
                    <a:lnL>
                      <a:noFill/>
                    </a:lnL>
                    <a:lnR>
                      <a:noFill/>
                    </a:lnR>
                    <a:lnT>
                      <a:noFill/>
                    </a:lnT>
                    <a:lnB>
                      <a:noFill/>
                    </a:lnB>
                  </a:tcPr>
                </a:tc>
              </a:tr>
              <a:tr h="311289">
                <a:tc>
                  <a:txBody>
                    <a:bodyPr/>
                    <a:lstStyle/>
                    <a:p>
                      <a:pPr algn="ctr" fontAlgn="b"/>
                      <a:r>
                        <a:rPr lang="en-US" sz="1600" b="0" i="0" u="none" strike="noStrike" dirty="0">
                          <a:effectLst/>
                          <a:latin typeface="Times New Roman"/>
                        </a:rPr>
                        <a:t>Transportation</a:t>
                      </a:r>
                    </a:p>
                  </a:txBody>
                  <a:tcPr marL="0" marR="0" marT="0" marB="0" anchor="b">
                    <a:lnL>
                      <a:noFill/>
                    </a:lnL>
                    <a:lnR>
                      <a:noFill/>
                    </a:lnR>
                    <a:lnT>
                      <a:noFill/>
                    </a:lnT>
                    <a:lnB>
                      <a:noFill/>
                    </a:lnB>
                  </a:tcPr>
                </a:tc>
                <a:tc>
                  <a:txBody>
                    <a:bodyPr/>
                    <a:lstStyle/>
                    <a:p>
                      <a:pPr algn="ctr" fontAlgn="b"/>
                      <a:endParaRPr lang="en-US" sz="1600" b="0" i="0" u="none" strike="noStrike">
                        <a:effectLst/>
                        <a:latin typeface="Times New Roman"/>
                      </a:endParaRPr>
                    </a:p>
                  </a:txBody>
                  <a:tcPr marL="0" marR="0" marT="0" marB="0" anchor="b">
                    <a:lnL>
                      <a:noFill/>
                    </a:lnL>
                    <a:lnR>
                      <a:noFill/>
                    </a:lnR>
                    <a:lnT>
                      <a:noFill/>
                    </a:lnT>
                    <a:lnB>
                      <a:noFill/>
                    </a:lnB>
                  </a:tcPr>
                </a:tc>
                <a:tc>
                  <a:txBody>
                    <a:bodyPr/>
                    <a:lstStyle/>
                    <a:p>
                      <a:pPr algn="ctr" fontAlgn="b"/>
                      <a:r>
                        <a:rPr lang="en-US" sz="1600" b="0" i="0" u="none" strike="noStrike">
                          <a:effectLst/>
                          <a:latin typeface="Times New Roman"/>
                        </a:rPr>
                        <a:t>0.16</a:t>
                      </a:r>
                    </a:p>
                  </a:txBody>
                  <a:tcPr marL="0" marR="0" marT="0" marB="0" anchor="b">
                    <a:lnL>
                      <a:noFill/>
                    </a:lnL>
                    <a:lnR>
                      <a:noFill/>
                    </a:lnR>
                    <a:lnT>
                      <a:noFill/>
                    </a:lnT>
                    <a:lnB>
                      <a:noFill/>
                    </a:lnB>
                  </a:tcPr>
                </a:tc>
                <a:tc>
                  <a:txBody>
                    <a:bodyPr/>
                    <a:lstStyle/>
                    <a:p>
                      <a:pPr algn="ctr" fontAlgn="b"/>
                      <a:r>
                        <a:rPr lang="en-US" sz="1600" b="0" i="0" u="none" strike="noStrike">
                          <a:effectLst/>
                          <a:latin typeface="Times New Roman"/>
                        </a:rPr>
                        <a:t>(0.69)</a:t>
                      </a:r>
                    </a:p>
                  </a:txBody>
                  <a:tcPr marL="0" marR="0" marT="0" marB="0" anchor="b">
                    <a:lnL>
                      <a:noFill/>
                    </a:lnL>
                    <a:lnR>
                      <a:noFill/>
                    </a:lnR>
                    <a:lnT>
                      <a:noFill/>
                    </a:lnT>
                    <a:lnB>
                      <a:noFill/>
                    </a:lnB>
                  </a:tcPr>
                </a:tc>
                <a:tc>
                  <a:txBody>
                    <a:bodyPr/>
                    <a:lstStyle/>
                    <a:p>
                      <a:pPr algn="ctr" fontAlgn="b"/>
                      <a:endParaRPr lang="en-US" sz="1600" b="0" i="0" u="none" strike="noStrike">
                        <a:effectLst/>
                        <a:latin typeface="Times New Roman"/>
                      </a:endParaRPr>
                    </a:p>
                  </a:txBody>
                  <a:tcPr marL="0" marR="0" marT="0" marB="0" anchor="b">
                    <a:lnL>
                      <a:noFill/>
                    </a:lnL>
                    <a:lnR>
                      <a:noFill/>
                    </a:lnR>
                    <a:lnT>
                      <a:noFill/>
                    </a:lnT>
                    <a:lnB>
                      <a:noFill/>
                    </a:lnB>
                  </a:tcPr>
                </a:tc>
                <a:tc>
                  <a:txBody>
                    <a:bodyPr/>
                    <a:lstStyle/>
                    <a:p>
                      <a:pPr algn="ctr" fontAlgn="b"/>
                      <a:r>
                        <a:rPr lang="en-US" sz="1600" b="0" i="0" u="none" strike="noStrike">
                          <a:effectLst/>
                          <a:latin typeface="Times New Roman"/>
                        </a:rPr>
                        <a:t>0.98</a:t>
                      </a:r>
                    </a:p>
                  </a:txBody>
                  <a:tcPr marL="0" marR="0" marT="0" marB="0" anchor="b">
                    <a:lnL>
                      <a:noFill/>
                    </a:lnL>
                    <a:lnR>
                      <a:noFill/>
                    </a:lnR>
                    <a:lnT>
                      <a:noFill/>
                    </a:lnT>
                    <a:lnB>
                      <a:noFill/>
                    </a:lnB>
                  </a:tcPr>
                </a:tc>
                <a:tc gridSpan="2">
                  <a:txBody>
                    <a:bodyPr/>
                    <a:lstStyle/>
                    <a:p>
                      <a:pPr algn="ctr" fontAlgn="b"/>
                      <a:r>
                        <a:rPr lang="en-US" sz="1600" b="0" i="0" u="none" strike="noStrike" dirty="0">
                          <a:effectLst/>
                          <a:latin typeface="Times New Roman"/>
                        </a:rPr>
                        <a:t>(0.79)</a:t>
                      </a:r>
                    </a:p>
                  </a:txBody>
                  <a:tcPr marL="0" marR="0" marT="0" marB="0" anchor="b">
                    <a:lnL>
                      <a:noFill/>
                    </a:lnL>
                    <a:lnR>
                      <a:noFill/>
                    </a:lnR>
                    <a:lnT>
                      <a:noFill/>
                    </a:lnT>
                    <a:lnB>
                      <a:noFill/>
                    </a:lnB>
                  </a:tcPr>
                </a:tc>
                <a:tc hMerge="1">
                  <a:txBody>
                    <a:bodyPr/>
                    <a:lstStyle/>
                    <a:p>
                      <a:pPr algn="ctr" fontAlgn="b"/>
                      <a:endParaRPr lang="en-US" sz="1600" b="0" i="0" u="none" strike="noStrike">
                        <a:effectLst/>
                        <a:latin typeface="Times New Roman"/>
                      </a:endParaRPr>
                    </a:p>
                  </a:txBody>
                  <a:tcPr marL="0" marR="0" marT="0" marB="0" anchor="b">
                    <a:lnL>
                      <a:noFill/>
                    </a:lnL>
                    <a:lnR>
                      <a:noFill/>
                    </a:lnR>
                    <a:lnT>
                      <a:noFill/>
                    </a:lnT>
                    <a:lnB>
                      <a:noFill/>
                    </a:lnB>
                  </a:tcPr>
                </a:tc>
                <a:tc>
                  <a:txBody>
                    <a:bodyPr/>
                    <a:lstStyle/>
                    <a:p>
                      <a:endParaRPr lang="en-US"/>
                    </a:p>
                  </a:txBody>
                  <a:tcPr marL="0" marR="0" marT="0" marB="0" anchor="b">
                    <a:lnL>
                      <a:noFill/>
                    </a:lnL>
                    <a:lnR>
                      <a:noFill/>
                    </a:lnR>
                    <a:lnT>
                      <a:noFill/>
                    </a:lnT>
                    <a:lnB>
                      <a:noFill/>
                    </a:lnB>
                  </a:tcPr>
                </a:tc>
                <a:tc gridSpan="2">
                  <a:txBody>
                    <a:bodyPr/>
                    <a:lstStyle/>
                    <a:p>
                      <a:pPr algn="ctr" fontAlgn="b"/>
                      <a:r>
                        <a:rPr lang="en-US" sz="1600" b="0" i="0" u="none" strike="noStrike">
                          <a:effectLst/>
                          <a:latin typeface="Times New Roman"/>
                        </a:rPr>
                        <a:t>7</a:t>
                      </a:r>
                    </a:p>
                  </a:txBody>
                  <a:tcPr marL="0" marR="0" marT="0" marB="0" anchor="b">
                    <a:lnL>
                      <a:noFill/>
                    </a:lnL>
                    <a:lnR>
                      <a:noFill/>
                    </a:lnR>
                    <a:lnT>
                      <a:noFill/>
                    </a:lnT>
                    <a:lnB>
                      <a:noFill/>
                    </a:lnB>
                  </a:tcPr>
                </a:tc>
                <a:tc hMerge="1">
                  <a:txBody>
                    <a:bodyPr/>
                    <a:lstStyle/>
                    <a:p>
                      <a:pPr algn="ctr" fontAlgn="b"/>
                      <a:endParaRPr lang="en-US" sz="1600" b="0" i="0" u="none" strike="noStrike">
                        <a:effectLst/>
                        <a:latin typeface="Times New Roman"/>
                      </a:endParaRPr>
                    </a:p>
                  </a:txBody>
                  <a:tcPr marL="0" marR="0" marT="0" marB="0" anchor="b">
                    <a:lnL>
                      <a:noFill/>
                    </a:lnL>
                    <a:lnR>
                      <a:noFill/>
                    </a:lnR>
                    <a:lnT>
                      <a:noFill/>
                    </a:lnT>
                    <a:lnB>
                      <a:noFill/>
                    </a:lnB>
                  </a:tcPr>
                </a:tc>
                <a:tc>
                  <a:txBody>
                    <a:bodyPr/>
                    <a:lstStyle/>
                    <a:p>
                      <a:endParaRPr lang="en-US" sz="1600"/>
                    </a:p>
                  </a:txBody>
                  <a:tcPr marL="0" marR="0" marT="0" marB="0" anchor="b">
                    <a:lnL>
                      <a:noFill/>
                    </a:lnL>
                    <a:lnR>
                      <a:noFill/>
                    </a:lnR>
                    <a:lnT>
                      <a:noFill/>
                    </a:lnT>
                    <a:lnB>
                      <a:noFill/>
                    </a:lnB>
                  </a:tcPr>
                </a:tc>
                <a:tc>
                  <a:txBody>
                    <a:bodyPr/>
                    <a:lstStyle/>
                    <a:p>
                      <a:pPr algn="ctr" fontAlgn="b"/>
                      <a:r>
                        <a:rPr lang="en-US" sz="1600" b="0" i="0" u="none" strike="noStrike">
                          <a:effectLst/>
                          <a:latin typeface="Times New Roman"/>
                        </a:rPr>
                        <a:t>-0.19</a:t>
                      </a:r>
                    </a:p>
                  </a:txBody>
                  <a:tcPr marL="0" marR="0" marT="0" marB="0" anchor="b">
                    <a:lnL>
                      <a:noFill/>
                    </a:lnL>
                    <a:lnR>
                      <a:noFill/>
                    </a:lnR>
                    <a:lnT>
                      <a:noFill/>
                    </a:lnT>
                    <a:lnB>
                      <a:noFill/>
                    </a:lnB>
                  </a:tcPr>
                </a:tc>
              </a:tr>
              <a:tr h="311289">
                <a:tc>
                  <a:txBody>
                    <a:bodyPr/>
                    <a:lstStyle/>
                    <a:p>
                      <a:pPr algn="ctr" fontAlgn="b"/>
                      <a:r>
                        <a:rPr lang="en-US" sz="1600" b="0" i="0" u="none" strike="noStrike" dirty="0">
                          <a:effectLst/>
                          <a:latin typeface="Times New Roman"/>
                        </a:rPr>
                        <a:t>Financial Services</a:t>
                      </a:r>
                    </a:p>
                  </a:txBody>
                  <a:tcPr marL="0" marR="0" marT="0" marB="0" anchor="b">
                    <a:lnL>
                      <a:noFill/>
                    </a:lnL>
                    <a:lnR>
                      <a:noFill/>
                    </a:lnR>
                    <a:lnT>
                      <a:noFill/>
                    </a:lnT>
                    <a:lnB>
                      <a:noFill/>
                    </a:lnB>
                  </a:tcPr>
                </a:tc>
                <a:tc>
                  <a:txBody>
                    <a:bodyPr/>
                    <a:lstStyle/>
                    <a:p>
                      <a:pPr algn="ctr" fontAlgn="b"/>
                      <a:endParaRPr lang="en-US" sz="1600" b="0" i="0" u="none" strike="noStrike">
                        <a:effectLst/>
                        <a:latin typeface="Times New Roman"/>
                      </a:endParaRPr>
                    </a:p>
                  </a:txBody>
                  <a:tcPr marL="0" marR="0" marT="0" marB="0" anchor="b">
                    <a:lnL>
                      <a:noFill/>
                    </a:lnL>
                    <a:lnR>
                      <a:noFill/>
                    </a:lnR>
                    <a:lnT>
                      <a:noFill/>
                    </a:lnT>
                    <a:lnB>
                      <a:noFill/>
                    </a:lnB>
                  </a:tcPr>
                </a:tc>
                <a:tc>
                  <a:txBody>
                    <a:bodyPr/>
                    <a:lstStyle/>
                    <a:p>
                      <a:pPr algn="ctr" fontAlgn="b"/>
                      <a:r>
                        <a:rPr lang="en-US" sz="1600" b="0" i="0" u="none" strike="noStrike">
                          <a:effectLst/>
                          <a:latin typeface="Times New Roman"/>
                        </a:rPr>
                        <a:t>-0.16</a:t>
                      </a:r>
                    </a:p>
                  </a:txBody>
                  <a:tcPr marL="0" marR="0" marT="0" marB="0" anchor="b">
                    <a:lnL>
                      <a:noFill/>
                    </a:lnL>
                    <a:lnR>
                      <a:noFill/>
                    </a:lnR>
                    <a:lnT>
                      <a:noFill/>
                    </a:lnT>
                    <a:lnB>
                      <a:noFill/>
                    </a:lnB>
                  </a:tcPr>
                </a:tc>
                <a:tc>
                  <a:txBody>
                    <a:bodyPr/>
                    <a:lstStyle/>
                    <a:p>
                      <a:pPr algn="ctr" fontAlgn="b"/>
                      <a:r>
                        <a:rPr lang="en-US" sz="1600" b="0" i="0" u="none" strike="noStrike">
                          <a:effectLst/>
                          <a:latin typeface="Times New Roman"/>
                        </a:rPr>
                        <a:t>(0.19)</a:t>
                      </a:r>
                    </a:p>
                  </a:txBody>
                  <a:tcPr marL="0" marR="0" marT="0" marB="0" anchor="b">
                    <a:lnL>
                      <a:noFill/>
                    </a:lnL>
                    <a:lnR>
                      <a:noFill/>
                    </a:lnR>
                    <a:lnT>
                      <a:noFill/>
                    </a:lnT>
                    <a:lnB>
                      <a:noFill/>
                    </a:lnB>
                  </a:tcPr>
                </a:tc>
                <a:tc>
                  <a:txBody>
                    <a:bodyPr/>
                    <a:lstStyle/>
                    <a:p>
                      <a:pPr algn="ctr" fontAlgn="b"/>
                      <a:endParaRPr lang="en-US" sz="1600" b="0" i="0" u="none" strike="noStrike">
                        <a:effectLst/>
                        <a:latin typeface="Times New Roman"/>
                      </a:endParaRPr>
                    </a:p>
                  </a:txBody>
                  <a:tcPr marL="0" marR="0" marT="0" marB="0" anchor="b">
                    <a:lnL>
                      <a:noFill/>
                    </a:lnL>
                    <a:lnR>
                      <a:noFill/>
                    </a:lnR>
                    <a:lnT>
                      <a:noFill/>
                    </a:lnT>
                    <a:lnB>
                      <a:noFill/>
                    </a:lnB>
                  </a:tcPr>
                </a:tc>
                <a:tc>
                  <a:txBody>
                    <a:bodyPr/>
                    <a:lstStyle/>
                    <a:p>
                      <a:pPr algn="ctr" fontAlgn="b"/>
                      <a:r>
                        <a:rPr lang="en-US" sz="1600" b="0" i="0" u="none" strike="noStrike">
                          <a:effectLst/>
                          <a:latin typeface="Times New Roman"/>
                        </a:rPr>
                        <a:t>0.075</a:t>
                      </a:r>
                    </a:p>
                  </a:txBody>
                  <a:tcPr marL="0" marR="0" marT="0" marB="0" anchor="b">
                    <a:lnL>
                      <a:noFill/>
                    </a:lnL>
                    <a:lnR>
                      <a:noFill/>
                    </a:lnR>
                    <a:lnT>
                      <a:noFill/>
                    </a:lnT>
                    <a:lnB>
                      <a:noFill/>
                    </a:lnB>
                  </a:tcPr>
                </a:tc>
                <a:tc gridSpan="2">
                  <a:txBody>
                    <a:bodyPr/>
                    <a:lstStyle/>
                    <a:p>
                      <a:pPr algn="ctr" fontAlgn="b"/>
                      <a:r>
                        <a:rPr lang="en-US" sz="1600" b="0" i="0" u="none" strike="noStrike">
                          <a:effectLst/>
                          <a:latin typeface="Times New Roman"/>
                        </a:rPr>
                        <a:t>(0.60)</a:t>
                      </a:r>
                    </a:p>
                  </a:txBody>
                  <a:tcPr marL="0" marR="0" marT="0" marB="0" anchor="b">
                    <a:lnL>
                      <a:noFill/>
                    </a:lnL>
                    <a:lnR>
                      <a:noFill/>
                    </a:lnR>
                    <a:lnT>
                      <a:noFill/>
                    </a:lnT>
                    <a:lnB>
                      <a:noFill/>
                    </a:lnB>
                  </a:tcPr>
                </a:tc>
                <a:tc hMerge="1">
                  <a:txBody>
                    <a:bodyPr/>
                    <a:lstStyle/>
                    <a:p>
                      <a:pPr algn="ctr" fontAlgn="b"/>
                      <a:endParaRPr lang="en-US" sz="1600" b="0" i="0" u="none" strike="noStrike">
                        <a:effectLst/>
                        <a:latin typeface="Times New Roman"/>
                      </a:endParaRPr>
                    </a:p>
                  </a:txBody>
                  <a:tcPr marL="0" marR="0" marT="0" marB="0" anchor="b">
                    <a:lnL>
                      <a:noFill/>
                    </a:lnL>
                    <a:lnR>
                      <a:noFill/>
                    </a:lnR>
                    <a:lnT>
                      <a:noFill/>
                    </a:lnT>
                    <a:lnB>
                      <a:noFill/>
                    </a:lnB>
                  </a:tcPr>
                </a:tc>
                <a:tc>
                  <a:txBody>
                    <a:bodyPr/>
                    <a:lstStyle/>
                    <a:p>
                      <a:endParaRPr lang="en-US"/>
                    </a:p>
                  </a:txBody>
                  <a:tcPr marL="0" marR="0" marT="0" marB="0" anchor="b">
                    <a:lnL>
                      <a:noFill/>
                    </a:lnL>
                    <a:lnR>
                      <a:noFill/>
                    </a:lnR>
                    <a:lnT>
                      <a:noFill/>
                    </a:lnT>
                    <a:lnB>
                      <a:noFill/>
                    </a:lnB>
                  </a:tcPr>
                </a:tc>
                <a:tc gridSpan="2">
                  <a:txBody>
                    <a:bodyPr/>
                    <a:lstStyle/>
                    <a:p>
                      <a:pPr algn="ctr" fontAlgn="b"/>
                      <a:r>
                        <a:rPr lang="en-US" sz="1600" b="0" i="0" u="none" strike="noStrike">
                          <a:effectLst/>
                          <a:latin typeface="Times New Roman"/>
                        </a:rPr>
                        <a:t>7</a:t>
                      </a:r>
                    </a:p>
                  </a:txBody>
                  <a:tcPr marL="0" marR="0" marT="0" marB="0" anchor="b">
                    <a:lnL>
                      <a:noFill/>
                    </a:lnL>
                    <a:lnR>
                      <a:noFill/>
                    </a:lnR>
                    <a:lnT>
                      <a:noFill/>
                    </a:lnT>
                    <a:lnB>
                      <a:noFill/>
                    </a:lnB>
                  </a:tcPr>
                </a:tc>
                <a:tc hMerge="1">
                  <a:txBody>
                    <a:bodyPr/>
                    <a:lstStyle/>
                    <a:p>
                      <a:pPr algn="ctr" fontAlgn="b"/>
                      <a:endParaRPr lang="en-US" sz="1600" b="0" i="0" u="none" strike="noStrike">
                        <a:effectLst/>
                        <a:latin typeface="Times New Roman"/>
                      </a:endParaRPr>
                    </a:p>
                  </a:txBody>
                  <a:tcPr marL="0" marR="0" marT="0" marB="0" anchor="b">
                    <a:lnL>
                      <a:noFill/>
                    </a:lnL>
                    <a:lnR>
                      <a:noFill/>
                    </a:lnR>
                    <a:lnT>
                      <a:noFill/>
                    </a:lnT>
                    <a:lnB>
                      <a:noFill/>
                    </a:lnB>
                  </a:tcPr>
                </a:tc>
                <a:tc>
                  <a:txBody>
                    <a:bodyPr/>
                    <a:lstStyle/>
                    <a:p>
                      <a:endParaRPr lang="en-US" sz="1600"/>
                    </a:p>
                  </a:txBody>
                  <a:tcPr marL="0" marR="0" marT="0" marB="0" anchor="b">
                    <a:lnL>
                      <a:noFill/>
                    </a:lnL>
                    <a:lnR>
                      <a:noFill/>
                    </a:lnR>
                    <a:lnT>
                      <a:noFill/>
                    </a:lnT>
                    <a:lnB>
                      <a:noFill/>
                    </a:lnB>
                  </a:tcPr>
                </a:tc>
                <a:tc>
                  <a:txBody>
                    <a:bodyPr/>
                    <a:lstStyle/>
                    <a:p>
                      <a:pPr algn="ctr" fontAlgn="b"/>
                      <a:r>
                        <a:rPr lang="en-US" sz="1600" b="0" i="0" u="none" strike="noStrike" dirty="0">
                          <a:effectLst/>
                          <a:latin typeface="Times New Roman"/>
                        </a:rPr>
                        <a:t>-0.06</a:t>
                      </a:r>
                    </a:p>
                  </a:txBody>
                  <a:tcPr marL="0" marR="0" marT="0" marB="0" anchor="b">
                    <a:lnL>
                      <a:noFill/>
                    </a:lnL>
                    <a:lnR>
                      <a:noFill/>
                    </a:lnR>
                    <a:lnT>
                      <a:noFill/>
                    </a:lnT>
                    <a:lnB>
                      <a:noFill/>
                    </a:lnB>
                  </a:tcPr>
                </a:tc>
              </a:tr>
              <a:tr h="207526">
                <a:tc>
                  <a:txBody>
                    <a:bodyPr/>
                    <a:lstStyle/>
                    <a:p>
                      <a:pPr algn="ctr" fontAlgn="b"/>
                      <a:r>
                        <a:rPr lang="en-US" sz="1600" b="0" i="0" u="none" strike="noStrike" dirty="0">
                          <a:effectLst/>
                          <a:latin typeface="Times New Roman"/>
                        </a:rPr>
                        <a:t> </a:t>
                      </a:r>
                    </a:p>
                  </a:txBody>
                  <a:tcPr marL="0" marR="0" marT="0"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600" b="0" i="0" u="none" strike="noStrike" dirty="0">
                          <a:effectLst/>
                          <a:latin typeface="Times New Roman"/>
                        </a:rPr>
                        <a:t> </a:t>
                      </a:r>
                    </a:p>
                  </a:txBody>
                  <a:tcPr marL="0" marR="0" marT="0"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600" b="0" i="0" u="none" strike="noStrike" dirty="0">
                          <a:effectLst/>
                          <a:latin typeface="Times New Roman"/>
                        </a:rPr>
                        <a:t> </a:t>
                      </a:r>
                    </a:p>
                  </a:txBody>
                  <a:tcPr marL="0" marR="0" marT="0"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600" b="0" i="0" u="none" strike="noStrike" dirty="0">
                          <a:effectLst/>
                          <a:latin typeface="Times New Roman"/>
                        </a:rPr>
                        <a:t> </a:t>
                      </a:r>
                    </a:p>
                  </a:txBody>
                  <a:tcPr marL="0" marR="0" marT="0"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600" b="0" i="0" u="none" strike="noStrike">
                          <a:effectLst/>
                          <a:latin typeface="Times New Roman"/>
                        </a:rPr>
                        <a:t> </a:t>
                      </a:r>
                    </a:p>
                  </a:txBody>
                  <a:tcPr marL="0" marR="0" marT="0"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600" b="0" i="0" u="none" strike="noStrike" dirty="0">
                          <a:effectLst/>
                          <a:latin typeface="Times New Roman"/>
                        </a:rPr>
                        <a:t> </a:t>
                      </a:r>
                    </a:p>
                  </a:txBody>
                  <a:tcPr marL="0" marR="0" marT="0"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fontAlgn="b"/>
                      <a:r>
                        <a:rPr lang="en-US" sz="1600" b="0" i="0" u="none" strike="noStrike" dirty="0">
                          <a:effectLst/>
                          <a:latin typeface="Times New Roman"/>
                        </a:rPr>
                        <a:t> </a:t>
                      </a:r>
                    </a:p>
                  </a:txBody>
                  <a:tcPr marL="0" marR="0" marT="0"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fontAlgn="b"/>
                      <a:endParaRPr lang="en-US" sz="1600" b="0" i="0" u="none" strike="noStrike" dirty="0">
                        <a:effectLst/>
                        <a:latin typeface="Times New Roman"/>
                      </a:endParaRPr>
                    </a:p>
                  </a:txBody>
                  <a:tcPr marL="0" marR="0" marT="0"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600" b="0" i="0" u="none" strike="noStrike" dirty="0">
                          <a:effectLst/>
                          <a:latin typeface="Times New Roman"/>
                        </a:rPr>
                        <a:t> </a:t>
                      </a:r>
                    </a:p>
                  </a:txBody>
                  <a:tcPr marL="0" marR="0" marT="0"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fontAlgn="b"/>
                      <a:r>
                        <a:rPr lang="en-US" sz="1600" b="0" i="0" u="none" strike="noStrike" dirty="0">
                          <a:effectLst/>
                          <a:latin typeface="Times New Roman"/>
                        </a:rPr>
                        <a:t> </a:t>
                      </a:r>
                    </a:p>
                  </a:txBody>
                  <a:tcPr marL="0" marR="0" marT="0"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fontAlgn="b"/>
                      <a:endParaRPr lang="en-US" sz="1600" b="0" i="0" u="none" strike="noStrike" dirty="0">
                        <a:effectLst/>
                        <a:latin typeface="Times New Roman"/>
                      </a:endParaRPr>
                    </a:p>
                  </a:txBody>
                  <a:tcPr marL="0" marR="0" marT="0"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600" b="0" i="0" u="none" strike="noStrike" dirty="0">
                          <a:effectLst/>
                          <a:latin typeface="Times New Roman"/>
                        </a:rPr>
                        <a:t> </a:t>
                      </a:r>
                    </a:p>
                  </a:txBody>
                  <a:tcPr marL="0" marR="0" marT="0"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600" b="0" i="0" u="none" strike="noStrike" dirty="0">
                          <a:effectLst/>
                          <a:latin typeface="Times New Roman"/>
                        </a:rPr>
                        <a:t> </a:t>
                      </a:r>
                    </a:p>
                  </a:txBody>
                  <a:tcPr marL="0" marR="0" marT="0"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r>
              <a:tr h="311289">
                <a:tc gridSpan="11">
                  <a:txBody>
                    <a:bodyPr/>
                    <a:lstStyle/>
                    <a:p>
                      <a:pPr algn="l" fontAlgn="b"/>
                      <a:r>
                        <a:rPr lang="en-US" sz="1200" b="0" i="0" u="none" strike="noStrike" dirty="0">
                          <a:effectLst/>
                          <a:latin typeface="Times New Roman"/>
                        </a:rPr>
                        <a:t>Standard errors in parentheses. *** p&lt;0.01, ** p&lt;0.05, * p&lt;0.1</a:t>
                      </a:r>
                    </a:p>
                  </a:txBody>
                  <a:tcPr marL="0" marR="0" marT="0" marB="0" anchor="b">
                    <a:lnL>
                      <a:noFill/>
                    </a:lnL>
                    <a:lnR>
                      <a:noFill/>
                    </a:lnR>
                    <a:lnT w="6350" cap="flat" cmpd="sng" algn="ctr">
                      <a:no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endParaRPr lang="en-US"/>
                    </a:p>
                  </a:txBody>
                  <a:tcPr marL="0" marR="0" marT="0" marB="0" anchor="b">
                    <a:lnL>
                      <a:noFill/>
                    </a:lnL>
                    <a:lnR>
                      <a:noFill/>
                    </a:lnR>
                    <a:lnT w="6350" cap="flat" cmpd="sng" algn="ctr">
                      <a:noFill/>
                      <a:prstDash val="solid"/>
                      <a:round/>
                      <a:headEnd type="none" w="med" len="med"/>
                      <a:tailEnd type="none" w="med" len="med"/>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w="6350" cap="flat" cmpd="sng" algn="ctr">
                      <a:noFill/>
                      <a:prstDash val="solid"/>
                      <a:round/>
                      <a:headEnd type="none" w="med" len="med"/>
                      <a:tailEnd type="none" w="med" len="med"/>
                    </a:lnT>
                    <a:lnB>
                      <a:noFill/>
                    </a:lnB>
                  </a:tcPr>
                </a:tc>
              </a:tr>
              <a:tr h="311289">
                <a:tc gridSpan="7">
                  <a:txBody>
                    <a:bodyPr/>
                    <a:lstStyle/>
                    <a:p>
                      <a:pPr algn="l" fontAlgn="b"/>
                      <a:r>
                        <a:rPr lang="en-US" sz="1200" b="0" i="0" u="none" strike="noStrike" dirty="0">
                          <a:effectLst/>
                          <a:latin typeface="Times New Roman"/>
                        </a:rPr>
                        <a:t>Source: World KLEMS, EU KLEMS.</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lgn="l" fontAlgn="b"/>
                      <a:endParaRPr lang="en-US" sz="1200" b="0" i="0" u="none" strike="noStrike">
                        <a:effectLst/>
                        <a:latin typeface="Times New Roman"/>
                      </a:endParaRP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effectLst/>
                        <a:latin typeface="Times New Roman"/>
                      </a:endParaRPr>
                    </a:p>
                  </a:txBody>
                  <a:tcPr marL="0" marR="0" marT="0" marB="0" anchor="b">
                    <a:lnL>
                      <a:noFill/>
                    </a:lnL>
                    <a:lnR>
                      <a:noFill/>
                    </a:lnR>
                    <a:lnT>
                      <a:noFill/>
                    </a:lnT>
                    <a:lnB>
                      <a:noFill/>
                    </a:lnB>
                  </a:tcPr>
                </a:tc>
                <a:tc>
                  <a:txBody>
                    <a:bodyPr/>
                    <a:lstStyle/>
                    <a:p>
                      <a:endParaRPr lang="en-US"/>
                    </a:p>
                  </a:txBody>
                  <a:tcPr marL="0" marR="0" marT="0" marB="0" anchor="b">
                    <a:lnL>
                      <a:noFill/>
                    </a:lnL>
                    <a:lnR>
                      <a:noFill/>
                    </a:lnR>
                    <a:lnT>
                      <a:noFill/>
                    </a:lnT>
                    <a:lnB>
                      <a:noFill/>
                    </a:lnB>
                  </a:tcPr>
                </a:tc>
                <a:tc>
                  <a:txBody>
                    <a:bodyPr/>
                    <a:lstStyle/>
                    <a:p>
                      <a:pPr algn="l" fontAlgn="b"/>
                      <a:endParaRPr lang="en-US" sz="1200" b="0" i="0" u="none" strike="noStrike" dirty="0">
                        <a:effectLst/>
                        <a:latin typeface="Arial"/>
                      </a:endParaRPr>
                    </a:p>
                  </a:txBody>
                  <a:tcPr marL="0" marR="0" marT="0" marB="0" anchor="b">
                    <a:lnL>
                      <a:noFill/>
                    </a:lnL>
                    <a:lnR>
                      <a:noFill/>
                    </a:lnR>
                    <a:lnT>
                      <a:noFill/>
                    </a:lnT>
                    <a:lnB>
                      <a:noFill/>
                    </a:lnB>
                  </a:tcPr>
                </a:tc>
              </a:tr>
            </a:tbl>
          </a:graphicData>
        </a:graphic>
      </p:graphicFrame>
      <p:sp>
        <p:nvSpPr>
          <p:cNvPr id="4" name="Slide Number Placeholder 3"/>
          <p:cNvSpPr>
            <a:spLocks noGrp="1"/>
          </p:cNvSpPr>
          <p:nvPr>
            <p:ph type="sldNum" sz="quarter" idx="11"/>
          </p:nvPr>
        </p:nvSpPr>
        <p:spPr/>
        <p:txBody>
          <a:bodyPr/>
          <a:lstStyle/>
          <a:p>
            <a:fld id="{A45A8D7F-C40A-4B14-B059-19909C7E75F8}" type="slidenum">
              <a:rPr lang="en-US" smtClean="0"/>
              <a:pPr/>
              <a:t>26</a:t>
            </a:fld>
            <a:endParaRPr lang="en-US"/>
          </a:p>
        </p:txBody>
      </p:sp>
      <mc:AlternateContent xmlns:mc="http://schemas.openxmlformats.org/markup-compatibility/2006" xmlns:a14="http://schemas.microsoft.com/office/drawing/2010/main">
        <mc:Choice Requires="a14">
          <p:sp>
            <p:nvSpPr>
              <p:cNvPr id="6" name="TextBox 1"/>
              <p:cNvSpPr txBox="1"/>
              <p:nvPr/>
            </p:nvSpPr>
            <p:spPr>
              <a:xfrm>
                <a:off x="8435088" y="1561514"/>
                <a:ext cx="321159" cy="26161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sSup>
                        <m:sSupPr>
                          <m:ctrlPr>
                            <a:rPr lang="en-US" sz="1100" i="1">
                              <a:latin typeface="Cambria Math"/>
                            </a:rPr>
                          </m:ctrlPr>
                        </m:sSupPr>
                        <m:e>
                          <m:r>
                            <a:rPr lang="en-US" sz="1100" b="0" i="1">
                              <a:latin typeface="Cambria Math"/>
                            </a:rPr>
                            <m:t> </m:t>
                          </m:r>
                        </m:e>
                        <m:sup>
                          <m:r>
                            <a:rPr lang="en-US" sz="1100" b="0" i="1">
                              <a:latin typeface="Cambria Math"/>
                            </a:rPr>
                            <m:t>2</m:t>
                          </m:r>
                        </m:sup>
                      </m:sSup>
                    </m:oMath>
                  </m:oMathPara>
                </a14:m>
                <a:endParaRPr lang="en-US" sz="1100" dirty="0"/>
              </a:p>
            </p:txBody>
          </p:sp>
        </mc:Choice>
        <mc:Fallback xmlns="">
          <p:sp>
            <p:nvSpPr>
              <p:cNvPr id="6" name="TextBox 1"/>
              <p:cNvSpPr txBox="1">
                <a:spLocks noRot="1" noChangeAspect="1" noMove="1" noResize="1" noEditPoints="1" noAdjustHandles="1" noChangeArrowheads="1" noChangeShapeType="1" noTextEdit="1"/>
              </p:cNvSpPr>
              <p:nvPr/>
            </p:nvSpPr>
            <p:spPr>
              <a:xfrm>
                <a:off x="8435088" y="1561514"/>
                <a:ext cx="321159" cy="261610"/>
              </a:xfrm>
              <a:prstGeom prst="rect">
                <a:avLst/>
              </a:prstGeom>
              <a:blipFill rotWithShape="1">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79568890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Results: Using Tax Wedge as an Instrument for Hours</a:t>
            </a:r>
          </a:p>
        </p:txBody>
      </p:sp>
      <p:sp>
        <p:nvSpPr>
          <p:cNvPr id="4" name="Slide Number Placeholder 3"/>
          <p:cNvSpPr>
            <a:spLocks noGrp="1"/>
          </p:cNvSpPr>
          <p:nvPr>
            <p:ph type="sldNum" sz="quarter" idx="11"/>
          </p:nvPr>
        </p:nvSpPr>
        <p:spPr/>
        <p:txBody>
          <a:bodyPr/>
          <a:lstStyle/>
          <a:p>
            <a:fld id="{A45A8D7F-C40A-4B14-B059-19909C7E75F8}" type="slidenum">
              <a:rPr lang="en-US" smtClean="0"/>
              <a:pPr/>
              <a:t>27</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028002595"/>
              </p:ext>
            </p:extLst>
          </p:nvPr>
        </p:nvGraphicFramePr>
        <p:xfrm>
          <a:off x="2144010" y="1600201"/>
          <a:ext cx="4855980" cy="4525960"/>
        </p:xfrm>
        <a:graphic>
          <a:graphicData uri="http://schemas.openxmlformats.org/drawingml/2006/table">
            <a:tbl>
              <a:tblPr>
                <a:tableStyleId>{5C22544A-7EE6-4342-B048-85BDC9FD1C3A}</a:tableStyleId>
              </a:tblPr>
              <a:tblGrid>
                <a:gridCol w="1460623"/>
                <a:gridCol w="683194"/>
                <a:gridCol w="647856"/>
                <a:gridCol w="647856"/>
                <a:gridCol w="591906"/>
                <a:gridCol w="824545"/>
              </a:tblGrid>
              <a:tr h="194475">
                <a:tc>
                  <a:txBody>
                    <a:bodyPr/>
                    <a:lstStyle/>
                    <a:p>
                      <a:pPr algn="l" fontAlgn="b"/>
                      <a:r>
                        <a:rPr lang="en-US" sz="1100" u="none" strike="noStrike" dirty="0">
                          <a:solidFill>
                            <a:schemeClr val="tx1"/>
                          </a:solidFill>
                          <a:effectLst/>
                        </a:rPr>
                        <a:t>Step 1 Regression</a:t>
                      </a:r>
                      <a:endParaRPr lang="en-US" sz="1100" b="1" i="0" u="none" strike="noStrike" dirty="0">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en-US" sz="1100" u="none" strike="noStrike">
                          <a:solidFill>
                            <a:schemeClr val="tx1"/>
                          </a:solidFill>
                          <a:effectLst/>
                        </a:rPr>
                        <a:t> </a:t>
                      </a:r>
                      <a:endParaRPr lang="en-US" sz="1100" b="1"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en-US" sz="1100" u="none" strike="noStrike">
                          <a:solidFill>
                            <a:schemeClr val="tx1"/>
                          </a:solidFill>
                          <a:effectLst/>
                        </a:rPr>
                        <a:t> </a:t>
                      </a:r>
                      <a:endParaRPr lang="en-US" sz="1100" b="1"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en-US" sz="1100" u="none" strike="noStrike">
                          <a:solidFill>
                            <a:schemeClr val="tx1"/>
                          </a:solidFill>
                          <a:effectLst/>
                        </a:rPr>
                        <a:t> </a:t>
                      </a:r>
                      <a:endParaRPr lang="en-US" sz="1100" b="1"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en-US" sz="1100" u="none" strike="noStrike">
                          <a:solidFill>
                            <a:schemeClr val="tx1"/>
                          </a:solidFill>
                          <a:effectLst/>
                        </a:rPr>
                        <a:t> </a:t>
                      </a:r>
                      <a:endParaRPr lang="en-US" sz="1100" b="1"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en-US" sz="1100" u="none" strike="noStrike">
                          <a:solidFill>
                            <a:schemeClr val="tx1"/>
                          </a:solidFill>
                          <a:effectLst/>
                        </a:rPr>
                        <a:t> </a:t>
                      </a:r>
                      <a:endParaRPr lang="en-US" sz="1100" b="1"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194475">
                <a:tc gridSpan="6">
                  <a:txBody>
                    <a:bodyPr/>
                    <a:lstStyle/>
                    <a:p>
                      <a:pPr algn="ctr" fontAlgn="b"/>
                      <a:r>
                        <a:rPr lang="en-US" sz="1100" u="none" strike="noStrike">
                          <a:solidFill>
                            <a:schemeClr val="tx1"/>
                          </a:solidFill>
                          <a:effectLst/>
                        </a:rPr>
                        <a:t>Hours Growth vs. Average Tax Wedge† by Period</a:t>
                      </a:r>
                      <a:endParaRPr lang="en-US" sz="1100" b="1"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85635">
                <a:tc>
                  <a:txBody>
                    <a:bodyPr/>
                    <a:lstStyle/>
                    <a:p>
                      <a:pPr algn="l" fontAlgn="b"/>
                      <a:r>
                        <a:rPr lang="en-US" sz="1100" u="none" strike="noStrike">
                          <a:solidFill>
                            <a:schemeClr val="tx1"/>
                          </a:solidFill>
                          <a:effectLst/>
                        </a:rPr>
                        <a:t>Decades</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100" u="none" strike="noStrike">
                          <a:solidFill>
                            <a:schemeClr val="tx1"/>
                          </a:solidFill>
                          <a:effectLst/>
                        </a:rPr>
                        <a:t>1970-2007</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100" u="none" strike="noStrike">
                          <a:solidFill>
                            <a:schemeClr val="tx1"/>
                          </a:solidFill>
                          <a:effectLst/>
                        </a:rPr>
                        <a:t>1970s</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100" u="none" strike="noStrike">
                          <a:solidFill>
                            <a:schemeClr val="tx1"/>
                          </a:solidFill>
                          <a:effectLst/>
                        </a:rPr>
                        <a:t>1980s</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100" u="none" strike="noStrike">
                          <a:solidFill>
                            <a:schemeClr val="tx1"/>
                          </a:solidFill>
                          <a:effectLst/>
                        </a:rPr>
                        <a:t>1990s</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100" u="none" strike="noStrike">
                          <a:solidFill>
                            <a:schemeClr val="tx1"/>
                          </a:solidFill>
                          <a:effectLst/>
                        </a:rPr>
                        <a:t>2000-2007</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185635">
                <a:tc>
                  <a:txBody>
                    <a:bodyPr/>
                    <a:lstStyle/>
                    <a:p>
                      <a:pPr algn="l" fontAlgn="b"/>
                      <a:r>
                        <a:rPr lang="en-US" sz="1100" u="none" strike="noStrike">
                          <a:solidFill>
                            <a:schemeClr val="tx1"/>
                          </a:solidFill>
                          <a:effectLst/>
                        </a:rPr>
                        <a:t> </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100" u="none" strike="noStrike">
                          <a:solidFill>
                            <a:schemeClr val="tx1"/>
                          </a:solidFill>
                          <a:effectLst/>
                        </a:rPr>
                        <a:t> </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100" u="none" strike="noStrike">
                          <a:solidFill>
                            <a:schemeClr val="tx1"/>
                          </a:solidFill>
                          <a:effectLst/>
                        </a:rPr>
                        <a:t> </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100" u="none" strike="noStrike">
                          <a:solidFill>
                            <a:schemeClr val="tx1"/>
                          </a:solidFill>
                          <a:effectLst/>
                        </a:rPr>
                        <a:t> </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100" u="none" strike="noStrike">
                          <a:solidFill>
                            <a:schemeClr val="tx1"/>
                          </a:solidFill>
                          <a:effectLst/>
                        </a:rPr>
                        <a:t> </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100" u="none" strike="noStrike">
                          <a:solidFill>
                            <a:schemeClr val="tx1"/>
                          </a:solidFill>
                          <a:effectLst/>
                        </a:rPr>
                        <a:t> </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185635">
                <a:tc>
                  <a:txBody>
                    <a:bodyPr/>
                    <a:lstStyle/>
                    <a:p>
                      <a:pPr algn="l" fontAlgn="b"/>
                      <a:r>
                        <a:rPr lang="en-US" sz="1100" u="none" strike="noStrike">
                          <a:solidFill>
                            <a:schemeClr val="tx1"/>
                          </a:solidFill>
                          <a:effectLst/>
                        </a:rPr>
                        <a:t>Constant</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100" u="none" strike="noStrike">
                          <a:solidFill>
                            <a:schemeClr val="tx1"/>
                          </a:solidFill>
                          <a:effectLst/>
                        </a:rPr>
                        <a:t>-2.42**</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100" u="none" strike="noStrike">
                          <a:solidFill>
                            <a:schemeClr val="tx1"/>
                          </a:solidFill>
                          <a:effectLst/>
                        </a:rPr>
                        <a:t>-4.21**</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100" u="none" strike="noStrike">
                          <a:solidFill>
                            <a:schemeClr val="tx1"/>
                          </a:solidFill>
                          <a:effectLst/>
                        </a:rPr>
                        <a:t>-2.88*</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100" u="none" strike="noStrike">
                          <a:solidFill>
                            <a:schemeClr val="tx1"/>
                          </a:solidFill>
                          <a:effectLst/>
                        </a:rPr>
                        <a:t>-1.61</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100" u="none" strike="noStrike">
                          <a:solidFill>
                            <a:schemeClr val="tx1"/>
                          </a:solidFill>
                          <a:effectLst/>
                        </a:rPr>
                        <a:t>-0.23</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185635">
                <a:tc>
                  <a:txBody>
                    <a:bodyPr/>
                    <a:lstStyle/>
                    <a:p>
                      <a:pPr algn="l" fontAlgn="b"/>
                      <a:r>
                        <a:rPr lang="en-US" sz="1100" u="none" strike="noStrike">
                          <a:solidFill>
                            <a:schemeClr val="tx1"/>
                          </a:solidFill>
                          <a:effectLst/>
                        </a:rPr>
                        <a:t> </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100" u="none" strike="noStrike">
                          <a:solidFill>
                            <a:schemeClr val="tx1"/>
                          </a:solidFill>
                          <a:effectLst/>
                        </a:rPr>
                        <a:t>(1.00)</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100" u="none" strike="noStrike">
                          <a:solidFill>
                            <a:schemeClr val="tx1"/>
                          </a:solidFill>
                          <a:effectLst/>
                        </a:rPr>
                        <a:t>(1.82)</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100" u="none" strike="noStrike">
                          <a:solidFill>
                            <a:schemeClr val="tx1"/>
                          </a:solidFill>
                          <a:effectLst/>
                        </a:rPr>
                        <a:t>(1.35)</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100" u="none" strike="noStrike">
                          <a:solidFill>
                            <a:schemeClr val="tx1"/>
                          </a:solidFill>
                          <a:effectLst/>
                        </a:rPr>
                        <a:t>(1.19)</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100" u="none" strike="noStrike">
                          <a:solidFill>
                            <a:schemeClr val="tx1"/>
                          </a:solidFill>
                          <a:effectLst/>
                        </a:rPr>
                        <a:t>(1.33)</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185635">
                <a:tc>
                  <a:txBody>
                    <a:bodyPr/>
                    <a:lstStyle/>
                    <a:p>
                      <a:pPr algn="l" fontAlgn="b"/>
                      <a:r>
                        <a:rPr lang="en-US" sz="1100" u="none" strike="noStrike">
                          <a:solidFill>
                            <a:schemeClr val="tx1"/>
                          </a:solidFill>
                          <a:effectLst/>
                        </a:rPr>
                        <a:t>Average Tax Wedge</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100" u="none" strike="noStrike">
                          <a:solidFill>
                            <a:schemeClr val="tx1"/>
                          </a:solidFill>
                          <a:effectLst/>
                        </a:rPr>
                        <a:t>4.52**</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100" u="none" strike="noStrike">
                          <a:solidFill>
                            <a:schemeClr val="tx1"/>
                          </a:solidFill>
                          <a:effectLst/>
                        </a:rPr>
                        <a:t>6.15**</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100" u="none" strike="noStrike">
                          <a:solidFill>
                            <a:schemeClr val="tx1"/>
                          </a:solidFill>
                          <a:effectLst/>
                        </a:rPr>
                        <a:t>5.51**</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100" u="none" strike="noStrike">
                          <a:solidFill>
                            <a:schemeClr val="tx1"/>
                          </a:solidFill>
                          <a:effectLst/>
                        </a:rPr>
                        <a:t>3.23</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100" u="none" strike="noStrike">
                          <a:solidFill>
                            <a:schemeClr val="tx1"/>
                          </a:solidFill>
                          <a:effectLst/>
                        </a:rPr>
                        <a:t>1.82</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185635">
                <a:tc>
                  <a:txBody>
                    <a:bodyPr/>
                    <a:lstStyle/>
                    <a:p>
                      <a:pPr algn="l" fontAlgn="b"/>
                      <a:r>
                        <a:rPr lang="en-US" sz="1100" u="none" strike="noStrike">
                          <a:solidFill>
                            <a:schemeClr val="tx1"/>
                          </a:solidFill>
                          <a:effectLst/>
                        </a:rPr>
                        <a:t> </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100" u="none" strike="noStrike">
                          <a:solidFill>
                            <a:schemeClr val="tx1"/>
                          </a:solidFill>
                          <a:effectLst/>
                        </a:rPr>
                        <a:t>(1.60)</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100" u="none" strike="noStrike">
                          <a:solidFill>
                            <a:schemeClr val="tx1"/>
                          </a:solidFill>
                          <a:effectLst/>
                        </a:rPr>
                        <a:t>(2.69)</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100" u="none" strike="noStrike">
                          <a:solidFill>
                            <a:schemeClr val="tx1"/>
                          </a:solidFill>
                          <a:effectLst/>
                        </a:rPr>
                        <a:t>(2.14)</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100" u="none" strike="noStrike">
                          <a:solidFill>
                            <a:schemeClr val="tx1"/>
                          </a:solidFill>
                          <a:effectLst/>
                        </a:rPr>
                        <a:t>(1.96)</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100" u="none" strike="noStrike">
                          <a:solidFill>
                            <a:schemeClr val="tx1"/>
                          </a:solidFill>
                          <a:effectLst/>
                        </a:rPr>
                        <a:t>(2.21)</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185635">
                <a:tc>
                  <a:txBody>
                    <a:bodyPr/>
                    <a:lstStyle/>
                    <a:p>
                      <a:pPr algn="l" fontAlgn="b"/>
                      <a:r>
                        <a:rPr lang="en-US" sz="1100" u="none" strike="noStrike">
                          <a:solidFill>
                            <a:schemeClr val="tx1"/>
                          </a:solidFill>
                          <a:effectLst/>
                        </a:rPr>
                        <a:t> </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100" u="none" strike="noStrike">
                          <a:solidFill>
                            <a:schemeClr val="tx1"/>
                          </a:solidFill>
                          <a:effectLst/>
                        </a:rPr>
                        <a:t> </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100" u="none" strike="noStrike">
                          <a:solidFill>
                            <a:schemeClr val="tx1"/>
                          </a:solidFill>
                          <a:effectLst/>
                        </a:rPr>
                        <a:t> </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100" u="none" strike="noStrike">
                          <a:solidFill>
                            <a:schemeClr val="tx1"/>
                          </a:solidFill>
                          <a:effectLst/>
                        </a:rPr>
                        <a:t> </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100" u="none" strike="noStrike">
                          <a:solidFill>
                            <a:schemeClr val="tx1"/>
                          </a:solidFill>
                          <a:effectLst/>
                        </a:rPr>
                        <a:t> </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100" u="none" strike="noStrike">
                          <a:solidFill>
                            <a:schemeClr val="tx1"/>
                          </a:solidFill>
                          <a:effectLst/>
                        </a:rPr>
                        <a:t> </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185635">
                <a:tc>
                  <a:txBody>
                    <a:bodyPr/>
                    <a:lstStyle/>
                    <a:p>
                      <a:pPr algn="l" fontAlgn="b"/>
                      <a:r>
                        <a:rPr lang="en-US" sz="1100" u="none" strike="noStrike" dirty="0">
                          <a:solidFill>
                            <a:schemeClr val="tx1"/>
                          </a:solidFill>
                          <a:effectLst/>
                        </a:rPr>
                        <a:t>Observations</a:t>
                      </a:r>
                      <a:endParaRPr lang="en-US" sz="1000" b="0" i="0" u="none" strike="noStrike" dirty="0">
                        <a:solidFill>
                          <a:schemeClr val="tx1"/>
                        </a:solidFill>
                        <a:effectLst/>
                        <a:latin typeface="Calibri"/>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100" u="none" strike="noStrike">
                          <a:solidFill>
                            <a:schemeClr val="tx1"/>
                          </a:solidFill>
                          <a:effectLst/>
                        </a:rPr>
                        <a:t>15</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100" u="none" strike="noStrike">
                          <a:solidFill>
                            <a:schemeClr val="tx1"/>
                          </a:solidFill>
                          <a:effectLst/>
                        </a:rPr>
                        <a:t>15</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100" u="none" strike="noStrike">
                          <a:solidFill>
                            <a:schemeClr val="tx1"/>
                          </a:solidFill>
                          <a:effectLst/>
                        </a:rPr>
                        <a:t>15</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100" u="none" strike="noStrike">
                          <a:solidFill>
                            <a:schemeClr val="tx1"/>
                          </a:solidFill>
                          <a:effectLst/>
                        </a:rPr>
                        <a:t>15</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100" u="none" strike="noStrike">
                          <a:solidFill>
                            <a:schemeClr val="tx1"/>
                          </a:solidFill>
                          <a:effectLst/>
                        </a:rPr>
                        <a:t>15</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194475">
                <a:tc>
                  <a:txBody>
                    <a:bodyPr/>
                    <a:lstStyle/>
                    <a:p>
                      <a:pPr algn="l" fontAlgn="b"/>
                      <a:r>
                        <a:rPr lang="en-US" sz="1200" u="none" strike="noStrike">
                          <a:solidFill>
                            <a:schemeClr val="tx1"/>
                          </a:solidFill>
                          <a:effectLst/>
                        </a:rPr>
                        <a:t>Adjusted R</a:t>
                      </a:r>
                      <a:endParaRPr lang="en-US" sz="12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100" u="none" strike="noStrike">
                          <a:solidFill>
                            <a:schemeClr val="tx1"/>
                          </a:solidFill>
                          <a:effectLst/>
                        </a:rPr>
                        <a:t>0.33</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100" u="none" strike="noStrike">
                          <a:solidFill>
                            <a:schemeClr val="tx1"/>
                          </a:solidFill>
                          <a:effectLst/>
                        </a:rPr>
                        <a:t>0.23</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100" u="none" strike="noStrike">
                          <a:solidFill>
                            <a:schemeClr val="tx1"/>
                          </a:solidFill>
                          <a:effectLst/>
                        </a:rPr>
                        <a:t>0.29</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100" u="none" strike="noStrike">
                          <a:solidFill>
                            <a:schemeClr val="tx1"/>
                          </a:solidFill>
                          <a:effectLst/>
                        </a:rPr>
                        <a:t>0.11</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100" u="none" strike="noStrike">
                          <a:solidFill>
                            <a:schemeClr val="tx1"/>
                          </a:solidFill>
                          <a:effectLst/>
                        </a:rPr>
                        <a:t>-0.02</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194475">
                <a:tc gridSpan="6">
                  <a:txBody>
                    <a:bodyPr/>
                    <a:lstStyle/>
                    <a:p>
                      <a:pPr algn="l" fontAlgn="b"/>
                      <a:r>
                        <a:rPr lang="en-US" sz="1100" u="none" strike="noStrike" dirty="0">
                          <a:solidFill>
                            <a:schemeClr val="tx1"/>
                          </a:solidFill>
                          <a:effectLst/>
                        </a:rPr>
                        <a:t>† Equal to (1- tax rate on labor income)/(1 + tax rate on consumption expenditures)</a:t>
                      </a:r>
                      <a:endParaRPr lang="en-US" sz="1100" b="0" i="0" u="none" strike="noStrike" dirty="0">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94475">
                <a:tc>
                  <a:txBody>
                    <a:bodyPr/>
                    <a:lstStyle/>
                    <a:p>
                      <a:pPr algn="l" fontAlgn="b"/>
                      <a:r>
                        <a:rPr lang="en-US" sz="1100" u="none" strike="noStrike">
                          <a:solidFill>
                            <a:schemeClr val="tx1"/>
                          </a:solidFill>
                          <a:effectLst/>
                        </a:rPr>
                        <a:t> </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en-US" sz="1100" u="none" strike="noStrike">
                          <a:solidFill>
                            <a:schemeClr val="tx1"/>
                          </a:solidFill>
                          <a:effectLst/>
                        </a:rPr>
                        <a:t> </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en-US" sz="1100" u="none" strike="noStrike">
                          <a:solidFill>
                            <a:schemeClr val="tx1"/>
                          </a:solidFill>
                          <a:effectLst/>
                        </a:rPr>
                        <a:t> </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en-US" sz="1100" u="none" strike="noStrike">
                          <a:solidFill>
                            <a:schemeClr val="tx1"/>
                          </a:solidFill>
                          <a:effectLst/>
                        </a:rPr>
                        <a:t> </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en-US" sz="1100" u="none" strike="noStrike">
                          <a:solidFill>
                            <a:schemeClr val="tx1"/>
                          </a:solidFill>
                          <a:effectLst/>
                        </a:rPr>
                        <a:t> </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en-US" sz="1100" u="none" strike="noStrike">
                          <a:solidFill>
                            <a:schemeClr val="tx1"/>
                          </a:solidFill>
                          <a:effectLst/>
                        </a:rPr>
                        <a:t> </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194475">
                <a:tc>
                  <a:txBody>
                    <a:bodyPr/>
                    <a:lstStyle/>
                    <a:p>
                      <a:pPr algn="l" fontAlgn="b"/>
                      <a:r>
                        <a:rPr lang="en-US" sz="1100" u="none" strike="noStrike">
                          <a:solidFill>
                            <a:schemeClr val="tx1"/>
                          </a:solidFill>
                          <a:effectLst/>
                        </a:rPr>
                        <a:t>Step 2 Regression</a:t>
                      </a:r>
                      <a:endParaRPr lang="en-US" sz="1100" b="1"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en-US" sz="1100" u="none" strike="noStrike">
                          <a:solidFill>
                            <a:schemeClr val="tx1"/>
                          </a:solidFill>
                          <a:effectLst/>
                        </a:rPr>
                        <a:t> </a:t>
                      </a:r>
                      <a:endParaRPr lang="en-US" sz="1100" b="1"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en-US" sz="1100" u="none" strike="noStrike">
                          <a:solidFill>
                            <a:schemeClr val="tx1"/>
                          </a:solidFill>
                          <a:effectLst/>
                        </a:rPr>
                        <a:t> </a:t>
                      </a:r>
                      <a:endParaRPr lang="en-US" sz="1100" b="1"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en-US" sz="1100" u="none" strike="noStrike">
                          <a:solidFill>
                            <a:schemeClr val="tx1"/>
                          </a:solidFill>
                          <a:effectLst/>
                        </a:rPr>
                        <a:t> </a:t>
                      </a:r>
                      <a:endParaRPr lang="en-US" sz="1100" b="1"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en-US" sz="1100" u="none" strike="noStrike">
                          <a:solidFill>
                            <a:schemeClr val="tx1"/>
                          </a:solidFill>
                          <a:effectLst/>
                        </a:rPr>
                        <a:t> </a:t>
                      </a:r>
                      <a:endParaRPr lang="en-US" sz="1100" b="1"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en-US" sz="1100" u="none" strike="noStrike">
                          <a:solidFill>
                            <a:schemeClr val="tx1"/>
                          </a:solidFill>
                          <a:effectLst/>
                        </a:rPr>
                        <a:t> </a:t>
                      </a:r>
                      <a:endParaRPr lang="en-US" sz="1100" b="1"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194475">
                <a:tc gridSpan="6">
                  <a:txBody>
                    <a:bodyPr/>
                    <a:lstStyle/>
                    <a:p>
                      <a:pPr algn="ctr" fontAlgn="b"/>
                      <a:r>
                        <a:rPr lang="en-US" sz="1100" u="none" strike="noStrike">
                          <a:solidFill>
                            <a:schemeClr val="tx1"/>
                          </a:solidFill>
                          <a:effectLst/>
                        </a:rPr>
                        <a:t>TFP Growth vs. Predicted Hours Growth by Period</a:t>
                      </a:r>
                      <a:endParaRPr lang="en-US" sz="1100" b="1"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85635">
                <a:tc>
                  <a:txBody>
                    <a:bodyPr/>
                    <a:lstStyle/>
                    <a:p>
                      <a:pPr algn="l" fontAlgn="b"/>
                      <a:r>
                        <a:rPr lang="en-US" sz="1100" u="none" strike="noStrike">
                          <a:solidFill>
                            <a:schemeClr val="tx1"/>
                          </a:solidFill>
                          <a:effectLst/>
                        </a:rPr>
                        <a:t>Decades</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100" u="none" strike="noStrike">
                          <a:solidFill>
                            <a:schemeClr val="tx1"/>
                          </a:solidFill>
                          <a:effectLst/>
                        </a:rPr>
                        <a:t>1970-2007</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100" u="none" strike="noStrike">
                          <a:solidFill>
                            <a:schemeClr val="tx1"/>
                          </a:solidFill>
                          <a:effectLst/>
                        </a:rPr>
                        <a:t>1970s</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100" u="none" strike="noStrike">
                          <a:solidFill>
                            <a:schemeClr val="tx1"/>
                          </a:solidFill>
                          <a:effectLst/>
                        </a:rPr>
                        <a:t>1980s</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100" u="none" strike="noStrike">
                          <a:solidFill>
                            <a:schemeClr val="tx1"/>
                          </a:solidFill>
                          <a:effectLst/>
                        </a:rPr>
                        <a:t>1990s</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100" u="none" strike="noStrike">
                          <a:solidFill>
                            <a:schemeClr val="tx1"/>
                          </a:solidFill>
                          <a:effectLst/>
                        </a:rPr>
                        <a:t>2000-2007</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185635">
                <a:tc>
                  <a:txBody>
                    <a:bodyPr/>
                    <a:lstStyle/>
                    <a:p>
                      <a:pPr algn="l" fontAlgn="b"/>
                      <a:r>
                        <a:rPr lang="en-US" sz="1100" u="none" strike="noStrike">
                          <a:solidFill>
                            <a:schemeClr val="tx1"/>
                          </a:solidFill>
                          <a:effectLst/>
                        </a:rPr>
                        <a:t> </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100" u="none" strike="noStrike">
                          <a:solidFill>
                            <a:schemeClr val="tx1"/>
                          </a:solidFill>
                          <a:effectLst/>
                        </a:rPr>
                        <a:t> </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100" u="none" strike="noStrike">
                          <a:solidFill>
                            <a:schemeClr val="tx1"/>
                          </a:solidFill>
                          <a:effectLst/>
                        </a:rPr>
                        <a:t> </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100" u="none" strike="noStrike">
                          <a:solidFill>
                            <a:schemeClr val="tx1"/>
                          </a:solidFill>
                          <a:effectLst/>
                        </a:rPr>
                        <a:t> </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100" u="none" strike="noStrike">
                          <a:solidFill>
                            <a:schemeClr val="tx1"/>
                          </a:solidFill>
                          <a:effectLst/>
                        </a:rPr>
                        <a:t> </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100" u="none" strike="noStrike">
                          <a:solidFill>
                            <a:schemeClr val="tx1"/>
                          </a:solidFill>
                          <a:effectLst/>
                        </a:rPr>
                        <a:t> </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185635">
                <a:tc>
                  <a:txBody>
                    <a:bodyPr/>
                    <a:lstStyle/>
                    <a:p>
                      <a:pPr algn="l" fontAlgn="b"/>
                      <a:r>
                        <a:rPr lang="en-US" sz="1100" u="none" strike="noStrike">
                          <a:solidFill>
                            <a:schemeClr val="tx1"/>
                          </a:solidFill>
                          <a:effectLst/>
                        </a:rPr>
                        <a:t>Constant</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100" u="none" strike="noStrike">
                          <a:solidFill>
                            <a:schemeClr val="tx1"/>
                          </a:solidFill>
                          <a:effectLst/>
                        </a:rPr>
                        <a:t>1.22***</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100" u="none" strike="noStrike">
                          <a:solidFill>
                            <a:schemeClr val="tx1"/>
                          </a:solidFill>
                          <a:effectLst/>
                        </a:rPr>
                        <a:t>1.73***</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100" u="none" strike="noStrike">
                          <a:solidFill>
                            <a:schemeClr val="tx1"/>
                          </a:solidFill>
                          <a:effectLst/>
                        </a:rPr>
                        <a:t>1.08***</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100" u="none" strike="noStrike">
                          <a:solidFill>
                            <a:schemeClr val="tx1"/>
                          </a:solidFill>
                          <a:effectLst/>
                        </a:rPr>
                        <a:t>0.75***</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100" u="none" strike="noStrike">
                          <a:solidFill>
                            <a:schemeClr val="tx1"/>
                          </a:solidFill>
                          <a:effectLst/>
                        </a:rPr>
                        <a:t>1.46</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185635">
                <a:tc>
                  <a:txBody>
                    <a:bodyPr/>
                    <a:lstStyle/>
                    <a:p>
                      <a:pPr algn="l" fontAlgn="b"/>
                      <a:r>
                        <a:rPr lang="en-US" sz="1100" u="none" strike="noStrike">
                          <a:solidFill>
                            <a:schemeClr val="tx1"/>
                          </a:solidFill>
                          <a:effectLst/>
                        </a:rPr>
                        <a:t> </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100" u="none" strike="noStrike">
                          <a:solidFill>
                            <a:schemeClr val="tx1"/>
                          </a:solidFill>
                          <a:effectLst/>
                        </a:rPr>
                        <a:t>(0.11)</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100" u="none" strike="noStrike">
                          <a:solidFill>
                            <a:schemeClr val="tx1"/>
                          </a:solidFill>
                          <a:effectLst/>
                        </a:rPr>
                        <a:t>(0.16)</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100" u="none" strike="noStrike">
                          <a:solidFill>
                            <a:schemeClr val="tx1"/>
                          </a:solidFill>
                          <a:effectLst/>
                        </a:rPr>
                        <a:t>(0.20)</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100" u="none" strike="noStrike">
                          <a:solidFill>
                            <a:schemeClr val="tx1"/>
                          </a:solidFill>
                          <a:effectLst/>
                        </a:rPr>
                        <a:t>(0.17)</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100" u="none" strike="noStrike">
                          <a:solidFill>
                            <a:schemeClr val="tx1"/>
                          </a:solidFill>
                          <a:effectLst/>
                        </a:rPr>
                        <a:t>(0.84)</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185635">
                <a:tc>
                  <a:txBody>
                    <a:bodyPr/>
                    <a:lstStyle/>
                    <a:p>
                      <a:pPr algn="l" fontAlgn="b"/>
                      <a:r>
                        <a:rPr lang="en-US" sz="1100" u="none" strike="noStrike">
                          <a:solidFill>
                            <a:schemeClr val="tx1"/>
                          </a:solidFill>
                          <a:effectLst/>
                        </a:rPr>
                        <a:t>Predicted Hours Growth</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100" u="none" strike="noStrike">
                          <a:solidFill>
                            <a:schemeClr val="tx1"/>
                          </a:solidFill>
                          <a:effectLst/>
                        </a:rPr>
                        <a:t>-0.71***</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100" u="none" strike="noStrike">
                          <a:solidFill>
                            <a:schemeClr val="tx1"/>
                          </a:solidFill>
                          <a:effectLst/>
                        </a:rPr>
                        <a:t>-0.83***</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100" u="none" strike="noStrike">
                          <a:solidFill>
                            <a:schemeClr val="tx1"/>
                          </a:solidFill>
                          <a:effectLst/>
                        </a:rPr>
                        <a:t>-0.37</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100" u="none" strike="noStrike">
                          <a:solidFill>
                            <a:schemeClr val="tx1"/>
                          </a:solidFill>
                          <a:effectLst/>
                        </a:rPr>
                        <a:t>-0.73*</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100" u="none" strike="noStrike">
                          <a:solidFill>
                            <a:schemeClr val="tx1"/>
                          </a:solidFill>
                          <a:effectLst/>
                        </a:rPr>
                        <a:t>-1.13</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185635">
                <a:tc>
                  <a:txBody>
                    <a:bodyPr/>
                    <a:lstStyle/>
                    <a:p>
                      <a:pPr algn="l" fontAlgn="b"/>
                      <a:r>
                        <a:rPr lang="en-US" sz="1100" u="none" strike="noStrike">
                          <a:solidFill>
                            <a:schemeClr val="tx1"/>
                          </a:solidFill>
                          <a:effectLst/>
                        </a:rPr>
                        <a:t> </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100" u="none" strike="noStrike">
                          <a:solidFill>
                            <a:schemeClr val="tx1"/>
                          </a:solidFill>
                          <a:effectLst/>
                        </a:rPr>
                        <a:t>(0.19)</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100" u="none" strike="noStrike">
                          <a:solidFill>
                            <a:schemeClr val="tx1"/>
                          </a:solidFill>
                          <a:effectLst/>
                        </a:rPr>
                        <a:t>(0.27)</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100" u="none" strike="noStrike">
                          <a:solidFill>
                            <a:schemeClr val="tx1"/>
                          </a:solidFill>
                          <a:effectLst/>
                        </a:rPr>
                        <a:t>(0.26)</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100" u="none" strike="noStrike">
                          <a:solidFill>
                            <a:schemeClr val="tx1"/>
                          </a:solidFill>
                          <a:effectLst/>
                        </a:rPr>
                        <a:t>(0.37)</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100" u="none" strike="noStrike">
                          <a:solidFill>
                            <a:schemeClr val="tx1"/>
                          </a:solidFill>
                          <a:effectLst/>
                        </a:rPr>
                        <a:t>(0.97)</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185635">
                <a:tc>
                  <a:txBody>
                    <a:bodyPr/>
                    <a:lstStyle/>
                    <a:p>
                      <a:pPr algn="l" fontAlgn="b"/>
                      <a:r>
                        <a:rPr lang="en-US" sz="1100" u="none" strike="noStrike">
                          <a:solidFill>
                            <a:schemeClr val="tx1"/>
                          </a:solidFill>
                          <a:effectLst/>
                        </a:rPr>
                        <a:t> </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100" u="none" strike="noStrike">
                          <a:solidFill>
                            <a:schemeClr val="tx1"/>
                          </a:solidFill>
                          <a:effectLst/>
                        </a:rPr>
                        <a:t> </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100" u="none" strike="noStrike">
                          <a:solidFill>
                            <a:schemeClr val="tx1"/>
                          </a:solidFill>
                          <a:effectLst/>
                        </a:rPr>
                        <a:t> </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100" u="none" strike="noStrike">
                          <a:solidFill>
                            <a:schemeClr val="tx1"/>
                          </a:solidFill>
                          <a:effectLst/>
                        </a:rPr>
                        <a:t> </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100" u="none" strike="noStrike">
                          <a:solidFill>
                            <a:schemeClr val="tx1"/>
                          </a:solidFill>
                          <a:effectLst/>
                        </a:rPr>
                        <a:t> </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100" u="none" strike="noStrike">
                          <a:solidFill>
                            <a:schemeClr val="tx1"/>
                          </a:solidFill>
                          <a:effectLst/>
                        </a:rPr>
                        <a:t> </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185635">
                <a:tc>
                  <a:txBody>
                    <a:bodyPr/>
                    <a:lstStyle/>
                    <a:p>
                      <a:pPr algn="l" fontAlgn="b"/>
                      <a:r>
                        <a:rPr lang="en-US" sz="1100" u="none" strike="noStrike" dirty="0">
                          <a:solidFill>
                            <a:schemeClr val="tx1"/>
                          </a:solidFill>
                          <a:effectLst/>
                        </a:rPr>
                        <a:t>Observations</a:t>
                      </a:r>
                      <a:endParaRPr lang="en-US" sz="1000" b="0" i="0" u="none" strike="noStrike" dirty="0">
                        <a:solidFill>
                          <a:schemeClr val="tx1"/>
                        </a:solidFill>
                        <a:effectLst/>
                        <a:latin typeface="Calibri"/>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100" u="none" strike="noStrike">
                          <a:solidFill>
                            <a:schemeClr val="tx1"/>
                          </a:solidFill>
                          <a:effectLst/>
                        </a:rPr>
                        <a:t>15</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100" u="none" strike="noStrike">
                          <a:solidFill>
                            <a:schemeClr val="tx1"/>
                          </a:solidFill>
                          <a:effectLst/>
                        </a:rPr>
                        <a:t>15</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100" u="none" strike="noStrike">
                          <a:solidFill>
                            <a:schemeClr val="tx1"/>
                          </a:solidFill>
                          <a:effectLst/>
                        </a:rPr>
                        <a:t>15</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100" u="none" strike="noStrike">
                          <a:solidFill>
                            <a:schemeClr val="tx1"/>
                          </a:solidFill>
                          <a:effectLst/>
                        </a:rPr>
                        <a:t>15</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100" u="none" strike="noStrike">
                          <a:solidFill>
                            <a:schemeClr val="tx1"/>
                          </a:solidFill>
                          <a:effectLst/>
                        </a:rPr>
                        <a:t>15</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194475">
                <a:tc>
                  <a:txBody>
                    <a:bodyPr/>
                    <a:lstStyle/>
                    <a:p>
                      <a:pPr algn="l" fontAlgn="b"/>
                      <a:r>
                        <a:rPr lang="en-US" sz="1200" u="none" strike="noStrike">
                          <a:solidFill>
                            <a:schemeClr val="tx1"/>
                          </a:solidFill>
                          <a:effectLst/>
                        </a:rPr>
                        <a:t>Adjusted R</a:t>
                      </a:r>
                      <a:endParaRPr lang="en-US" sz="12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100" u="none" strike="noStrike">
                          <a:solidFill>
                            <a:schemeClr val="tx1"/>
                          </a:solidFill>
                          <a:effectLst/>
                        </a:rPr>
                        <a:t>0.49</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100" u="none" strike="noStrike">
                          <a:solidFill>
                            <a:schemeClr val="tx1"/>
                          </a:solidFill>
                          <a:effectLst/>
                        </a:rPr>
                        <a:t>0.37</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100" u="none" strike="noStrike">
                          <a:solidFill>
                            <a:schemeClr val="tx1"/>
                          </a:solidFill>
                          <a:effectLst/>
                        </a:rPr>
                        <a:t>0.07</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100" u="none" strike="noStrike">
                          <a:solidFill>
                            <a:schemeClr val="tx1"/>
                          </a:solidFill>
                          <a:effectLst/>
                        </a:rPr>
                        <a:t>0.17</a:t>
                      </a:r>
                      <a:endParaRPr lang="en-US" sz="11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100" u="none" strike="noStrike" dirty="0">
                          <a:solidFill>
                            <a:schemeClr val="tx1"/>
                          </a:solidFill>
                          <a:effectLst/>
                        </a:rPr>
                        <a:t>0.09</a:t>
                      </a:r>
                      <a:endParaRPr lang="en-US" sz="1100" b="0" i="0" u="none" strike="noStrike" dirty="0">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mc:AlternateContent xmlns:mc="http://schemas.openxmlformats.org/markup-compatibility/2006" xmlns:a14="http://schemas.microsoft.com/office/drawing/2010/main">
        <mc:Choice Requires="a14">
          <p:sp>
            <p:nvSpPr>
              <p:cNvPr id="6" name="TextBox 1"/>
              <p:cNvSpPr txBox="1"/>
              <p:nvPr/>
            </p:nvSpPr>
            <p:spPr>
              <a:xfrm>
                <a:off x="10228263" y="3779838"/>
                <a:ext cx="1036637" cy="26670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sSup>
                        <m:sSupPr>
                          <m:ctrlPr>
                            <a:rPr lang="en-US" sz="1100" i="1">
                              <a:latin typeface="Cambria Math"/>
                            </a:rPr>
                          </m:ctrlPr>
                        </m:sSupPr>
                        <m:e>
                          <m:r>
                            <a:rPr lang="en-US" sz="1100" b="0" i="1">
                              <a:latin typeface="Cambria Math"/>
                            </a:rPr>
                            <m:t> </m:t>
                          </m:r>
                        </m:e>
                        <m:sup>
                          <m:r>
                            <a:rPr lang="en-US" sz="1100" b="0" i="1">
                              <a:latin typeface="Cambria Math"/>
                            </a:rPr>
                            <m:t>2</m:t>
                          </m:r>
                        </m:sup>
                      </m:sSup>
                    </m:oMath>
                  </m:oMathPara>
                </a14:m>
                <a:endParaRPr lang="en-US" sz="1100"/>
              </a:p>
            </p:txBody>
          </p:sp>
        </mc:Choice>
        <mc:Fallback xmlns="">
          <p:sp>
            <p:nvSpPr>
              <p:cNvPr id="6" name="TextBox 1"/>
              <p:cNvSpPr txBox="1">
                <a:spLocks noRot="1" noChangeAspect="1" noMove="1" noResize="1" noEditPoints="1" noAdjustHandles="1" noChangeArrowheads="1" noChangeShapeType="1" noTextEdit="1"/>
              </p:cNvSpPr>
              <p:nvPr/>
            </p:nvSpPr>
            <p:spPr>
              <a:xfrm>
                <a:off x="10228263" y="3779838"/>
                <a:ext cx="1036637" cy="266700"/>
              </a:xfrm>
              <a:prstGeom prst="rect">
                <a:avLst/>
              </a:prstGeom>
              <a:blipFill rotWithShape="1">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2"/>
              <p:cNvSpPr txBox="1"/>
              <p:nvPr/>
            </p:nvSpPr>
            <p:spPr>
              <a:xfrm>
                <a:off x="10228263" y="6427788"/>
                <a:ext cx="1036637" cy="26670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sSup>
                        <m:sSupPr>
                          <m:ctrlPr>
                            <a:rPr lang="en-US" sz="1100" i="1">
                              <a:latin typeface="Cambria Math"/>
                            </a:rPr>
                          </m:ctrlPr>
                        </m:sSupPr>
                        <m:e>
                          <m:r>
                            <a:rPr lang="en-US" sz="1100" b="0" i="1">
                              <a:latin typeface="Cambria Math"/>
                            </a:rPr>
                            <m:t> </m:t>
                          </m:r>
                        </m:e>
                        <m:sup>
                          <m:r>
                            <a:rPr lang="en-US" sz="1100" b="0" i="1">
                              <a:latin typeface="Cambria Math"/>
                            </a:rPr>
                            <m:t>2</m:t>
                          </m:r>
                        </m:sup>
                      </m:sSup>
                    </m:oMath>
                  </m:oMathPara>
                </a14:m>
                <a:endParaRPr lang="en-US" sz="1100"/>
              </a:p>
            </p:txBody>
          </p:sp>
        </mc:Choice>
        <mc:Fallback xmlns="">
          <p:sp>
            <p:nvSpPr>
              <p:cNvPr id="7" name="TextBox 2"/>
              <p:cNvSpPr txBox="1">
                <a:spLocks noRot="1" noChangeAspect="1" noMove="1" noResize="1" noEditPoints="1" noAdjustHandles="1" noChangeArrowheads="1" noChangeShapeType="1" noTextEdit="1"/>
              </p:cNvSpPr>
              <p:nvPr/>
            </p:nvSpPr>
            <p:spPr>
              <a:xfrm>
                <a:off x="10228263" y="6427788"/>
                <a:ext cx="1036637" cy="266700"/>
              </a:xfrm>
              <a:prstGeom prst="rect">
                <a:avLst/>
              </a:prstGeom>
              <a:blipFill rotWithShape="1">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1"/>
              <p:cNvSpPr txBox="1"/>
              <p:nvPr/>
            </p:nvSpPr>
            <p:spPr>
              <a:xfrm>
                <a:off x="2717800" y="3448050"/>
                <a:ext cx="273750" cy="26037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sSup>
                        <m:sSupPr>
                          <m:ctrlPr>
                            <a:rPr lang="en-US" sz="1100" i="1">
                              <a:latin typeface="Cambria Math"/>
                            </a:rPr>
                          </m:ctrlPr>
                        </m:sSupPr>
                        <m:e>
                          <m:r>
                            <a:rPr lang="en-US" sz="1100" b="0" i="1">
                              <a:latin typeface="Cambria Math"/>
                            </a:rPr>
                            <m:t> </m:t>
                          </m:r>
                        </m:e>
                        <m:sup>
                          <m:r>
                            <a:rPr lang="en-US" sz="1100" b="0" i="1">
                              <a:latin typeface="Cambria Math"/>
                            </a:rPr>
                            <m:t>2</m:t>
                          </m:r>
                        </m:sup>
                      </m:sSup>
                    </m:oMath>
                  </m:oMathPara>
                </a14:m>
                <a:endParaRPr lang="en-US" sz="1100" dirty="0"/>
              </a:p>
            </p:txBody>
          </p:sp>
        </mc:Choice>
        <mc:Fallback xmlns="">
          <p:sp>
            <p:nvSpPr>
              <p:cNvPr id="9" name="TextBox 1"/>
              <p:cNvSpPr txBox="1">
                <a:spLocks noRot="1" noChangeAspect="1" noMove="1" noResize="1" noEditPoints="1" noAdjustHandles="1" noChangeArrowheads="1" noChangeShapeType="1" noTextEdit="1"/>
              </p:cNvSpPr>
              <p:nvPr/>
            </p:nvSpPr>
            <p:spPr>
              <a:xfrm>
                <a:off x="2717800" y="3448050"/>
                <a:ext cx="273750" cy="260373"/>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TextBox 1"/>
              <p:cNvSpPr txBox="1"/>
              <p:nvPr/>
            </p:nvSpPr>
            <p:spPr>
              <a:xfrm>
                <a:off x="2717800" y="5899150"/>
                <a:ext cx="293957" cy="338227"/>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sSup>
                        <m:sSupPr>
                          <m:ctrlPr>
                            <a:rPr lang="en-US" sz="1100" i="1">
                              <a:latin typeface="Cambria Math"/>
                            </a:rPr>
                          </m:ctrlPr>
                        </m:sSupPr>
                        <m:e>
                          <m:r>
                            <a:rPr lang="en-US" sz="1100" b="0" i="1">
                              <a:latin typeface="Cambria Math"/>
                            </a:rPr>
                            <m:t> </m:t>
                          </m:r>
                        </m:e>
                        <m:sup>
                          <m:r>
                            <a:rPr lang="en-US" sz="1100" b="0" i="1">
                              <a:latin typeface="Cambria Math"/>
                            </a:rPr>
                            <m:t>2</m:t>
                          </m:r>
                        </m:sup>
                      </m:sSup>
                    </m:oMath>
                  </m:oMathPara>
                </a14:m>
                <a:endParaRPr lang="en-US" sz="1100" dirty="0"/>
              </a:p>
            </p:txBody>
          </p:sp>
        </mc:Choice>
        <mc:Fallback xmlns="">
          <p:sp>
            <p:nvSpPr>
              <p:cNvPr id="10" name="TextBox 1"/>
              <p:cNvSpPr txBox="1">
                <a:spLocks noRot="1" noChangeAspect="1" noMove="1" noResize="1" noEditPoints="1" noAdjustHandles="1" noChangeArrowheads="1" noChangeShapeType="1" noTextEdit="1"/>
              </p:cNvSpPr>
              <p:nvPr/>
            </p:nvSpPr>
            <p:spPr>
              <a:xfrm>
                <a:off x="2717800" y="5899150"/>
                <a:ext cx="293957" cy="338227"/>
              </a:xfrm>
              <a:prstGeom prst="rect">
                <a:avLst/>
              </a:prstGeom>
              <a:blipFill rotWithShape="1">
                <a:blip r:embed="rId4"/>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2780701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A45A8D7F-C40A-4B14-B059-19909C7E75F8}" type="slidenum">
              <a:rPr lang="en-US" smtClean="0"/>
              <a:pPr/>
              <a:t>28</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051791762"/>
              </p:ext>
            </p:extLst>
          </p:nvPr>
        </p:nvGraphicFramePr>
        <p:xfrm>
          <a:off x="846161" y="1146407"/>
          <a:ext cx="7246961" cy="5117918"/>
        </p:xfrm>
        <a:graphic>
          <a:graphicData uri="http://schemas.openxmlformats.org/drawingml/2006/table">
            <a:tbl>
              <a:tblPr>
                <a:tableStyleId>{5C22544A-7EE6-4342-B048-85BDC9FD1C3A}</a:tableStyleId>
              </a:tblPr>
              <a:tblGrid>
                <a:gridCol w="2185102"/>
                <a:gridCol w="1017659"/>
                <a:gridCol w="964793"/>
                <a:gridCol w="964793"/>
                <a:gridCol w="885495"/>
                <a:gridCol w="1229119"/>
              </a:tblGrid>
              <a:tr h="393686">
                <a:tc gridSpan="6">
                  <a:txBody>
                    <a:bodyPr/>
                    <a:lstStyle/>
                    <a:p>
                      <a:pPr algn="ctr" fontAlgn="b"/>
                      <a:r>
                        <a:rPr lang="en-US" sz="2400" u="none" strike="noStrike" dirty="0">
                          <a:solidFill>
                            <a:schemeClr val="tx1"/>
                          </a:solidFill>
                          <a:effectLst/>
                        </a:rPr>
                        <a:t>TFP Growth vs. Hours Growth and Average Tax Wedge</a:t>
                      </a:r>
                      <a:endParaRPr lang="en-US" sz="2400" b="1" i="0" u="none" strike="noStrike" dirty="0">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93686">
                <a:tc>
                  <a:txBody>
                    <a:bodyPr/>
                    <a:lstStyle/>
                    <a:p>
                      <a:pPr algn="l" fontAlgn="b"/>
                      <a:r>
                        <a:rPr lang="en-US" sz="1800" u="none" strike="noStrike" dirty="0">
                          <a:solidFill>
                            <a:schemeClr val="tx1"/>
                          </a:solidFill>
                          <a:effectLst/>
                        </a:rPr>
                        <a:t>Periods</a:t>
                      </a:r>
                      <a:endParaRPr lang="en-US" sz="1800" b="0" i="0" u="none" strike="noStrike" dirty="0">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solidFill>
                            <a:schemeClr val="tx1"/>
                          </a:solidFill>
                          <a:effectLst/>
                        </a:rPr>
                        <a:t>1970-2007</a:t>
                      </a:r>
                      <a:endParaRPr lang="en-US" sz="1800" b="0" i="0" u="none" strike="noStrike" dirty="0">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1970s</a:t>
                      </a:r>
                      <a:endParaRPr lang="en-US" sz="18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1980s</a:t>
                      </a:r>
                      <a:endParaRPr lang="en-US" sz="18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1990s</a:t>
                      </a:r>
                      <a:endParaRPr lang="en-US" sz="18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2000-2007</a:t>
                      </a:r>
                      <a:endParaRPr lang="en-US" sz="18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74939">
                <a:tc>
                  <a:txBody>
                    <a:bodyPr/>
                    <a:lstStyle/>
                    <a:p>
                      <a:pPr algn="l" fontAlgn="b"/>
                      <a:r>
                        <a:rPr lang="en-US" sz="1800" u="none" strike="noStrike">
                          <a:solidFill>
                            <a:schemeClr val="tx1"/>
                          </a:solidFill>
                          <a:effectLst/>
                        </a:rPr>
                        <a:t> </a:t>
                      </a:r>
                      <a:endParaRPr lang="en-US" sz="1800" b="0" i="0" u="none" strike="noStrike">
                        <a:solidFill>
                          <a:schemeClr val="tx1"/>
                        </a:solidFill>
                        <a:effectLst/>
                        <a:latin typeface="Arial"/>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solidFill>
                            <a:schemeClr val="tx1"/>
                          </a:solidFill>
                          <a:effectLst/>
                        </a:rPr>
                        <a:t> </a:t>
                      </a:r>
                      <a:endParaRPr lang="en-US" sz="1800" b="0" i="0" u="none" strike="noStrike" dirty="0">
                        <a:solidFill>
                          <a:schemeClr val="tx1"/>
                        </a:solidFill>
                        <a:effectLst/>
                        <a:latin typeface="Arial"/>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solidFill>
                            <a:schemeClr val="tx1"/>
                          </a:solidFill>
                          <a:effectLst/>
                        </a:rPr>
                        <a:t> </a:t>
                      </a:r>
                      <a:endParaRPr lang="en-US" sz="1800" b="0" i="0" u="none" strike="noStrike" dirty="0">
                        <a:solidFill>
                          <a:schemeClr val="tx1"/>
                        </a:solidFill>
                        <a:effectLst/>
                        <a:latin typeface="Arial"/>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 </a:t>
                      </a:r>
                      <a:endParaRPr lang="en-US" sz="1800" b="0" i="0" u="none" strike="noStrike">
                        <a:solidFill>
                          <a:schemeClr val="tx1"/>
                        </a:solidFill>
                        <a:effectLst/>
                        <a:latin typeface="Arial"/>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 </a:t>
                      </a:r>
                      <a:endParaRPr lang="en-US" sz="1800" b="0" i="0" u="none" strike="noStrike">
                        <a:solidFill>
                          <a:schemeClr val="tx1"/>
                        </a:solidFill>
                        <a:effectLst/>
                        <a:latin typeface="Arial"/>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 </a:t>
                      </a:r>
                      <a:endParaRPr lang="en-US" sz="1800" b="0" i="0" u="none" strike="noStrike">
                        <a:solidFill>
                          <a:schemeClr val="tx1"/>
                        </a:solidFill>
                        <a:effectLst/>
                        <a:latin typeface="Arial"/>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93686">
                <a:tc>
                  <a:txBody>
                    <a:bodyPr/>
                    <a:lstStyle/>
                    <a:p>
                      <a:pPr algn="l" fontAlgn="b"/>
                      <a:r>
                        <a:rPr lang="en-US" sz="1800" u="none" strike="noStrike">
                          <a:solidFill>
                            <a:schemeClr val="tx1"/>
                          </a:solidFill>
                          <a:effectLst/>
                        </a:rPr>
                        <a:t>Constant</a:t>
                      </a:r>
                      <a:endParaRPr lang="en-US" sz="18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solidFill>
                            <a:schemeClr val="tx1"/>
                          </a:solidFill>
                          <a:effectLst/>
                        </a:rPr>
                        <a:t>2.18***</a:t>
                      </a:r>
                      <a:endParaRPr lang="en-US" sz="1800" b="0" i="0" u="none" strike="noStrike" dirty="0">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solidFill>
                            <a:schemeClr val="tx1"/>
                          </a:solidFill>
                          <a:effectLst/>
                        </a:rPr>
                        <a:t>3.55***</a:t>
                      </a:r>
                      <a:endParaRPr lang="en-US" sz="1800" b="0" i="0" u="none" strike="noStrike" dirty="0">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0.63</a:t>
                      </a:r>
                      <a:endParaRPr lang="en-US" sz="18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1.69*</a:t>
                      </a:r>
                      <a:endParaRPr lang="en-US" sz="18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1.59*</a:t>
                      </a:r>
                      <a:endParaRPr lang="en-US" sz="18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93686">
                <a:tc>
                  <a:txBody>
                    <a:bodyPr/>
                    <a:lstStyle/>
                    <a:p>
                      <a:pPr algn="l" fontAlgn="b"/>
                      <a:r>
                        <a:rPr lang="en-US" sz="1800" u="none" strike="noStrike">
                          <a:solidFill>
                            <a:schemeClr val="tx1"/>
                          </a:solidFill>
                          <a:effectLst/>
                        </a:rPr>
                        <a:t> </a:t>
                      </a:r>
                      <a:endParaRPr lang="en-US" sz="1800" b="0" i="0" u="none" strike="noStrike">
                        <a:solidFill>
                          <a:schemeClr val="tx1"/>
                        </a:solidFill>
                        <a:effectLst/>
                        <a:latin typeface="Arial"/>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(0.54)</a:t>
                      </a:r>
                      <a:endParaRPr lang="en-US" sz="18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solidFill>
                            <a:schemeClr val="tx1"/>
                          </a:solidFill>
                          <a:effectLst/>
                        </a:rPr>
                        <a:t>(1.09)</a:t>
                      </a:r>
                      <a:endParaRPr lang="en-US" sz="1800" b="0" i="0" u="none" strike="noStrike" dirty="0">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(0.67)</a:t>
                      </a:r>
                      <a:endParaRPr lang="en-US" sz="18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(0.79)</a:t>
                      </a:r>
                      <a:endParaRPr lang="en-US" sz="18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(0.79)</a:t>
                      </a:r>
                      <a:endParaRPr lang="en-US" sz="18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93686">
                <a:tc>
                  <a:txBody>
                    <a:bodyPr/>
                    <a:lstStyle/>
                    <a:p>
                      <a:pPr algn="l" fontAlgn="b"/>
                      <a:r>
                        <a:rPr lang="en-US" sz="1800" u="none" strike="noStrike">
                          <a:solidFill>
                            <a:schemeClr val="tx1"/>
                          </a:solidFill>
                          <a:effectLst/>
                        </a:rPr>
                        <a:t>Hours Growth</a:t>
                      </a:r>
                      <a:endParaRPr lang="en-US" sz="18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-0.31**</a:t>
                      </a:r>
                      <a:endParaRPr lang="en-US" sz="18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solidFill>
                            <a:schemeClr val="tx1"/>
                          </a:solidFill>
                          <a:effectLst/>
                        </a:rPr>
                        <a:t>-0.40**</a:t>
                      </a:r>
                      <a:endParaRPr lang="en-US" sz="1800" b="0" i="0" u="none" strike="noStrike" dirty="0">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-0.53***</a:t>
                      </a:r>
                      <a:endParaRPr lang="en-US" sz="18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-0.14</a:t>
                      </a:r>
                      <a:endParaRPr lang="en-US" sz="18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-0.56***</a:t>
                      </a:r>
                      <a:endParaRPr lang="en-US" sz="18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93686">
                <a:tc>
                  <a:txBody>
                    <a:bodyPr/>
                    <a:lstStyle/>
                    <a:p>
                      <a:pPr algn="l" fontAlgn="b"/>
                      <a:r>
                        <a:rPr lang="en-US" sz="1800" u="none" strike="noStrike">
                          <a:solidFill>
                            <a:schemeClr val="tx1"/>
                          </a:solidFill>
                          <a:effectLst/>
                        </a:rPr>
                        <a:t> </a:t>
                      </a:r>
                      <a:endParaRPr lang="en-US" sz="1800" b="0" i="0" u="none" strike="noStrike">
                        <a:solidFill>
                          <a:schemeClr val="tx1"/>
                        </a:solidFill>
                        <a:effectLst/>
                        <a:latin typeface="Arial"/>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(0.12)</a:t>
                      </a:r>
                      <a:endParaRPr lang="en-US" sz="18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solidFill>
                            <a:schemeClr val="tx1"/>
                          </a:solidFill>
                          <a:effectLst/>
                        </a:rPr>
                        <a:t>(0.14)</a:t>
                      </a:r>
                      <a:endParaRPr lang="en-US" sz="1800" b="0" i="0" u="none" strike="noStrike" dirty="0">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(0.12)</a:t>
                      </a:r>
                      <a:endParaRPr lang="en-US" sz="18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(0.17)</a:t>
                      </a:r>
                      <a:endParaRPr lang="en-US" sz="18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(0.17)</a:t>
                      </a:r>
                      <a:endParaRPr lang="en-US" sz="18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93686">
                <a:tc>
                  <a:txBody>
                    <a:bodyPr/>
                    <a:lstStyle/>
                    <a:p>
                      <a:pPr algn="l" fontAlgn="b"/>
                      <a:r>
                        <a:rPr lang="en-US" sz="1800" u="none" strike="noStrike">
                          <a:solidFill>
                            <a:schemeClr val="tx1"/>
                          </a:solidFill>
                          <a:effectLst/>
                        </a:rPr>
                        <a:t>Average Tax Wedge</a:t>
                      </a:r>
                      <a:endParaRPr lang="en-US" sz="18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-1.79*</a:t>
                      </a:r>
                      <a:endParaRPr lang="en-US" sz="18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solidFill>
                            <a:schemeClr val="tx1"/>
                          </a:solidFill>
                          <a:effectLst/>
                        </a:rPr>
                        <a:t>-2.66</a:t>
                      </a:r>
                      <a:endParaRPr lang="en-US" sz="1800" b="0" i="0" u="none" strike="noStrike" dirty="0">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0.86</a:t>
                      </a:r>
                      <a:endParaRPr lang="en-US" sz="18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-1.89</a:t>
                      </a:r>
                      <a:endParaRPr lang="en-US" sz="18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-1.03</a:t>
                      </a:r>
                      <a:endParaRPr lang="en-US" sz="18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93686">
                <a:tc>
                  <a:txBody>
                    <a:bodyPr/>
                    <a:lstStyle/>
                    <a:p>
                      <a:pPr algn="l" fontAlgn="b"/>
                      <a:r>
                        <a:rPr lang="en-US" sz="1800" u="none" strike="noStrike">
                          <a:solidFill>
                            <a:schemeClr val="tx1"/>
                          </a:solidFill>
                          <a:effectLst/>
                        </a:rPr>
                        <a:t> </a:t>
                      </a:r>
                      <a:endParaRPr lang="en-US" sz="1800" b="0" i="0" u="none" strike="noStrike">
                        <a:solidFill>
                          <a:schemeClr val="tx1"/>
                        </a:solidFill>
                        <a:effectLst/>
                        <a:latin typeface="Arial"/>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(0.90)</a:t>
                      </a:r>
                      <a:endParaRPr lang="en-US" sz="18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(1.60)</a:t>
                      </a:r>
                      <a:endParaRPr lang="en-US" sz="18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solidFill>
                            <a:schemeClr val="tx1"/>
                          </a:solidFill>
                          <a:effectLst/>
                        </a:rPr>
                        <a:t>(1.11)</a:t>
                      </a:r>
                      <a:endParaRPr lang="en-US" sz="1800" b="0" i="0" u="none" strike="noStrike" dirty="0">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(1.34)</a:t>
                      </a:r>
                      <a:endParaRPr lang="en-US" sz="18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(1.35)</a:t>
                      </a:r>
                      <a:endParaRPr lang="en-US" sz="18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93686">
                <a:tc>
                  <a:txBody>
                    <a:bodyPr/>
                    <a:lstStyle/>
                    <a:p>
                      <a:pPr algn="l" fontAlgn="b"/>
                      <a:r>
                        <a:rPr lang="en-US" sz="1800" u="none" strike="noStrike">
                          <a:solidFill>
                            <a:schemeClr val="tx1"/>
                          </a:solidFill>
                          <a:effectLst/>
                        </a:rPr>
                        <a:t> </a:t>
                      </a:r>
                      <a:endParaRPr lang="en-US" sz="1800" b="0" i="0" u="none" strike="noStrike">
                        <a:solidFill>
                          <a:schemeClr val="tx1"/>
                        </a:solidFill>
                        <a:effectLst/>
                        <a:latin typeface="Arial"/>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 </a:t>
                      </a:r>
                      <a:endParaRPr lang="en-US" sz="18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 </a:t>
                      </a:r>
                      <a:endParaRPr lang="en-US" sz="18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solidFill>
                            <a:schemeClr val="tx1"/>
                          </a:solidFill>
                          <a:effectLst/>
                        </a:rPr>
                        <a:t> </a:t>
                      </a:r>
                      <a:endParaRPr lang="en-US" sz="1800" b="0" i="0" u="none" strike="noStrike" dirty="0">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 </a:t>
                      </a:r>
                      <a:endParaRPr lang="en-US" sz="18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 </a:t>
                      </a:r>
                      <a:endParaRPr lang="en-US" sz="18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93686">
                <a:tc>
                  <a:txBody>
                    <a:bodyPr/>
                    <a:lstStyle/>
                    <a:p>
                      <a:pPr algn="l" fontAlgn="b"/>
                      <a:r>
                        <a:rPr lang="en-US" sz="1800" u="none" strike="noStrike" dirty="0">
                          <a:solidFill>
                            <a:schemeClr val="tx1"/>
                          </a:solidFill>
                          <a:effectLst/>
                        </a:rPr>
                        <a:t>Observations</a:t>
                      </a:r>
                      <a:endParaRPr lang="en-US" sz="1800" b="0" i="0" u="none" strike="noStrike" dirty="0">
                        <a:solidFill>
                          <a:schemeClr val="tx1"/>
                        </a:solidFill>
                        <a:effectLst/>
                        <a:latin typeface="Calibri"/>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15</a:t>
                      </a:r>
                      <a:endParaRPr lang="en-US" sz="18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15</a:t>
                      </a:r>
                      <a:endParaRPr lang="en-US" sz="18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solidFill>
                            <a:schemeClr val="tx1"/>
                          </a:solidFill>
                          <a:effectLst/>
                        </a:rPr>
                        <a:t>15</a:t>
                      </a:r>
                      <a:endParaRPr lang="en-US" sz="1800" b="0" i="0" u="none" strike="noStrike" dirty="0">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15</a:t>
                      </a:r>
                      <a:endParaRPr lang="en-US" sz="18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15</a:t>
                      </a:r>
                      <a:endParaRPr lang="en-US" sz="18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412433">
                <a:tc>
                  <a:txBody>
                    <a:bodyPr/>
                    <a:lstStyle/>
                    <a:p>
                      <a:pPr algn="l" fontAlgn="b"/>
                      <a:r>
                        <a:rPr lang="en-US" sz="1800" u="none" strike="noStrike">
                          <a:solidFill>
                            <a:schemeClr val="tx1"/>
                          </a:solidFill>
                          <a:effectLst/>
                        </a:rPr>
                        <a:t>Adjusted R</a:t>
                      </a:r>
                      <a:endParaRPr lang="en-US" sz="18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0.64</a:t>
                      </a:r>
                      <a:endParaRPr lang="en-US" sz="18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0.60</a:t>
                      </a:r>
                      <a:endParaRPr lang="en-US" sz="18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solidFill>
                            <a:schemeClr val="tx1"/>
                          </a:solidFill>
                          <a:effectLst/>
                        </a:rPr>
                        <a:t>0.63</a:t>
                      </a:r>
                      <a:endParaRPr lang="en-US" sz="1800" b="0" i="0" u="none" strike="noStrike" dirty="0">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0.14</a:t>
                      </a:r>
                      <a:endParaRPr lang="en-US" sz="18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0.46</a:t>
                      </a:r>
                      <a:endParaRPr lang="en-US" sz="18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93686">
                <a:tc gridSpan="5">
                  <a:txBody>
                    <a:bodyPr/>
                    <a:lstStyle/>
                    <a:p>
                      <a:pPr algn="l" fontAlgn="b"/>
                      <a:r>
                        <a:rPr lang="en-US" sz="1800" u="none" strike="noStrike" dirty="0">
                          <a:solidFill>
                            <a:schemeClr val="tx1"/>
                          </a:solidFill>
                          <a:effectLst/>
                        </a:rPr>
                        <a:t>Standard errors in parentheses. *** p&lt;0.01, ** p&lt;0.05, * p&lt;0.1</a:t>
                      </a:r>
                      <a:endParaRPr lang="en-US" sz="1800" b="0" i="0" u="none" strike="noStrike" dirty="0">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800" u="none" strike="noStrike" dirty="0">
                          <a:solidFill>
                            <a:schemeClr val="tx1"/>
                          </a:solidFill>
                          <a:effectLst/>
                        </a:rPr>
                        <a:t> </a:t>
                      </a:r>
                      <a:endParaRPr lang="en-US" sz="1800" b="0" i="0" u="none" strike="noStrike" dirty="0">
                        <a:solidFill>
                          <a:schemeClr val="tx1"/>
                        </a:solidFill>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mc:AlternateContent xmlns:mc="http://schemas.openxmlformats.org/markup-compatibility/2006" xmlns:a14="http://schemas.microsoft.com/office/drawing/2010/main">
        <mc:Choice Requires="a14">
          <p:sp>
            <p:nvSpPr>
              <p:cNvPr id="6" name="TextBox 3"/>
              <p:cNvSpPr txBox="1"/>
              <p:nvPr/>
            </p:nvSpPr>
            <p:spPr>
              <a:xfrm>
                <a:off x="10039350" y="10001250"/>
                <a:ext cx="1036638" cy="26670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sSup>
                        <m:sSupPr>
                          <m:ctrlPr>
                            <a:rPr lang="en-US" sz="1100" i="1">
                              <a:latin typeface="Cambria Math"/>
                            </a:rPr>
                          </m:ctrlPr>
                        </m:sSupPr>
                        <m:e>
                          <m:r>
                            <a:rPr lang="en-US" sz="1100" b="0" i="1">
                              <a:latin typeface="Cambria Math"/>
                            </a:rPr>
                            <m:t> </m:t>
                          </m:r>
                        </m:e>
                        <m:sup>
                          <m:r>
                            <a:rPr lang="en-US" sz="1100" b="0" i="1">
                              <a:latin typeface="Cambria Math"/>
                            </a:rPr>
                            <m:t>2</m:t>
                          </m:r>
                        </m:sup>
                      </m:sSup>
                    </m:oMath>
                  </m:oMathPara>
                </a14:m>
                <a:endParaRPr lang="en-US" sz="1100"/>
              </a:p>
            </p:txBody>
          </p:sp>
        </mc:Choice>
        <mc:Fallback xmlns="">
          <p:sp>
            <p:nvSpPr>
              <p:cNvPr id="6" name="TextBox 3"/>
              <p:cNvSpPr txBox="1">
                <a:spLocks noRot="1" noChangeAspect="1" noMove="1" noResize="1" noEditPoints="1" noAdjustHandles="1" noChangeArrowheads="1" noChangeShapeType="1" noTextEdit="1"/>
              </p:cNvSpPr>
              <p:nvPr/>
            </p:nvSpPr>
            <p:spPr>
              <a:xfrm>
                <a:off x="10039350" y="10001250"/>
                <a:ext cx="1036638" cy="266700"/>
              </a:xfrm>
              <a:prstGeom prst="rect">
                <a:avLst/>
              </a:prstGeom>
              <a:blipFill rotWithShape="1">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1"/>
              <p:cNvSpPr txBox="1"/>
              <p:nvPr/>
            </p:nvSpPr>
            <p:spPr>
              <a:xfrm>
                <a:off x="2580925" y="4730750"/>
                <a:ext cx="273750" cy="26037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sSup>
                        <m:sSupPr>
                          <m:ctrlPr>
                            <a:rPr lang="en-US" sz="1100" i="1">
                              <a:latin typeface="Cambria Math"/>
                            </a:rPr>
                          </m:ctrlPr>
                        </m:sSupPr>
                        <m:e>
                          <m:r>
                            <a:rPr lang="en-US" sz="1100" b="0" i="1">
                              <a:latin typeface="Cambria Math"/>
                            </a:rPr>
                            <m:t> </m:t>
                          </m:r>
                        </m:e>
                        <m:sup>
                          <m:r>
                            <a:rPr lang="en-US" sz="1100" b="0" i="1">
                              <a:latin typeface="Cambria Math"/>
                            </a:rPr>
                            <m:t>2</m:t>
                          </m:r>
                        </m:sup>
                      </m:sSup>
                    </m:oMath>
                  </m:oMathPara>
                </a14:m>
                <a:endParaRPr lang="en-US" sz="1100" dirty="0"/>
              </a:p>
            </p:txBody>
          </p:sp>
        </mc:Choice>
        <mc:Fallback xmlns="">
          <p:sp>
            <p:nvSpPr>
              <p:cNvPr id="7" name="TextBox 1"/>
              <p:cNvSpPr txBox="1">
                <a:spLocks noRot="1" noChangeAspect="1" noMove="1" noResize="1" noEditPoints="1" noAdjustHandles="1" noChangeArrowheads="1" noChangeShapeType="1" noTextEdit="1"/>
              </p:cNvSpPr>
              <p:nvPr/>
            </p:nvSpPr>
            <p:spPr>
              <a:xfrm>
                <a:off x="2580925" y="4730750"/>
                <a:ext cx="273750" cy="260373"/>
              </a:xfrm>
              <a:prstGeom prst="rect">
                <a:avLst/>
              </a:prstGeom>
              <a:blipFill rotWithShape="1">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4644825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Background</a:t>
            </a:r>
            <a:endParaRPr lang="en-US" dirty="0"/>
          </a:p>
        </p:txBody>
      </p:sp>
      <p:sp>
        <p:nvSpPr>
          <p:cNvPr id="3" name="Content Placeholder 2"/>
          <p:cNvSpPr>
            <a:spLocks noGrp="1"/>
          </p:cNvSpPr>
          <p:nvPr>
            <p:ph idx="1"/>
          </p:nvPr>
        </p:nvSpPr>
        <p:spPr/>
        <p:txBody>
          <a:bodyPr/>
          <a:lstStyle/>
          <a:p>
            <a:r>
              <a:rPr lang="en-US" dirty="0" smtClean="0"/>
              <a:t>In general, economic theory assumes that TFP growth follows an exogenous process.</a:t>
            </a:r>
          </a:p>
          <a:p>
            <a:r>
              <a:rPr lang="en-US" dirty="0" smtClean="0"/>
              <a:t>Low TFP growth is seen as worrisome, as many associate it with poor economic performance.</a:t>
            </a:r>
          </a:p>
          <a:p>
            <a:r>
              <a:rPr lang="en-US" dirty="0" smtClean="0"/>
              <a:t>In reality, </a:t>
            </a:r>
            <a:r>
              <a:rPr lang="en-US" dirty="0" smtClean="0"/>
              <a:t>not a one-to-one relation between TFP and output growth </a:t>
            </a:r>
            <a:r>
              <a:rPr lang="en-US" dirty="0" smtClean="0">
                <a:sym typeface="Wingdings" pitchFamily="2" charset="2"/>
              </a:rPr>
              <a:t> </a:t>
            </a:r>
            <a:r>
              <a:rPr lang="en-US" dirty="0" smtClean="0">
                <a:sym typeface="Wingdings" pitchFamily="2" charset="2"/>
              </a:rPr>
              <a:t>key motivation for this paper: TFP growth may be a “choice” variable.</a:t>
            </a:r>
            <a:r>
              <a:rPr lang="en-US" dirty="0" smtClean="0"/>
              <a:t> </a:t>
            </a:r>
          </a:p>
          <a:p>
            <a:endParaRPr lang="en-US" dirty="0" smtClean="0"/>
          </a:p>
          <a:p>
            <a:endParaRPr lang="en-US" dirty="0"/>
          </a:p>
        </p:txBody>
      </p:sp>
      <p:sp>
        <p:nvSpPr>
          <p:cNvPr id="4" name="Slide Number Placeholder 3"/>
          <p:cNvSpPr>
            <a:spLocks noGrp="1"/>
          </p:cNvSpPr>
          <p:nvPr>
            <p:ph type="sldNum" sz="quarter" idx="11"/>
          </p:nvPr>
        </p:nvSpPr>
        <p:spPr/>
        <p:txBody>
          <a:bodyPr/>
          <a:lstStyle/>
          <a:p>
            <a:fld id="{A45A8D7F-C40A-4B14-B059-19909C7E75F8}" type="slidenum">
              <a:rPr lang="en-US" smtClean="0"/>
              <a:pPr/>
              <a:t>2</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EC98833A-DFB5-4C06-BFF1-04B97FA78307}" type="slidenum">
              <a:rPr lang="en-US" smtClean="0"/>
              <a:pPr/>
              <a:t>29</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3831213680"/>
              </p:ext>
            </p:extLst>
          </p:nvPr>
        </p:nvGraphicFramePr>
        <p:xfrm>
          <a:off x="2095644" y="1600200"/>
          <a:ext cx="4952712" cy="4525963"/>
        </p:xfrm>
        <a:graphic>
          <a:graphicData uri="http://schemas.openxmlformats.org/drawingml/2006/table">
            <a:tbl>
              <a:tblPr/>
              <a:tblGrid>
                <a:gridCol w="1705968"/>
                <a:gridCol w="732845"/>
                <a:gridCol w="576665"/>
                <a:gridCol w="576665"/>
                <a:gridCol w="576665"/>
                <a:gridCol w="783904"/>
              </a:tblGrid>
              <a:tr h="198349">
                <a:tc>
                  <a:txBody>
                    <a:bodyPr/>
                    <a:lstStyle/>
                    <a:p>
                      <a:pPr algn="l" fontAlgn="b"/>
                      <a:r>
                        <a:rPr lang="en-US" sz="1200" b="1" i="0" u="none" strike="noStrike" dirty="0">
                          <a:solidFill>
                            <a:schemeClr val="tx1"/>
                          </a:solidFill>
                          <a:effectLst/>
                          <a:latin typeface="Times New Roman"/>
                        </a:rPr>
                        <a:t>Step 1 Regression</a:t>
                      </a:r>
                    </a:p>
                  </a:txBody>
                  <a:tcPr marL="0" marR="0" marT="0" marB="0" anchor="b">
                    <a:lnL>
                      <a:noFill/>
                    </a:lnL>
                    <a:lnR>
                      <a:noFill/>
                    </a:lnR>
                    <a:lnT>
                      <a:noFill/>
                    </a:lnT>
                    <a:lnB>
                      <a:noFill/>
                    </a:lnB>
                  </a:tcPr>
                </a:tc>
                <a:tc>
                  <a:txBody>
                    <a:bodyPr/>
                    <a:lstStyle/>
                    <a:p>
                      <a:pPr algn="l" fontAlgn="b"/>
                      <a:endParaRPr lang="en-US" sz="1200" b="1" i="0" u="none" strike="noStrike">
                        <a:solidFill>
                          <a:schemeClr val="tx1"/>
                        </a:solidFill>
                        <a:effectLst/>
                        <a:latin typeface="Times New Roman"/>
                      </a:endParaRPr>
                    </a:p>
                  </a:txBody>
                  <a:tcPr marL="0" marR="0" marT="0" marB="0" anchor="b">
                    <a:lnL>
                      <a:noFill/>
                    </a:lnL>
                    <a:lnR>
                      <a:noFill/>
                    </a:lnR>
                    <a:lnT>
                      <a:noFill/>
                    </a:lnT>
                    <a:lnB>
                      <a:noFill/>
                    </a:lnB>
                  </a:tcPr>
                </a:tc>
                <a:tc>
                  <a:txBody>
                    <a:bodyPr/>
                    <a:lstStyle/>
                    <a:p>
                      <a:pPr algn="l" fontAlgn="b"/>
                      <a:endParaRPr lang="en-US" sz="1200" b="1" i="0" u="none" strike="noStrike">
                        <a:solidFill>
                          <a:schemeClr val="tx1"/>
                        </a:solidFill>
                        <a:effectLst/>
                        <a:latin typeface="Times New Roman"/>
                      </a:endParaRPr>
                    </a:p>
                  </a:txBody>
                  <a:tcPr marL="0" marR="0" marT="0" marB="0" anchor="b">
                    <a:lnL>
                      <a:noFill/>
                    </a:lnL>
                    <a:lnR>
                      <a:noFill/>
                    </a:lnR>
                    <a:lnT>
                      <a:noFill/>
                    </a:lnT>
                    <a:lnB>
                      <a:noFill/>
                    </a:lnB>
                  </a:tcPr>
                </a:tc>
                <a:tc>
                  <a:txBody>
                    <a:bodyPr/>
                    <a:lstStyle/>
                    <a:p>
                      <a:pPr algn="ctr" fontAlgn="b"/>
                      <a:endParaRPr lang="en-US" sz="1200" b="0" i="0" u="none" strike="noStrike">
                        <a:solidFill>
                          <a:schemeClr val="tx1"/>
                        </a:solidFill>
                        <a:effectLst/>
                        <a:latin typeface="Times New Roman"/>
                      </a:endParaRPr>
                    </a:p>
                  </a:txBody>
                  <a:tcPr marL="0" marR="0" marT="0" marB="0" anchor="b">
                    <a:lnL>
                      <a:noFill/>
                    </a:lnL>
                    <a:lnR>
                      <a:noFill/>
                    </a:lnR>
                    <a:lnT>
                      <a:noFill/>
                    </a:lnT>
                    <a:lnB>
                      <a:noFill/>
                    </a:lnB>
                  </a:tcPr>
                </a:tc>
                <a:tc>
                  <a:txBody>
                    <a:bodyPr/>
                    <a:lstStyle/>
                    <a:p>
                      <a:pPr algn="l" fontAlgn="b"/>
                      <a:endParaRPr lang="en-US" sz="1200" b="1" i="0" u="none" strike="noStrike">
                        <a:solidFill>
                          <a:schemeClr val="tx1"/>
                        </a:solidFill>
                        <a:effectLst/>
                        <a:latin typeface="Times New Roman"/>
                      </a:endParaRPr>
                    </a:p>
                  </a:txBody>
                  <a:tcPr marL="0" marR="0" marT="0" marB="0" anchor="b">
                    <a:lnL>
                      <a:noFill/>
                    </a:lnL>
                    <a:lnR>
                      <a:noFill/>
                    </a:lnR>
                    <a:lnT>
                      <a:noFill/>
                    </a:lnT>
                    <a:lnB>
                      <a:noFill/>
                    </a:lnB>
                  </a:tcPr>
                </a:tc>
                <a:tc>
                  <a:txBody>
                    <a:bodyPr/>
                    <a:lstStyle/>
                    <a:p>
                      <a:pPr algn="l" fontAlgn="b"/>
                      <a:endParaRPr lang="en-US" sz="1200" b="1" i="0" u="none" strike="noStrike">
                        <a:solidFill>
                          <a:schemeClr val="tx1"/>
                        </a:solidFill>
                        <a:effectLst/>
                        <a:latin typeface="Times New Roman"/>
                      </a:endParaRPr>
                    </a:p>
                  </a:txBody>
                  <a:tcPr marL="0" marR="0" marT="0" marB="0" anchor="b">
                    <a:lnL>
                      <a:noFill/>
                    </a:lnL>
                    <a:lnR>
                      <a:noFill/>
                    </a:lnR>
                    <a:lnT>
                      <a:noFill/>
                    </a:lnT>
                    <a:lnB>
                      <a:noFill/>
                    </a:lnB>
                  </a:tcPr>
                </a:tc>
              </a:tr>
              <a:tr h="198349">
                <a:tc gridSpan="6">
                  <a:txBody>
                    <a:bodyPr/>
                    <a:lstStyle/>
                    <a:p>
                      <a:pPr algn="ctr" fontAlgn="b"/>
                      <a:r>
                        <a:rPr lang="en-US" sz="1200" b="1" i="0" u="none" strike="noStrike">
                          <a:solidFill>
                            <a:schemeClr val="tx1"/>
                          </a:solidFill>
                          <a:effectLst/>
                          <a:latin typeface="Times New Roman"/>
                        </a:rPr>
                        <a:t>Hours Growth vs. Population Growth by Decade</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98349">
                <a:tc>
                  <a:txBody>
                    <a:bodyPr/>
                    <a:lstStyle/>
                    <a:p>
                      <a:pPr algn="l" fontAlgn="b"/>
                      <a:r>
                        <a:rPr lang="en-US" sz="1200" b="0" i="0" u="none" strike="noStrike">
                          <a:solidFill>
                            <a:schemeClr val="tx1"/>
                          </a:solidFill>
                          <a:effectLst/>
                          <a:latin typeface="Times New Roman"/>
                        </a:rPr>
                        <a:t>Decades</a:t>
                      </a:r>
                    </a:p>
                  </a:txBody>
                  <a:tcPr marL="0" marR="0" marT="0"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0" i="0" u="none" strike="noStrike">
                          <a:solidFill>
                            <a:schemeClr val="tx1"/>
                          </a:solidFill>
                          <a:effectLst/>
                          <a:latin typeface="Times New Roman"/>
                        </a:rPr>
                        <a:t>1970-2007</a:t>
                      </a:r>
                    </a:p>
                  </a:txBody>
                  <a:tcPr marL="0" marR="0" marT="0"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0" i="0" u="none" strike="noStrike">
                          <a:solidFill>
                            <a:schemeClr val="tx1"/>
                          </a:solidFill>
                          <a:effectLst/>
                          <a:latin typeface="Times New Roman"/>
                        </a:rPr>
                        <a:t>1970s</a:t>
                      </a:r>
                    </a:p>
                  </a:txBody>
                  <a:tcPr marL="0" marR="0" marT="0"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0" i="0" u="none" strike="noStrike">
                          <a:solidFill>
                            <a:schemeClr val="tx1"/>
                          </a:solidFill>
                          <a:effectLst/>
                          <a:latin typeface="Times New Roman"/>
                        </a:rPr>
                        <a:t>1980s</a:t>
                      </a:r>
                    </a:p>
                  </a:txBody>
                  <a:tcPr marL="0" marR="0" marT="0"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0" i="0" u="none" strike="noStrike">
                          <a:solidFill>
                            <a:schemeClr val="tx1"/>
                          </a:solidFill>
                          <a:effectLst/>
                          <a:latin typeface="Times New Roman"/>
                        </a:rPr>
                        <a:t>1990s</a:t>
                      </a:r>
                    </a:p>
                  </a:txBody>
                  <a:tcPr marL="0" marR="0" marT="0"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0" i="0" u="none" strike="noStrike">
                          <a:solidFill>
                            <a:schemeClr val="tx1"/>
                          </a:solidFill>
                          <a:effectLst/>
                          <a:latin typeface="Times New Roman"/>
                        </a:rPr>
                        <a:t>2000-2007</a:t>
                      </a:r>
                    </a:p>
                  </a:txBody>
                  <a:tcPr marL="0" marR="0" marT="0"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r>
              <a:tr h="180317">
                <a:tc>
                  <a:txBody>
                    <a:bodyPr/>
                    <a:lstStyle/>
                    <a:p>
                      <a:pPr algn="l" fontAlgn="b"/>
                      <a:r>
                        <a:rPr lang="en-US" sz="900" b="0" i="0" u="none" strike="noStrike">
                          <a:solidFill>
                            <a:schemeClr val="tx1"/>
                          </a:solidFill>
                          <a:effectLst/>
                          <a:latin typeface="Arial"/>
                        </a:rPr>
                        <a:t> </a:t>
                      </a:r>
                    </a:p>
                  </a:txBody>
                  <a:tcPr marL="0" marR="0" marT="0" marB="0" anchor="b">
                    <a:lnL>
                      <a:noFill/>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fontAlgn="b"/>
                      <a:r>
                        <a:rPr lang="en-US" sz="900" b="0" i="0" u="none" strike="noStrike">
                          <a:solidFill>
                            <a:schemeClr val="tx1"/>
                          </a:solidFill>
                          <a:effectLst/>
                          <a:latin typeface="Arial"/>
                        </a:rPr>
                        <a:t> </a:t>
                      </a:r>
                    </a:p>
                  </a:txBody>
                  <a:tcPr marL="0" marR="0" marT="0" marB="0" anchor="b">
                    <a:lnL>
                      <a:noFill/>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fontAlgn="b"/>
                      <a:r>
                        <a:rPr lang="en-US" sz="900" b="0" i="0" u="none" strike="noStrike">
                          <a:solidFill>
                            <a:schemeClr val="tx1"/>
                          </a:solidFill>
                          <a:effectLst/>
                          <a:latin typeface="Arial"/>
                        </a:rPr>
                        <a:t> </a:t>
                      </a:r>
                    </a:p>
                  </a:txBody>
                  <a:tcPr marL="0" marR="0" marT="0" marB="0" anchor="b">
                    <a:lnL>
                      <a:noFill/>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fontAlgn="b"/>
                      <a:r>
                        <a:rPr lang="en-US" sz="900" b="0" i="0" u="none" strike="noStrike">
                          <a:solidFill>
                            <a:schemeClr val="tx1"/>
                          </a:solidFill>
                          <a:effectLst/>
                          <a:latin typeface="Arial"/>
                        </a:rPr>
                        <a:t> </a:t>
                      </a:r>
                    </a:p>
                  </a:txBody>
                  <a:tcPr marL="0" marR="0" marT="0" marB="0" anchor="b">
                    <a:lnL>
                      <a:noFill/>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fontAlgn="b"/>
                      <a:r>
                        <a:rPr lang="en-US" sz="900" b="0" i="0" u="none" strike="noStrike">
                          <a:solidFill>
                            <a:schemeClr val="tx1"/>
                          </a:solidFill>
                          <a:effectLst/>
                          <a:latin typeface="Arial"/>
                        </a:rPr>
                        <a:t> </a:t>
                      </a:r>
                    </a:p>
                  </a:txBody>
                  <a:tcPr marL="0" marR="0" marT="0" marB="0" anchor="b">
                    <a:lnL>
                      <a:noFill/>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fontAlgn="b"/>
                      <a:r>
                        <a:rPr lang="en-US" sz="900" b="0" i="0" u="none" strike="noStrike" dirty="0">
                          <a:solidFill>
                            <a:schemeClr val="tx1"/>
                          </a:solidFill>
                          <a:effectLst/>
                          <a:latin typeface="Arial"/>
                        </a:rPr>
                        <a:t> </a:t>
                      </a:r>
                    </a:p>
                  </a:txBody>
                  <a:tcPr marL="0" marR="0" marT="0" marB="0" anchor="b">
                    <a:lnL>
                      <a:noFill/>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tcPr>
                </a:tc>
              </a:tr>
              <a:tr h="198349">
                <a:tc>
                  <a:txBody>
                    <a:bodyPr/>
                    <a:lstStyle/>
                    <a:p>
                      <a:pPr algn="l" fontAlgn="b"/>
                      <a:r>
                        <a:rPr lang="en-US" sz="1200" b="0" i="0" u="none" strike="noStrike">
                          <a:solidFill>
                            <a:schemeClr val="tx1"/>
                          </a:solidFill>
                          <a:effectLst/>
                          <a:latin typeface="Times New Roman"/>
                        </a:rPr>
                        <a:t>Constant</a:t>
                      </a:r>
                    </a:p>
                  </a:txBody>
                  <a:tcPr marL="0" marR="0" marT="0" marB="0" anchor="b">
                    <a:lnL>
                      <a:noFill/>
                    </a:lnL>
                    <a:lnR>
                      <a:noFill/>
                    </a:lnR>
                    <a:lnT>
                      <a:noFill/>
                    </a:lnT>
                    <a:lnB>
                      <a:noFill/>
                    </a:lnB>
                  </a:tcPr>
                </a:tc>
                <a:tc>
                  <a:txBody>
                    <a:bodyPr/>
                    <a:lstStyle/>
                    <a:p>
                      <a:pPr algn="ctr" fontAlgn="b"/>
                      <a:r>
                        <a:rPr lang="en-US" sz="1200" b="0" i="0" u="none" strike="noStrike" dirty="0">
                          <a:solidFill>
                            <a:schemeClr val="tx1"/>
                          </a:solidFill>
                          <a:effectLst/>
                          <a:latin typeface="Times New Roman"/>
                        </a:rPr>
                        <a:t>-0.55***</a:t>
                      </a:r>
                    </a:p>
                  </a:txBody>
                  <a:tcPr marL="0" marR="0" marT="0" marB="0" anchor="b">
                    <a:lnL>
                      <a:noFill/>
                    </a:lnL>
                    <a:lnR>
                      <a:noFill/>
                    </a:lnR>
                    <a:lnT>
                      <a:noFill/>
                    </a:lnT>
                    <a:lnB>
                      <a:noFill/>
                    </a:lnB>
                  </a:tcPr>
                </a:tc>
                <a:tc>
                  <a:txBody>
                    <a:bodyPr/>
                    <a:lstStyle/>
                    <a:p>
                      <a:pPr algn="ctr" fontAlgn="b"/>
                      <a:r>
                        <a:rPr lang="en-US" sz="1200" b="0" i="0" u="none" strike="noStrike">
                          <a:solidFill>
                            <a:schemeClr val="tx1"/>
                          </a:solidFill>
                          <a:effectLst/>
                          <a:latin typeface="Times New Roman"/>
                        </a:rPr>
                        <a:t>-1.31***</a:t>
                      </a:r>
                    </a:p>
                  </a:txBody>
                  <a:tcPr marL="0" marR="0" marT="0" marB="0" anchor="b">
                    <a:lnL>
                      <a:noFill/>
                    </a:lnL>
                    <a:lnR>
                      <a:noFill/>
                    </a:lnR>
                    <a:lnT>
                      <a:noFill/>
                    </a:lnT>
                    <a:lnB>
                      <a:noFill/>
                    </a:lnB>
                  </a:tcPr>
                </a:tc>
                <a:tc>
                  <a:txBody>
                    <a:bodyPr/>
                    <a:lstStyle/>
                    <a:p>
                      <a:pPr algn="ctr" fontAlgn="b"/>
                      <a:r>
                        <a:rPr lang="en-US" sz="1200" b="0" i="0" u="none" strike="noStrike">
                          <a:solidFill>
                            <a:schemeClr val="tx1"/>
                          </a:solidFill>
                          <a:effectLst/>
                          <a:latin typeface="Times New Roman"/>
                        </a:rPr>
                        <a:t>-0.15</a:t>
                      </a:r>
                    </a:p>
                  </a:txBody>
                  <a:tcPr marL="0" marR="0" marT="0" marB="0" anchor="b">
                    <a:lnL>
                      <a:noFill/>
                    </a:lnL>
                    <a:lnR>
                      <a:noFill/>
                    </a:lnR>
                    <a:lnT>
                      <a:noFill/>
                    </a:lnT>
                    <a:lnB>
                      <a:noFill/>
                    </a:lnB>
                  </a:tcPr>
                </a:tc>
                <a:tc>
                  <a:txBody>
                    <a:bodyPr/>
                    <a:lstStyle/>
                    <a:p>
                      <a:pPr algn="ctr" fontAlgn="b"/>
                      <a:r>
                        <a:rPr lang="en-US" sz="1200" b="0" i="0" u="none" strike="noStrike">
                          <a:solidFill>
                            <a:schemeClr val="tx1"/>
                          </a:solidFill>
                          <a:effectLst/>
                          <a:latin typeface="Times New Roman"/>
                        </a:rPr>
                        <a:t>-0.27</a:t>
                      </a:r>
                    </a:p>
                  </a:txBody>
                  <a:tcPr marL="0" marR="0" marT="0" marB="0" anchor="b">
                    <a:lnL>
                      <a:noFill/>
                    </a:lnL>
                    <a:lnR>
                      <a:noFill/>
                    </a:lnR>
                    <a:lnT>
                      <a:noFill/>
                    </a:lnT>
                    <a:lnB>
                      <a:noFill/>
                    </a:lnB>
                  </a:tcPr>
                </a:tc>
                <a:tc>
                  <a:txBody>
                    <a:bodyPr/>
                    <a:lstStyle/>
                    <a:p>
                      <a:pPr algn="ctr" fontAlgn="b"/>
                      <a:r>
                        <a:rPr lang="en-US" sz="1200" b="0" i="0" u="none" strike="noStrike">
                          <a:solidFill>
                            <a:schemeClr val="tx1"/>
                          </a:solidFill>
                          <a:effectLst/>
                          <a:latin typeface="Times New Roman"/>
                        </a:rPr>
                        <a:t>0.12</a:t>
                      </a:r>
                    </a:p>
                  </a:txBody>
                  <a:tcPr marL="0" marR="0" marT="0" marB="0" anchor="b">
                    <a:lnL>
                      <a:noFill/>
                    </a:lnL>
                    <a:lnR>
                      <a:noFill/>
                    </a:lnR>
                    <a:lnT>
                      <a:noFill/>
                    </a:lnT>
                    <a:lnB>
                      <a:noFill/>
                    </a:lnB>
                  </a:tcPr>
                </a:tc>
              </a:tr>
              <a:tr h="198349">
                <a:tc>
                  <a:txBody>
                    <a:bodyPr/>
                    <a:lstStyle/>
                    <a:p>
                      <a:pPr algn="l" fontAlgn="b"/>
                      <a:endParaRPr lang="en-US" sz="1200" b="0" i="0" u="none" strike="noStrike">
                        <a:solidFill>
                          <a:schemeClr val="tx1"/>
                        </a:solidFill>
                        <a:effectLst/>
                        <a:latin typeface="Times New Roman"/>
                      </a:endParaRPr>
                    </a:p>
                  </a:txBody>
                  <a:tcPr marL="0" marR="0" marT="0" marB="0" anchor="b">
                    <a:lnL>
                      <a:noFill/>
                    </a:lnL>
                    <a:lnR>
                      <a:noFill/>
                    </a:lnR>
                    <a:lnT>
                      <a:noFill/>
                    </a:lnT>
                    <a:lnB>
                      <a:noFill/>
                    </a:lnB>
                  </a:tcPr>
                </a:tc>
                <a:tc>
                  <a:txBody>
                    <a:bodyPr/>
                    <a:lstStyle/>
                    <a:p>
                      <a:pPr algn="ctr" fontAlgn="b"/>
                      <a:r>
                        <a:rPr lang="en-US" sz="1200" b="0" i="0" u="none" strike="noStrike" dirty="0">
                          <a:solidFill>
                            <a:schemeClr val="tx1"/>
                          </a:solidFill>
                          <a:effectLst/>
                          <a:latin typeface="Times New Roman"/>
                        </a:rPr>
                        <a:t>(0.16)</a:t>
                      </a:r>
                    </a:p>
                  </a:txBody>
                  <a:tcPr marL="0" marR="0" marT="0" marB="0" anchor="b">
                    <a:lnL>
                      <a:noFill/>
                    </a:lnL>
                    <a:lnR>
                      <a:noFill/>
                    </a:lnR>
                    <a:lnT>
                      <a:noFill/>
                    </a:lnT>
                    <a:lnB>
                      <a:noFill/>
                    </a:lnB>
                  </a:tcPr>
                </a:tc>
                <a:tc>
                  <a:txBody>
                    <a:bodyPr/>
                    <a:lstStyle/>
                    <a:p>
                      <a:pPr algn="ctr" fontAlgn="b"/>
                      <a:r>
                        <a:rPr lang="en-US" sz="1200" b="0" i="0" u="none" strike="noStrike">
                          <a:solidFill>
                            <a:schemeClr val="tx1"/>
                          </a:solidFill>
                          <a:effectLst/>
                          <a:latin typeface="Times New Roman"/>
                        </a:rPr>
                        <a:t>(0.28)</a:t>
                      </a:r>
                    </a:p>
                  </a:txBody>
                  <a:tcPr marL="0" marR="0" marT="0" marB="0" anchor="b">
                    <a:lnL>
                      <a:noFill/>
                    </a:lnL>
                    <a:lnR>
                      <a:noFill/>
                    </a:lnR>
                    <a:lnT>
                      <a:noFill/>
                    </a:lnT>
                    <a:lnB>
                      <a:noFill/>
                    </a:lnB>
                  </a:tcPr>
                </a:tc>
                <a:tc>
                  <a:txBody>
                    <a:bodyPr/>
                    <a:lstStyle/>
                    <a:p>
                      <a:pPr algn="ctr" fontAlgn="b"/>
                      <a:r>
                        <a:rPr lang="en-US" sz="1200" b="0" i="0" u="none" strike="noStrike">
                          <a:solidFill>
                            <a:schemeClr val="tx1"/>
                          </a:solidFill>
                          <a:effectLst/>
                          <a:latin typeface="Times New Roman"/>
                        </a:rPr>
                        <a:t>(0.23)</a:t>
                      </a:r>
                    </a:p>
                  </a:txBody>
                  <a:tcPr marL="0" marR="0" marT="0" marB="0" anchor="b">
                    <a:lnL>
                      <a:noFill/>
                    </a:lnL>
                    <a:lnR>
                      <a:noFill/>
                    </a:lnR>
                    <a:lnT>
                      <a:noFill/>
                    </a:lnT>
                    <a:lnB>
                      <a:noFill/>
                    </a:lnB>
                  </a:tcPr>
                </a:tc>
                <a:tc>
                  <a:txBody>
                    <a:bodyPr/>
                    <a:lstStyle/>
                    <a:p>
                      <a:pPr algn="ctr" fontAlgn="b"/>
                      <a:r>
                        <a:rPr lang="en-US" sz="1200" b="0" i="0" u="none" strike="noStrike">
                          <a:solidFill>
                            <a:schemeClr val="tx1"/>
                          </a:solidFill>
                          <a:effectLst/>
                          <a:latin typeface="Times New Roman"/>
                        </a:rPr>
                        <a:t>(0.31)</a:t>
                      </a:r>
                    </a:p>
                  </a:txBody>
                  <a:tcPr marL="0" marR="0" marT="0" marB="0" anchor="b">
                    <a:lnL>
                      <a:noFill/>
                    </a:lnL>
                    <a:lnR>
                      <a:noFill/>
                    </a:lnR>
                    <a:lnT>
                      <a:noFill/>
                    </a:lnT>
                    <a:lnB>
                      <a:noFill/>
                    </a:lnB>
                  </a:tcPr>
                </a:tc>
                <a:tc>
                  <a:txBody>
                    <a:bodyPr/>
                    <a:lstStyle/>
                    <a:p>
                      <a:pPr algn="ctr" fontAlgn="b"/>
                      <a:r>
                        <a:rPr lang="en-US" sz="1200" b="0" i="0" u="none" strike="noStrike">
                          <a:solidFill>
                            <a:schemeClr val="tx1"/>
                          </a:solidFill>
                          <a:effectLst/>
                          <a:latin typeface="Times New Roman"/>
                        </a:rPr>
                        <a:t>(0.17)</a:t>
                      </a:r>
                    </a:p>
                  </a:txBody>
                  <a:tcPr marL="0" marR="0" marT="0" marB="0" anchor="b">
                    <a:lnL>
                      <a:noFill/>
                    </a:lnL>
                    <a:lnR>
                      <a:noFill/>
                    </a:lnR>
                    <a:lnT>
                      <a:noFill/>
                    </a:lnT>
                    <a:lnB>
                      <a:noFill/>
                    </a:lnB>
                  </a:tcPr>
                </a:tc>
              </a:tr>
              <a:tr h="198349">
                <a:tc>
                  <a:txBody>
                    <a:bodyPr/>
                    <a:lstStyle/>
                    <a:p>
                      <a:pPr algn="l" fontAlgn="b"/>
                      <a:r>
                        <a:rPr lang="en-US" sz="1200" b="0" i="0" u="none" strike="noStrike">
                          <a:solidFill>
                            <a:schemeClr val="tx1"/>
                          </a:solidFill>
                          <a:effectLst/>
                          <a:latin typeface="Times New Roman"/>
                        </a:rPr>
                        <a:t>Population Growth</a:t>
                      </a:r>
                    </a:p>
                  </a:txBody>
                  <a:tcPr marL="0" marR="0" marT="0" marB="0" anchor="b">
                    <a:lnL>
                      <a:noFill/>
                    </a:lnL>
                    <a:lnR>
                      <a:noFill/>
                    </a:lnR>
                    <a:lnT>
                      <a:noFill/>
                    </a:lnT>
                    <a:lnB>
                      <a:noFill/>
                    </a:lnB>
                  </a:tcPr>
                </a:tc>
                <a:tc>
                  <a:txBody>
                    <a:bodyPr/>
                    <a:lstStyle/>
                    <a:p>
                      <a:pPr algn="ctr" fontAlgn="b"/>
                      <a:r>
                        <a:rPr lang="en-US" sz="1200" b="0" i="0" u="none" strike="noStrike" dirty="0">
                          <a:solidFill>
                            <a:schemeClr val="tx1"/>
                          </a:solidFill>
                          <a:effectLst/>
                          <a:latin typeface="Times New Roman"/>
                        </a:rPr>
                        <a:t>1.80***</a:t>
                      </a:r>
                    </a:p>
                  </a:txBody>
                  <a:tcPr marL="0" marR="0" marT="0" marB="0" anchor="b">
                    <a:lnL>
                      <a:noFill/>
                    </a:lnL>
                    <a:lnR>
                      <a:noFill/>
                    </a:lnR>
                    <a:lnT>
                      <a:noFill/>
                    </a:lnT>
                    <a:lnB>
                      <a:noFill/>
                    </a:lnB>
                  </a:tcPr>
                </a:tc>
                <a:tc>
                  <a:txBody>
                    <a:bodyPr/>
                    <a:lstStyle/>
                    <a:p>
                      <a:pPr algn="ctr" fontAlgn="b"/>
                      <a:r>
                        <a:rPr lang="en-US" sz="1200" b="0" i="0" u="none" strike="noStrike" dirty="0">
                          <a:solidFill>
                            <a:schemeClr val="tx1"/>
                          </a:solidFill>
                          <a:effectLst/>
                          <a:latin typeface="Times New Roman"/>
                        </a:rPr>
                        <a:t>1.96***</a:t>
                      </a:r>
                    </a:p>
                  </a:txBody>
                  <a:tcPr marL="0" marR="0" marT="0" marB="0" anchor="b">
                    <a:lnL>
                      <a:noFill/>
                    </a:lnL>
                    <a:lnR>
                      <a:noFill/>
                    </a:lnR>
                    <a:lnT>
                      <a:noFill/>
                    </a:lnT>
                    <a:lnB>
                      <a:noFill/>
                    </a:lnB>
                  </a:tcPr>
                </a:tc>
                <a:tc>
                  <a:txBody>
                    <a:bodyPr/>
                    <a:lstStyle/>
                    <a:p>
                      <a:pPr algn="ctr" fontAlgn="b"/>
                      <a:r>
                        <a:rPr lang="en-US" sz="1200" b="0" i="0" u="none" strike="noStrike" dirty="0">
                          <a:solidFill>
                            <a:schemeClr val="tx1"/>
                          </a:solidFill>
                          <a:effectLst/>
                          <a:latin typeface="Times New Roman"/>
                        </a:rPr>
                        <a:t>1.58***</a:t>
                      </a:r>
                    </a:p>
                  </a:txBody>
                  <a:tcPr marL="0" marR="0" marT="0" marB="0" anchor="b">
                    <a:lnL>
                      <a:noFill/>
                    </a:lnL>
                    <a:lnR>
                      <a:noFill/>
                    </a:lnR>
                    <a:lnT>
                      <a:noFill/>
                    </a:lnT>
                    <a:lnB>
                      <a:noFill/>
                    </a:lnB>
                  </a:tcPr>
                </a:tc>
                <a:tc>
                  <a:txBody>
                    <a:bodyPr/>
                    <a:lstStyle/>
                    <a:p>
                      <a:pPr algn="ctr" fontAlgn="b"/>
                      <a:r>
                        <a:rPr lang="en-US" sz="1200" b="0" i="0" u="none" strike="noStrike" dirty="0">
                          <a:solidFill>
                            <a:schemeClr val="tx1"/>
                          </a:solidFill>
                          <a:effectLst/>
                          <a:latin typeface="Times New Roman"/>
                        </a:rPr>
                        <a:t>1.22**</a:t>
                      </a:r>
                    </a:p>
                  </a:txBody>
                  <a:tcPr marL="0" marR="0" marT="0" marB="0" anchor="b">
                    <a:lnL>
                      <a:noFill/>
                    </a:lnL>
                    <a:lnR>
                      <a:noFill/>
                    </a:lnR>
                    <a:lnT>
                      <a:noFill/>
                    </a:lnT>
                    <a:lnB>
                      <a:noFill/>
                    </a:lnB>
                  </a:tcPr>
                </a:tc>
                <a:tc>
                  <a:txBody>
                    <a:bodyPr/>
                    <a:lstStyle/>
                    <a:p>
                      <a:pPr algn="ctr" fontAlgn="b"/>
                      <a:r>
                        <a:rPr lang="en-US" sz="1200" b="0" i="0" u="none" strike="noStrike">
                          <a:solidFill>
                            <a:schemeClr val="tx1"/>
                          </a:solidFill>
                          <a:effectLst/>
                          <a:latin typeface="Times New Roman"/>
                        </a:rPr>
                        <a:t>1.58***</a:t>
                      </a:r>
                    </a:p>
                  </a:txBody>
                  <a:tcPr marL="0" marR="0" marT="0" marB="0" anchor="b">
                    <a:lnL>
                      <a:noFill/>
                    </a:lnL>
                    <a:lnR>
                      <a:noFill/>
                    </a:lnR>
                    <a:lnT>
                      <a:noFill/>
                    </a:lnT>
                    <a:lnB>
                      <a:noFill/>
                    </a:lnB>
                  </a:tcPr>
                </a:tc>
              </a:tr>
              <a:tr h="198349">
                <a:tc>
                  <a:txBody>
                    <a:bodyPr/>
                    <a:lstStyle/>
                    <a:p>
                      <a:pPr algn="l" fontAlgn="b"/>
                      <a:endParaRPr lang="en-US" sz="1200" b="0" i="0" u="none" strike="noStrike">
                        <a:solidFill>
                          <a:schemeClr val="tx1"/>
                        </a:solidFill>
                        <a:effectLst/>
                        <a:latin typeface="Times New Roman"/>
                      </a:endParaRPr>
                    </a:p>
                  </a:txBody>
                  <a:tcPr marL="0" marR="0" marT="0" marB="0" anchor="b">
                    <a:lnL>
                      <a:noFill/>
                    </a:lnL>
                    <a:lnR>
                      <a:noFill/>
                    </a:lnR>
                    <a:lnT>
                      <a:noFill/>
                    </a:lnT>
                    <a:lnB>
                      <a:noFill/>
                    </a:lnB>
                  </a:tcPr>
                </a:tc>
                <a:tc>
                  <a:txBody>
                    <a:bodyPr/>
                    <a:lstStyle/>
                    <a:p>
                      <a:pPr algn="ctr" fontAlgn="b"/>
                      <a:r>
                        <a:rPr lang="en-US" sz="1200" b="0" i="0" u="none" strike="noStrike">
                          <a:solidFill>
                            <a:schemeClr val="tx1"/>
                          </a:solidFill>
                          <a:effectLst/>
                          <a:latin typeface="Times New Roman"/>
                        </a:rPr>
                        <a:t>(0.24)</a:t>
                      </a:r>
                    </a:p>
                  </a:txBody>
                  <a:tcPr marL="0" marR="0" marT="0" marB="0" anchor="b">
                    <a:lnL>
                      <a:noFill/>
                    </a:lnL>
                    <a:lnR>
                      <a:noFill/>
                    </a:lnR>
                    <a:lnT>
                      <a:noFill/>
                    </a:lnT>
                    <a:lnB>
                      <a:noFill/>
                    </a:lnB>
                  </a:tcPr>
                </a:tc>
                <a:tc>
                  <a:txBody>
                    <a:bodyPr/>
                    <a:lstStyle/>
                    <a:p>
                      <a:pPr algn="ctr" fontAlgn="b"/>
                      <a:r>
                        <a:rPr lang="en-US" sz="1200" b="0" i="0" u="none" strike="noStrike" dirty="0">
                          <a:solidFill>
                            <a:schemeClr val="tx1"/>
                          </a:solidFill>
                          <a:effectLst/>
                          <a:latin typeface="Times New Roman"/>
                        </a:rPr>
                        <a:t>(0.36)</a:t>
                      </a:r>
                    </a:p>
                  </a:txBody>
                  <a:tcPr marL="0" marR="0" marT="0" marB="0" anchor="b">
                    <a:lnL>
                      <a:noFill/>
                    </a:lnL>
                    <a:lnR>
                      <a:noFill/>
                    </a:lnR>
                    <a:lnT>
                      <a:noFill/>
                    </a:lnT>
                    <a:lnB>
                      <a:noFill/>
                    </a:lnB>
                  </a:tcPr>
                </a:tc>
                <a:tc>
                  <a:txBody>
                    <a:bodyPr/>
                    <a:lstStyle/>
                    <a:p>
                      <a:pPr algn="ctr" fontAlgn="b"/>
                      <a:r>
                        <a:rPr lang="en-US" sz="1200" b="0" i="0" u="none" strike="noStrike">
                          <a:solidFill>
                            <a:schemeClr val="tx1"/>
                          </a:solidFill>
                          <a:effectLst/>
                          <a:latin typeface="Times New Roman"/>
                        </a:rPr>
                        <a:t>(0.38)</a:t>
                      </a:r>
                    </a:p>
                  </a:txBody>
                  <a:tcPr marL="0" marR="0" marT="0" marB="0" anchor="b">
                    <a:lnL>
                      <a:noFill/>
                    </a:lnL>
                    <a:lnR>
                      <a:noFill/>
                    </a:lnR>
                    <a:lnT>
                      <a:noFill/>
                    </a:lnT>
                    <a:lnB>
                      <a:noFill/>
                    </a:lnB>
                  </a:tcPr>
                </a:tc>
                <a:tc>
                  <a:txBody>
                    <a:bodyPr/>
                    <a:lstStyle/>
                    <a:p>
                      <a:pPr algn="ctr" fontAlgn="b"/>
                      <a:r>
                        <a:rPr lang="en-US" sz="1200" b="0" i="0" u="none" strike="noStrike" dirty="0">
                          <a:solidFill>
                            <a:schemeClr val="tx1"/>
                          </a:solidFill>
                          <a:effectLst/>
                          <a:latin typeface="Times New Roman"/>
                        </a:rPr>
                        <a:t>(0.46)</a:t>
                      </a:r>
                    </a:p>
                  </a:txBody>
                  <a:tcPr marL="0" marR="0" marT="0" marB="0" anchor="b">
                    <a:lnL>
                      <a:noFill/>
                    </a:lnL>
                    <a:lnR>
                      <a:noFill/>
                    </a:lnR>
                    <a:lnT>
                      <a:noFill/>
                    </a:lnT>
                    <a:lnB>
                      <a:noFill/>
                    </a:lnB>
                  </a:tcPr>
                </a:tc>
                <a:tc>
                  <a:txBody>
                    <a:bodyPr/>
                    <a:lstStyle/>
                    <a:p>
                      <a:pPr algn="ctr" fontAlgn="b"/>
                      <a:r>
                        <a:rPr lang="en-US" sz="1200" b="0" i="0" u="none" strike="noStrike">
                          <a:solidFill>
                            <a:schemeClr val="tx1"/>
                          </a:solidFill>
                          <a:effectLst/>
                          <a:latin typeface="Times New Roman"/>
                        </a:rPr>
                        <a:t>(0.27)</a:t>
                      </a:r>
                    </a:p>
                  </a:txBody>
                  <a:tcPr marL="0" marR="0" marT="0" marB="0" anchor="b">
                    <a:lnL>
                      <a:noFill/>
                    </a:lnL>
                    <a:lnR>
                      <a:noFill/>
                    </a:lnR>
                    <a:lnT>
                      <a:noFill/>
                    </a:lnT>
                    <a:lnB>
                      <a:noFill/>
                    </a:lnB>
                  </a:tcPr>
                </a:tc>
              </a:tr>
              <a:tr h="198349">
                <a:tc>
                  <a:txBody>
                    <a:bodyPr/>
                    <a:lstStyle/>
                    <a:p>
                      <a:pPr algn="l" fontAlgn="b"/>
                      <a:endParaRPr lang="en-US" sz="1200" b="0" i="0" u="none" strike="noStrike">
                        <a:solidFill>
                          <a:schemeClr val="tx1"/>
                        </a:solidFill>
                        <a:effectLst/>
                        <a:latin typeface="Times New Roman"/>
                      </a:endParaRPr>
                    </a:p>
                  </a:txBody>
                  <a:tcPr marL="0" marR="0" marT="0" marB="0" anchor="b">
                    <a:lnL>
                      <a:noFill/>
                    </a:lnL>
                    <a:lnR>
                      <a:noFill/>
                    </a:lnR>
                    <a:lnT>
                      <a:noFill/>
                    </a:lnT>
                    <a:lnB>
                      <a:noFill/>
                    </a:lnB>
                  </a:tcPr>
                </a:tc>
                <a:tc>
                  <a:txBody>
                    <a:bodyPr/>
                    <a:lstStyle/>
                    <a:p>
                      <a:pPr algn="l" fontAlgn="b"/>
                      <a:endParaRPr lang="en-US" sz="1200" b="0" i="0" u="none" strike="noStrike">
                        <a:solidFill>
                          <a:schemeClr val="tx1"/>
                        </a:solidFill>
                        <a:effectLst/>
                        <a:latin typeface="Times New Roman"/>
                      </a:endParaRPr>
                    </a:p>
                  </a:txBody>
                  <a:tcPr marL="0" marR="0" marT="0" marB="0" anchor="b">
                    <a:lnL>
                      <a:noFill/>
                    </a:lnL>
                    <a:lnR>
                      <a:noFill/>
                    </a:lnR>
                    <a:lnT>
                      <a:noFill/>
                    </a:lnT>
                    <a:lnB>
                      <a:noFill/>
                    </a:lnB>
                  </a:tcPr>
                </a:tc>
                <a:tc>
                  <a:txBody>
                    <a:bodyPr/>
                    <a:lstStyle/>
                    <a:p>
                      <a:pPr algn="l" fontAlgn="b"/>
                      <a:endParaRPr lang="en-US" sz="1200" b="0" i="0" u="none" strike="noStrike" dirty="0">
                        <a:solidFill>
                          <a:schemeClr val="tx1"/>
                        </a:solidFill>
                        <a:effectLst/>
                        <a:latin typeface="Times New Roman"/>
                      </a:endParaRPr>
                    </a:p>
                  </a:txBody>
                  <a:tcPr marL="0" marR="0" marT="0" marB="0" anchor="b">
                    <a:lnL>
                      <a:noFill/>
                    </a:lnL>
                    <a:lnR>
                      <a:noFill/>
                    </a:lnR>
                    <a:lnT>
                      <a:noFill/>
                    </a:lnT>
                    <a:lnB>
                      <a:noFill/>
                    </a:lnB>
                  </a:tcPr>
                </a:tc>
                <a:tc>
                  <a:txBody>
                    <a:bodyPr/>
                    <a:lstStyle/>
                    <a:p>
                      <a:pPr algn="l" fontAlgn="b"/>
                      <a:endParaRPr lang="en-US" sz="1200" b="0" i="0" u="none" strike="noStrike">
                        <a:solidFill>
                          <a:schemeClr val="tx1"/>
                        </a:solidFill>
                        <a:effectLst/>
                        <a:latin typeface="Times New Roman"/>
                      </a:endParaRPr>
                    </a:p>
                  </a:txBody>
                  <a:tcPr marL="0" marR="0" marT="0" marB="0" anchor="b">
                    <a:lnL>
                      <a:noFill/>
                    </a:lnL>
                    <a:lnR>
                      <a:noFill/>
                    </a:lnR>
                    <a:lnT>
                      <a:noFill/>
                    </a:lnT>
                    <a:lnB>
                      <a:noFill/>
                    </a:lnB>
                  </a:tcPr>
                </a:tc>
                <a:tc>
                  <a:txBody>
                    <a:bodyPr/>
                    <a:lstStyle/>
                    <a:p>
                      <a:pPr algn="l" fontAlgn="b"/>
                      <a:endParaRPr lang="en-US" sz="1200" b="0" i="0" u="none" strike="noStrike" dirty="0">
                        <a:solidFill>
                          <a:schemeClr val="tx1"/>
                        </a:solidFill>
                        <a:effectLst/>
                        <a:latin typeface="Times New Roman"/>
                      </a:endParaRPr>
                    </a:p>
                  </a:txBody>
                  <a:tcPr marL="0" marR="0" marT="0" marB="0" anchor="b">
                    <a:lnL>
                      <a:noFill/>
                    </a:lnL>
                    <a:lnR>
                      <a:noFill/>
                    </a:lnR>
                    <a:lnT>
                      <a:noFill/>
                    </a:lnT>
                    <a:lnB>
                      <a:noFill/>
                    </a:lnB>
                  </a:tcPr>
                </a:tc>
                <a:tc>
                  <a:txBody>
                    <a:bodyPr/>
                    <a:lstStyle/>
                    <a:p>
                      <a:pPr algn="l" fontAlgn="b"/>
                      <a:endParaRPr lang="en-US" sz="1200" b="0" i="0" u="none" strike="noStrike">
                        <a:solidFill>
                          <a:schemeClr val="tx1"/>
                        </a:solidFill>
                        <a:effectLst/>
                        <a:latin typeface="Times New Roman"/>
                      </a:endParaRPr>
                    </a:p>
                  </a:txBody>
                  <a:tcPr marL="0" marR="0" marT="0" marB="0" anchor="b">
                    <a:lnL>
                      <a:noFill/>
                    </a:lnL>
                    <a:lnR>
                      <a:noFill/>
                    </a:lnR>
                    <a:lnT>
                      <a:noFill/>
                    </a:lnT>
                    <a:lnB>
                      <a:noFill/>
                    </a:lnB>
                  </a:tcPr>
                </a:tc>
              </a:tr>
              <a:tr h="198349">
                <a:tc>
                  <a:txBody>
                    <a:bodyPr/>
                    <a:lstStyle/>
                    <a:p>
                      <a:pPr algn="l" fontAlgn="b"/>
                      <a:r>
                        <a:rPr lang="en-US" sz="1200" b="0" i="0" u="none" strike="noStrike">
                          <a:solidFill>
                            <a:schemeClr val="tx1"/>
                          </a:solidFill>
                          <a:effectLst/>
                          <a:latin typeface="Times New Roman"/>
                        </a:rPr>
                        <a:t>Observations</a:t>
                      </a:r>
                      <a:endParaRPr lang="en-US" sz="1000" b="0" i="0" u="none" strike="noStrike">
                        <a:solidFill>
                          <a:schemeClr val="tx1"/>
                        </a:solidFill>
                        <a:effectLst/>
                        <a:latin typeface="Calibri"/>
                      </a:endParaRPr>
                    </a:p>
                  </a:txBody>
                  <a:tcPr marL="0" marR="0" marT="0" marB="0">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200" b="0" i="0" u="none" strike="noStrike">
                          <a:solidFill>
                            <a:schemeClr val="tx1"/>
                          </a:solidFill>
                          <a:effectLst/>
                          <a:latin typeface="Times New Roman"/>
                        </a:rPr>
                        <a:t>20</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200" b="0" i="0" u="none" strike="noStrike">
                          <a:solidFill>
                            <a:schemeClr val="tx1"/>
                          </a:solidFill>
                          <a:effectLst/>
                          <a:latin typeface="Times New Roman"/>
                        </a:rPr>
                        <a:t>20</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200" b="0" i="0" u="none" strike="noStrike" dirty="0">
                          <a:solidFill>
                            <a:schemeClr val="tx1"/>
                          </a:solidFill>
                          <a:effectLst/>
                          <a:latin typeface="Times New Roman"/>
                        </a:rPr>
                        <a:t>20</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200" b="0" i="0" u="none" strike="noStrike" dirty="0">
                          <a:solidFill>
                            <a:schemeClr val="tx1"/>
                          </a:solidFill>
                          <a:effectLst/>
                          <a:latin typeface="Times New Roman"/>
                        </a:rPr>
                        <a:t>20</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200" b="0" i="0" u="none" strike="noStrike">
                          <a:solidFill>
                            <a:schemeClr val="tx1"/>
                          </a:solidFill>
                          <a:effectLst/>
                          <a:latin typeface="Times New Roman"/>
                        </a:rPr>
                        <a:t>20</a:t>
                      </a:r>
                    </a:p>
                  </a:txBody>
                  <a:tcPr marL="0" marR="0" marT="0" marB="0" anchor="b">
                    <a:lnL>
                      <a:noFill/>
                    </a:lnL>
                    <a:lnR>
                      <a:noFill/>
                    </a:lnR>
                    <a:lnT>
                      <a:noFill/>
                    </a:lnT>
                    <a:lnB>
                      <a:noFill/>
                    </a:lnB>
                    <a:lnTlToBr w="12700" cmpd="sng">
                      <a:noFill/>
                      <a:prstDash val="solid"/>
                    </a:lnTlToBr>
                    <a:lnBlToTr w="12700" cmpd="sng">
                      <a:noFill/>
                      <a:prstDash val="solid"/>
                    </a:lnBlToTr>
                  </a:tcPr>
                </a:tc>
              </a:tr>
              <a:tr h="198349">
                <a:tc>
                  <a:txBody>
                    <a:bodyPr/>
                    <a:lstStyle/>
                    <a:p>
                      <a:pPr algn="l" fontAlgn="b"/>
                      <a:r>
                        <a:rPr lang="en-US" sz="1200" b="0" i="0" u="none" strike="noStrike">
                          <a:solidFill>
                            <a:schemeClr val="tx1"/>
                          </a:solidFill>
                          <a:effectLst/>
                          <a:latin typeface="Times New Roman"/>
                        </a:rPr>
                        <a:t>Adjusted R</a:t>
                      </a:r>
                    </a:p>
                  </a:txBody>
                  <a:tcPr marL="0" marR="0" marT="0"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0" i="0" u="none" strike="noStrike">
                          <a:solidFill>
                            <a:schemeClr val="tx1"/>
                          </a:solidFill>
                          <a:effectLst/>
                          <a:latin typeface="Times New Roman"/>
                        </a:rPr>
                        <a:t>0.75</a:t>
                      </a:r>
                    </a:p>
                  </a:txBody>
                  <a:tcPr marL="0" marR="0" marT="0"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0" i="0" u="none" strike="noStrike">
                          <a:solidFill>
                            <a:schemeClr val="tx1"/>
                          </a:solidFill>
                          <a:effectLst/>
                          <a:latin typeface="Times New Roman"/>
                        </a:rPr>
                        <a:t>0.61</a:t>
                      </a:r>
                    </a:p>
                  </a:txBody>
                  <a:tcPr marL="0" marR="0" marT="0"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0" i="0" u="none" strike="noStrike" dirty="0">
                          <a:solidFill>
                            <a:schemeClr val="tx1"/>
                          </a:solidFill>
                          <a:effectLst/>
                          <a:latin typeface="Times New Roman"/>
                        </a:rPr>
                        <a:t>0.46</a:t>
                      </a:r>
                    </a:p>
                  </a:txBody>
                  <a:tcPr marL="0" marR="0" marT="0"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0" i="0" u="none" strike="noStrike" dirty="0">
                          <a:solidFill>
                            <a:schemeClr val="tx1"/>
                          </a:solidFill>
                          <a:effectLst/>
                          <a:latin typeface="Times New Roman"/>
                        </a:rPr>
                        <a:t>0.24</a:t>
                      </a:r>
                    </a:p>
                  </a:txBody>
                  <a:tcPr marL="0" marR="0" marT="0"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0" i="0" u="none" strike="noStrike">
                          <a:solidFill>
                            <a:schemeClr val="tx1"/>
                          </a:solidFill>
                          <a:effectLst/>
                          <a:latin typeface="Times New Roman"/>
                        </a:rPr>
                        <a:t>0.64</a:t>
                      </a:r>
                    </a:p>
                  </a:txBody>
                  <a:tcPr marL="0" marR="0" marT="0"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r>
              <a:tr h="180317">
                <a:tc>
                  <a:txBody>
                    <a:bodyPr/>
                    <a:lstStyle/>
                    <a:p>
                      <a:pPr algn="l" fontAlgn="b"/>
                      <a:endParaRPr lang="en-US" sz="900" b="0" i="0" u="none" strike="noStrike">
                        <a:solidFill>
                          <a:schemeClr val="tx1"/>
                        </a:solidFill>
                        <a:effectLst/>
                        <a:latin typeface="Arial"/>
                      </a:endParaRPr>
                    </a:p>
                  </a:txBody>
                  <a:tcPr marL="0" marR="0" marT="0" marB="0" anchor="b">
                    <a:lnL>
                      <a:noFill/>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l" fontAlgn="b"/>
                      <a:endParaRPr lang="en-US" sz="1000" b="0" i="0" u="none" strike="noStrike">
                        <a:solidFill>
                          <a:schemeClr val="tx1"/>
                        </a:solidFill>
                        <a:effectLst/>
                        <a:latin typeface="Calibri"/>
                      </a:endParaRPr>
                    </a:p>
                  </a:txBody>
                  <a:tcPr marL="0" marR="0" marT="0" marB="0" anchor="b">
                    <a:lnL>
                      <a:noFill/>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l" fontAlgn="b"/>
                      <a:endParaRPr lang="en-US" sz="1000" b="0" i="0" u="none" strike="noStrike">
                        <a:solidFill>
                          <a:schemeClr val="tx1"/>
                        </a:solidFill>
                        <a:effectLst/>
                        <a:latin typeface="Calibri"/>
                      </a:endParaRPr>
                    </a:p>
                  </a:txBody>
                  <a:tcPr marL="0" marR="0" marT="0" marB="0" anchor="b">
                    <a:lnL>
                      <a:noFill/>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l" fontAlgn="b"/>
                      <a:endParaRPr lang="en-US" sz="1000" b="0" i="0" u="none" strike="noStrike" dirty="0">
                        <a:solidFill>
                          <a:schemeClr val="tx1"/>
                        </a:solidFill>
                        <a:effectLst/>
                        <a:latin typeface="Calibri"/>
                      </a:endParaRPr>
                    </a:p>
                  </a:txBody>
                  <a:tcPr marL="0" marR="0" marT="0" marB="0" anchor="b">
                    <a:lnL>
                      <a:noFill/>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l" fontAlgn="b"/>
                      <a:endParaRPr lang="en-US" sz="1000" b="0" i="0" u="none" strike="noStrike" dirty="0">
                        <a:solidFill>
                          <a:schemeClr val="tx1"/>
                        </a:solidFill>
                        <a:effectLst/>
                        <a:latin typeface="Calibri"/>
                      </a:endParaRPr>
                    </a:p>
                  </a:txBody>
                  <a:tcPr marL="0" marR="0" marT="0" marB="0" anchor="b">
                    <a:lnL>
                      <a:noFill/>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l" fontAlgn="b"/>
                      <a:endParaRPr lang="en-US" sz="1000" b="0" i="0" u="none" strike="noStrike" dirty="0">
                        <a:solidFill>
                          <a:schemeClr val="tx1"/>
                        </a:solidFill>
                        <a:effectLst/>
                        <a:latin typeface="Calibri"/>
                      </a:endParaRPr>
                    </a:p>
                  </a:txBody>
                  <a:tcPr marL="0" marR="0" marT="0" marB="0" anchor="b">
                    <a:lnL>
                      <a:noFill/>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tcPr>
                </a:tc>
              </a:tr>
              <a:tr h="198349">
                <a:tc>
                  <a:txBody>
                    <a:bodyPr/>
                    <a:lstStyle/>
                    <a:p>
                      <a:pPr algn="l" fontAlgn="b"/>
                      <a:r>
                        <a:rPr lang="en-US" sz="1200" b="1" i="0" u="none" strike="noStrike">
                          <a:solidFill>
                            <a:schemeClr val="tx1"/>
                          </a:solidFill>
                          <a:effectLst/>
                          <a:latin typeface="Times New Roman"/>
                        </a:rPr>
                        <a:t>Step 2 Regression</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l" fontAlgn="b"/>
                      <a:endParaRPr lang="en-US" sz="1200" b="1" i="0" u="none" strike="noStrike">
                        <a:solidFill>
                          <a:schemeClr val="tx1"/>
                        </a:solidFill>
                        <a:effectLst/>
                        <a:latin typeface="Times New Roman"/>
                      </a:endParaRP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l" fontAlgn="b"/>
                      <a:endParaRPr lang="en-US" sz="1200" b="1" i="0" u="none" strike="noStrike">
                        <a:solidFill>
                          <a:schemeClr val="tx1"/>
                        </a:solidFill>
                        <a:effectLst/>
                        <a:latin typeface="Times New Roman"/>
                      </a:endParaRP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l" fontAlgn="b"/>
                      <a:endParaRPr lang="en-US" sz="1200" b="1" i="0" u="none" strike="noStrike">
                        <a:solidFill>
                          <a:schemeClr val="tx1"/>
                        </a:solidFill>
                        <a:effectLst/>
                        <a:latin typeface="Times New Roman"/>
                      </a:endParaRP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l" fontAlgn="b"/>
                      <a:endParaRPr lang="en-US" sz="1200" b="1" i="0" u="none" strike="noStrike" dirty="0">
                        <a:solidFill>
                          <a:schemeClr val="tx1"/>
                        </a:solidFill>
                        <a:effectLst/>
                        <a:latin typeface="Times New Roman"/>
                      </a:endParaRP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l" fontAlgn="b"/>
                      <a:endParaRPr lang="en-US" sz="1200" b="1" i="0" u="none" strike="noStrike">
                        <a:solidFill>
                          <a:schemeClr val="tx1"/>
                        </a:solidFill>
                        <a:effectLst/>
                        <a:latin typeface="Times New Roman"/>
                      </a:endParaRPr>
                    </a:p>
                  </a:txBody>
                  <a:tcPr marL="0" marR="0" marT="0" marB="0" anchor="b">
                    <a:lnL>
                      <a:noFill/>
                    </a:lnL>
                    <a:lnR>
                      <a:noFill/>
                    </a:lnR>
                    <a:lnT>
                      <a:noFill/>
                    </a:lnT>
                    <a:lnB>
                      <a:noFill/>
                    </a:lnB>
                    <a:lnTlToBr w="12700" cmpd="sng">
                      <a:noFill/>
                      <a:prstDash val="solid"/>
                    </a:lnTlToBr>
                    <a:lnBlToTr w="12700" cmpd="sng">
                      <a:noFill/>
                      <a:prstDash val="solid"/>
                    </a:lnBlToTr>
                  </a:tcPr>
                </a:tc>
              </a:tr>
              <a:tr h="198349">
                <a:tc gridSpan="6">
                  <a:txBody>
                    <a:bodyPr/>
                    <a:lstStyle/>
                    <a:p>
                      <a:pPr algn="ctr" fontAlgn="b"/>
                      <a:r>
                        <a:rPr lang="en-US" sz="1200" b="1" i="0" u="none" strike="noStrike" dirty="0">
                          <a:solidFill>
                            <a:schemeClr val="tx1"/>
                          </a:solidFill>
                          <a:effectLst/>
                          <a:latin typeface="Times New Roman"/>
                        </a:rPr>
                        <a:t>TFP Growth vs. Predicted Hours Growth by Decade</a:t>
                      </a:r>
                    </a:p>
                  </a:txBody>
                  <a:tcPr marL="0" marR="0" marT="0" marB="0" anchor="b">
                    <a:lnL>
                      <a:noFill/>
                    </a:lnL>
                    <a:lnR>
                      <a:noFill/>
                    </a:lnR>
                    <a:lnT>
                      <a:noFill/>
                    </a:lnT>
                    <a:lnB>
                      <a:noFill/>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98349">
                <a:tc>
                  <a:txBody>
                    <a:bodyPr/>
                    <a:lstStyle/>
                    <a:p>
                      <a:pPr algn="l" fontAlgn="b"/>
                      <a:r>
                        <a:rPr lang="en-US" sz="1200" b="0" i="0" u="none" strike="noStrike">
                          <a:solidFill>
                            <a:schemeClr val="tx1"/>
                          </a:solidFill>
                          <a:effectLst/>
                          <a:latin typeface="Times New Roman"/>
                        </a:rPr>
                        <a:t>Decades</a:t>
                      </a:r>
                    </a:p>
                  </a:txBody>
                  <a:tcPr marL="0" marR="0" marT="0"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0" i="0" u="none" strike="noStrike">
                          <a:solidFill>
                            <a:schemeClr val="tx1"/>
                          </a:solidFill>
                          <a:effectLst/>
                          <a:latin typeface="Times New Roman"/>
                        </a:rPr>
                        <a:t>1970-2007</a:t>
                      </a:r>
                    </a:p>
                  </a:txBody>
                  <a:tcPr marL="0" marR="0" marT="0"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0" i="0" u="none" strike="noStrike">
                          <a:solidFill>
                            <a:schemeClr val="tx1"/>
                          </a:solidFill>
                          <a:effectLst/>
                          <a:latin typeface="Times New Roman"/>
                        </a:rPr>
                        <a:t>1970s</a:t>
                      </a:r>
                    </a:p>
                  </a:txBody>
                  <a:tcPr marL="0" marR="0" marT="0"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0" i="0" u="none" strike="noStrike">
                          <a:solidFill>
                            <a:schemeClr val="tx1"/>
                          </a:solidFill>
                          <a:effectLst/>
                          <a:latin typeface="Times New Roman"/>
                        </a:rPr>
                        <a:t>1980s</a:t>
                      </a:r>
                    </a:p>
                  </a:txBody>
                  <a:tcPr marL="0" marR="0" marT="0"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0" i="0" u="none" strike="noStrike" dirty="0">
                          <a:solidFill>
                            <a:schemeClr val="tx1"/>
                          </a:solidFill>
                          <a:effectLst/>
                          <a:latin typeface="Times New Roman"/>
                        </a:rPr>
                        <a:t>1990s</a:t>
                      </a:r>
                    </a:p>
                  </a:txBody>
                  <a:tcPr marL="0" marR="0" marT="0"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0" i="0" u="none" strike="noStrike">
                          <a:solidFill>
                            <a:schemeClr val="tx1"/>
                          </a:solidFill>
                          <a:effectLst/>
                          <a:latin typeface="Times New Roman"/>
                        </a:rPr>
                        <a:t>2000-2007</a:t>
                      </a:r>
                    </a:p>
                  </a:txBody>
                  <a:tcPr marL="0" marR="0" marT="0"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r>
              <a:tr h="198349">
                <a:tc>
                  <a:txBody>
                    <a:bodyPr/>
                    <a:lstStyle/>
                    <a:p>
                      <a:pPr algn="l" fontAlgn="b"/>
                      <a:r>
                        <a:rPr lang="en-US" sz="1200" b="0" i="0" u="none" strike="noStrike">
                          <a:solidFill>
                            <a:schemeClr val="tx1"/>
                          </a:solidFill>
                          <a:effectLst/>
                          <a:latin typeface="Times New Roman"/>
                        </a:rPr>
                        <a:t> </a:t>
                      </a:r>
                    </a:p>
                  </a:txBody>
                  <a:tcPr marL="0" marR="0" marT="0" marB="0" anchor="b">
                    <a:lnL>
                      <a:noFill/>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fontAlgn="b"/>
                      <a:r>
                        <a:rPr lang="en-US" sz="1200" b="0" i="0" u="none" strike="noStrike">
                          <a:solidFill>
                            <a:schemeClr val="tx1"/>
                          </a:solidFill>
                          <a:effectLst/>
                          <a:latin typeface="Times New Roman"/>
                        </a:rPr>
                        <a:t> </a:t>
                      </a:r>
                    </a:p>
                  </a:txBody>
                  <a:tcPr marL="0" marR="0" marT="0" marB="0" anchor="b">
                    <a:lnL>
                      <a:noFill/>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fontAlgn="b"/>
                      <a:r>
                        <a:rPr lang="en-US" sz="1200" b="0" i="0" u="none" strike="noStrike">
                          <a:solidFill>
                            <a:schemeClr val="tx1"/>
                          </a:solidFill>
                          <a:effectLst/>
                          <a:latin typeface="Times New Roman"/>
                        </a:rPr>
                        <a:t> </a:t>
                      </a:r>
                    </a:p>
                  </a:txBody>
                  <a:tcPr marL="0" marR="0" marT="0" marB="0" anchor="b">
                    <a:lnL>
                      <a:noFill/>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fontAlgn="b"/>
                      <a:r>
                        <a:rPr lang="en-US" sz="1200" b="0" i="0" u="none" strike="noStrike">
                          <a:solidFill>
                            <a:schemeClr val="tx1"/>
                          </a:solidFill>
                          <a:effectLst/>
                          <a:latin typeface="Times New Roman"/>
                        </a:rPr>
                        <a:t> </a:t>
                      </a:r>
                    </a:p>
                  </a:txBody>
                  <a:tcPr marL="0" marR="0" marT="0" marB="0" anchor="b">
                    <a:lnL>
                      <a:noFill/>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fontAlgn="b"/>
                      <a:r>
                        <a:rPr lang="en-US" sz="1200" b="0" i="0" u="none" strike="noStrike" dirty="0">
                          <a:solidFill>
                            <a:schemeClr val="tx1"/>
                          </a:solidFill>
                          <a:effectLst/>
                          <a:latin typeface="Times New Roman"/>
                        </a:rPr>
                        <a:t> </a:t>
                      </a:r>
                    </a:p>
                  </a:txBody>
                  <a:tcPr marL="0" marR="0" marT="0" marB="0" anchor="b">
                    <a:lnL>
                      <a:noFill/>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fontAlgn="b"/>
                      <a:r>
                        <a:rPr lang="en-US" sz="1200" b="0" i="0" u="none" strike="noStrike" dirty="0">
                          <a:solidFill>
                            <a:schemeClr val="tx1"/>
                          </a:solidFill>
                          <a:effectLst/>
                          <a:latin typeface="Times New Roman"/>
                        </a:rPr>
                        <a:t> </a:t>
                      </a:r>
                    </a:p>
                  </a:txBody>
                  <a:tcPr marL="0" marR="0" marT="0" marB="0" anchor="b">
                    <a:lnL>
                      <a:noFill/>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tcPr>
                </a:tc>
              </a:tr>
              <a:tr h="198349">
                <a:tc>
                  <a:txBody>
                    <a:bodyPr/>
                    <a:lstStyle/>
                    <a:p>
                      <a:pPr algn="l" fontAlgn="b"/>
                      <a:r>
                        <a:rPr lang="en-US" sz="1200" b="0" i="0" u="none" strike="noStrike">
                          <a:solidFill>
                            <a:schemeClr val="tx1"/>
                          </a:solidFill>
                          <a:effectLst/>
                          <a:latin typeface="Times New Roman"/>
                        </a:rPr>
                        <a:t>Constant</a:t>
                      </a:r>
                    </a:p>
                  </a:txBody>
                  <a:tcPr marL="0" marR="0" marT="0" marB="0" anchor="b">
                    <a:lnL>
                      <a:noFill/>
                    </a:lnL>
                    <a:lnR>
                      <a:noFill/>
                    </a:lnR>
                    <a:lnT>
                      <a:noFill/>
                    </a:lnT>
                    <a:lnB>
                      <a:noFill/>
                    </a:lnB>
                  </a:tcPr>
                </a:tc>
                <a:tc>
                  <a:txBody>
                    <a:bodyPr/>
                    <a:lstStyle/>
                    <a:p>
                      <a:pPr algn="ctr" fontAlgn="b"/>
                      <a:r>
                        <a:rPr lang="en-US" sz="1200" b="0" i="0" u="none" strike="noStrike">
                          <a:solidFill>
                            <a:schemeClr val="tx1"/>
                          </a:solidFill>
                          <a:effectLst/>
                          <a:latin typeface="Times New Roman"/>
                        </a:rPr>
                        <a:t>1.07***</a:t>
                      </a:r>
                    </a:p>
                  </a:txBody>
                  <a:tcPr marL="0" marR="0" marT="0" marB="0" anchor="b">
                    <a:lnL>
                      <a:noFill/>
                    </a:lnL>
                    <a:lnR>
                      <a:noFill/>
                    </a:lnR>
                    <a:lnT>
                      <a:noFill/>
                    </a:lnT>
                    <a:lnB>
                      <a:noFill/>
                    </a:lnB>
                  </a:tcPr>
                </a:tc>
                <a:tc>
                  <a:txBody>
                    <a:bodyPr/>
                    <a:lstStyle/>
                    <a:p>
                      <a:pPr algn="ctr" fontAlgn="b"/>
                      <a:r>
                        <a:rPr lang="en-US" sz="1200" b="0" i="0" u="none" strike="noStrike">
                          <a:solidFill>
                            <a:schemeClr val="tx1"/>
                          </a:solidFill>
                          <a:effectLst/>
                          <a:latin typeface="Times New Roman"/>
                        </a:rPr>
                        <a:t>1.67***</a:t>
                      </a:r>
                    </a:p>
                  </a:txBody>
                  <a:tcPr marL="0" marR="0" marT="0" marB="0" anchor="b">
                    <a:lnL>
                      <a:noFill/>
                    </a:lnL>
                    <a:lnR>
                      <a:noFill/>
                    </a:lnR>
                    <a:lnT>
                      <a:noFill/>
                    </a:lnT>
                    <a:lnB>
                      <a:noFill/>
                    </a:lnB>
                  </a:tcPr>
                </a:tc>
                <a:tc>
                  <a:txBody>
                    <a:bodyPr/>
                    <a:lstStyle/>
                    <a:p>
                      <a:pPr algn="ctr" fontAlgn="b"/>
                      <a:r>
                        <a:rPr lang="en-US" sz="1200" b="0" i="0" u="none" strike="noStrike">
                          <a:solidFill>
                            <a:schemeClr val="tx1"/>
                          </a:solidFill>
                          <a:effectLst/>
                          <a:latin typeface="Times New Roman"/>
                        </a:rPr>
                        <a:t>0.97***</a:t>
                      </a:r>
                    </a:p>
                  </a:txBody>
                  <a:tcPr marL="0" marR="0" marT="0" marB="0" anchor="b">
                    <a:lnL>
                      <a:noFill/>
                    </a:lnL>
                    <a:lnR>
                      <a:noFill/>
                    </a:lnR>
                    <a:lnT>
                      <a:noFill/>
                    </a:lnT>
                    <a:lnB>
                      <a:noFill/>
                    </a:lnB>
                  </a:tcPr>
                </a:tc>
                <a:tc>
                  <a:txBody>
                    <a:bodyPr/>
                    <a:lstStyle/>
                    <a:p>
                      <a:pPr algn="ctr" fontAlgn="b"/>
                      <a:r>
                        <a:rPr lang="en-US" sz="1200" b="0" i="0" u="none" strike="noStrike" dirty="0">
                          <a:solidFill>
                            <a:schemeClr val="tx1"/>
                          </a:solidFill>
                          <a:effectLst/>
                          <a:latin typeface="Times New Roman"/>
                        </a:rPr>
                        <a:t>0.53**</a:t>
                      </a:r>
                    </a:p>
                  </a:txBody>
                  <a:tcPr marL="0" marR="0" marT="0" marB="0" anchor="b">
                    <a:lnL>
                      <a:noFill/>
                    </a:lnL>
                    <a:lnR>
                      <a:noFill/>
                    </a:lnR>
                    <a:lnT>
                      <a:noFill/>
                    </a:lnT>
                    <a:lnB>
                      <a:noFill/>
                    </a:lnB>
                  </a:tcPr>
                </a:tc>
                <a:tc>
                  <a:txBody>
                    <a:bodyPr/>
                    <a:lstStyle/>
                    <a:p>
                      <a:pPr algn="ctr" fontAlgn="b"/>
                      <a:r>
                        <a:rPr lang="en-US" sz="1200" b="0" i="0" u="none" strike="noStrike">
                          <a:solidFill>
                            <a:schemeClr val="tx1"/>
                          </a:solidFill>
                          <a:effectLst/>
                          <a:latin typeface="Times New Roman"/>
                        </a:rPr>
                        <a:t>0.90***</a:t>
                      </a:r>
                    </a:p>
                  </a:txBody>
                  <a:tcPr marL="0" marR="0" marT="0" marB="0" anchor="b">
                    <a:lnL>
                      <a:noFill/>
                    </a:lnL>
                    <a:lnR>
                      <a:noFill/>
                    </a:lnR>
                    <a:lnT>
                      <a:noFill/>
                    </a:lnT>
                    <a:lnB>
                      <a:noFill/>
                    </a:lnB>
                  </a:tcPr>
                </a:tc>
              </a:tr>
              <a:tr h="198349">
                <a:tc>
                  <a:txBody>
                    <a:bodyPr/>
                    <a:lstStyle/>
                    <a:p>
                      <a:pPr algn="l" fontAlgn="b"/>
                      <a:endParaRPr lang="en-US" sz="1200" b="0" i="0" u="none" strike="noStrike">
                        <a:solidFill>
                          <a:schemeClr val="tx1"/>
                        </a:solidFill>
                        <a:effectLst/>
                        <a:latin typeface="Times New Roman"/>
                      </a:endParaRPr>
                    </a:p>
                  </a:txBody>
                  <a:tcPr marL="0" marR="0" marT="0" marB="0" anchor="b">
                    <a:lnL>
                      <a:noFill/>
                    </a:lnL>
                    <a:lnR>
                      <a:noFill/>
                    </a:lnR>
                    <a:lnT>
                      <a:noFill/>
                    </a:lnT>
                    <a:lnB>
                      <a:noFill/>
                    </a:lnB>
                  </a:tcPr>
                </a:tc>
                <a:tc>
                  <a:txBody>
                    <a:bodyPr/>
                    <a:lstStyle/>
                    <a:p>
                      <a:pPr algn="ctr" fontAlgn="b"/>
                      <a:r>
                        <a:rPr lang="en-US" sz="1200" b="0" i="0" u="none" strike="noStrike">
                          <a:solidFill>
                            <a:schemeClr val="tx1"/>
                          </a:solidFill>
                          <a:effectLst/>
                          <a:latin typeface="Times New Roman"/>
                        </a:rPr>
                        <a:t>(0.11)</a:t>
                      </a:r>
                    </a:p>
                  </a:txBody>
                  <a:tcPr marL="0" marR="0" marT="0" marB="0" anchor="b">
                    <a:lnL>
                      <a:noFill/>
                    </a:lnL>
                    <a:lnR>
                      <a:noFill/>
                    </a:lnR>
                    <a:lnT>
                      <a:noFill/>
                    </a:lnT>
                    <a:lnB>
                      <a:noFill/>
                    </a:lnB>
                  </a:tcPr>
                </a:tc>
                <a:tc>
                  <a:txBody>
                    <a:bodyPr/>
                    <a:lstStyle/>
                    <a:p>
                      <a:pPr algn="ctr" fontAlgn="b"/>
                      <a:r>
                        <a:rPr lang="en-US" sz="1200" b="0" i="0" u="none" strike="noStrike">
                          <a:solidFill>
                            <a:schemeClr val="tx1"/>
                          </a:solidFill>
                          <a:effectLst/>
                          <a:latin typeface="Times New Roman"/>
                        </a:rPr>
                        <a:t>(0.16)</a:t>
                      </a:r>
                    </a:p>
                  </a:txBody>
                  <a:tcPr marL="0" marR="0" marT="0" marB="0" anchor="b">
                    <a:lnL>
                      <a:noFill/>
                    </a:lnL>
                    <a:lnR>
                      <a:noFill/>
                    </a:lnR>
                    <a:lnT>
                      <a:noFill/>
                    </a:lnT>
                    <a:lnB>
                      <a:noFill/>
                    </a:lnB>
                  </a:tcPr>
                </a:tc>
                <a:tc>
                  <a:txBody>
                    <a:bodyPr/>
                    <a:lstStyle/>
                    <a:p>
                      <a:pPr algn="ctr" fontAlgn="b"/>
                      <a:r>
                        <a:rPr lang="en-US" sz="1200" b="0" i="0" u="none" strike="noStrike">
                          <a:solidFill>
                            <a:schemeClr val="tx1"/>
                          </a:solidFill>
                          <a:effectLst/>
                          <a:latin typeface="Times New Roman"/>
                        </a:rPr>
                        <a:t>(0.18)</a:t>
                      </a:r>
                    </a:p>
                  </a:txBody>
                  <a:tcPr marL="0" marR="0" marT="0" marB="0" anchor="b">
                    <a:lnL>
                      <a:noFill/>
                    </a:lnL>
                    <a:lnR>
                      <a:noFill/>
                    </a:lnR>
                    <a:lnT>
                      <a:noFill/>
                    </a:lnT>
                    <a:lnB>
                      <a:noFill/>
                    </a:lnB>
                  </a:tcPr>
                </a:tc>
                <a:tc>
                  <a:txBody>
                    <a:bodyPr/>
                    <a:lstStyle/>
                    <a:p>
                      <a:pPr algn="ctr" fontAlgn="b"/>
                      <a:r>
                        <a:rPr lang="en-US" sz="1200" b="0" i="0" u="none" strike="noStrike" dirty="0">
                          <a:solidFill>
                            <a:schemeClr val="tx1"/>
                          </a:solidFill>
                          <a:effectLst/>
                          <a:latin typeface="Times New Roman"/>
                        </a:rPr>
                        <a:t>(0.20)</a:t>
                      </a:r>
                    </a:p>
                  </a:txBody>
                  <a:tcPr marL="0" marR="0" marT="0" marB="0" anchor="b">
                    <a:lnL>
                      <a:noFill/>
                    </a:lnL>
                    <a:lnR>
                      <a:noFill/>
                    </a:lnR>
                    <a:lnT>
                      <a:noFill/>
                    </a:lnT>
                    <a:lnB>
                      <a:noFill/>
                    </a:lnB>
                  </a:tcPr>
                </a:tc>
                <a:tc>
                  <a:txBody>
                    <a:bodyPr/>
                    <a:lstStyle/>
                    <a:p>
                      <a:pPr algn="ctr" fontAlgn="b"/>
                      <a:r>
                        <a:rPr lang="en-US" sz="1200" b="0" i="0" u="none" strike="noStrike">
                          <a:solidFill>
                            <a:schemeClr val="tx1"/>
                          </a:solidFill>
                          <a:effectLst/>
                          <a:latin typeface="Times New Roman"/>
                        </a:rPr>
                        <a:t>(0.28)</a:t>
                      </a:r>
                    </a:p>
                  </a:txBody>
                  <a:tcPr marL="0" marR="0" marT="0" marB="0" anchor="b">
                    <a:lnL>
                      <a:noFill/>
                    </a:lnL>
                    <a:lnR>
                      <a:noFill/>
                    </a:lnR>
                    <a:lnT>
                      <a:noFill/>
                    </a:lnT>
                    <a:lnB>
                      <a:noFill/>
                    </a:lnB>
                  </a:tcPr>
                </a:tc>
              </a:tr>
              <a:tr h="198349">
                <a:tc>
                  <a:txBody>
                    <a:bodyPr/>
                    <a:lstStyle/>
                    <a:p>
                      <a:pPr algn="l" fontAlgn="b"/>
                      <a:r>
                        <a:rPr lang="en-US" sz="1200" b="0" i="0" u="none" strike="noStrike">
                          <a:solidFill>
                            <a:schemeClr val="tx1"/>
                          </a:solidFill>
                          <a:effectLst/>
                          <a:latin typeface="Times New Roman"/>
                        </a:rPr>
                        <a:t>Predicted Hours Growth</a:t>
                      </a:r>
                    </a:p>
                  </a:txBody>
                  <a:tcPr marL="0" marR="0" marT="0" marB="0" anchor="b">
                    <a:lnL>
                      <a:noFill/>
                    </a:lnL>
                    <a:lnR>
                      <a:noFill/>
                    </a:lnR>
                    <a:lnT>
                      <a:noFill/>
                    </a:lnT>
                    <a:lnB>
                      <a:noFill/>
                    </a:lnB>
                  </a:tcPr>
                </a:tc>
                <a:tc>
                  <a:txBody>
                    <a:bodyPr/>
                    <a:lstStyle/>
                    <a:p>
                      <a:pPr algn="ctr" fontAlgn="b"/>
                      <a:r>
                        <a:rPr lang="en-US" sz="1200" b="0" i="0" u="none" strike="noStrike">
                          <a:solidFill>
                            <a:schemeClr val="tx1"/>
                          </a:solidFill>
                          <a:effectLst/>
                          <a:latin typeface="Times New Roman"/>
                        </a:rPr>
                        <a:t>-0.47***</a:t>
                      </a:r>
                    </a:p>
                  </a:txBody>
                  <a:tcPr marL="0" marR="0" marT="0" marB="0" anchor="b">
                    <a:lnL>
                      <a:noFill/>
                    </a:lnL>
                    <a:lnR>
                      <a:noFill/>
                    </a:lnR>
                    <a:lnT>
                      <a:noFill/>
                    </a:lnT>
                    <a:lnB>
                      <a:noFill/>
                    </a:lnB>
                  </a:tcPr>
                </a:tc>
                <a:tc>
                  <a:txBody>
                    <a:bodyPr/>
                    <a:lstStyle/>
                    <a:p>
                      <a:pPr algn="ctr" fontAlgn="b"/>
                      <a:r>
                        <a:rPr lang="en-US" sz="1200" b="0" i="0" u="none" strike="noStrike">
                          <a:solidFill>
                            <a:schemeClr val="tx1"/>
                          </a:solidFill>
                          <a:effectLst/>
                          <a:latin typeface="Times New Roman"/>
                        </a:rPr>
                        <a:t>-0.52**</a:t>
                      </a:r>
                    </a:p>
                  </a:txBody>
                  <a:tcPr marL="0" marR="0" marT="0" marB="0" anchor="b">
                    <a:lnL>
                      <a:noFill/>
                    </a:lnL>
                    <a:lnR>
                      <a:noFill/>
                    </a:lnR>
                    <a:lnT>
                      <a:noFill/>
                    </a:lnT>
                    <a:lnB>
                      <a:noFill/>
                    </a:lnB>
                  </a:tcPr>
                </a:tc>
                <a:tc>
                  <a:txBody>
                    <a:bodyPr/>
                    <a:lstStyle/>
                    <a:p>
                      <a:pPr algn="ctr" fontAlgn="b"/>
                      <a:r>
                        <a:rPr lang="en-US" sz="1200" b="0" i="0" u="none" strike="noStrike">
                          <a:solidFill>
                            <a:schemeClr val="tx1"/>
                          </a:solidFill>
                          <a:effectLst/>
                          <a:latin typeface="Times New Roman"/>
                        </a:rPr>
                        <a:t>-0.34</a:t>
                      </a:r>
                    </a:p>
                  </a:txBody>
                  <a:tcPr marL="0" marR="0" marT="0" marB="0" anchor="b">
                    <a:lnL>
                      <a:noFill/>
                    </a:lnL>
                    <a:lnR>
                      <a:noFill/>
                    </a:lnR>
                    <a:lnT>
                      <a:noFill/>
                    </a:lnT>
                    <a:lnB>
                      <a:noFill/>
                    </a:lnB>
                  </a:tcPr>
                </a:tc>
                <a:tc>
                  <a:txBody>
                    <a:bodyPr/>
                    <a:lstStyle/>
                    <a:p>
                      <a:pPr algn="ctr" fontAlgn="b"/>
                      <a:r>
                        <a:rPr lang="en-US" sz="1200" b="0" i="0" u="none" strike="noStrike" dirty="0">
                          <a:solidFill>
                            <a:schemeClr val="tx1"/>
                          </a:solidFill>
                          <a:effectLst/>
                          <a:latin typeface="Times New Roman"/>
                        </a:rPr>
                        <a:t>-0.02</a:t>
                      </a:r>
                    </a:p>
                  </a:txBody>
                  <a:tcPr marL="0" marR="0" marT="0" marB="0" anchor="b">
                    <a:lnL>
                      <a:noFill/>
                    </a:lnL>
                    <a:lnR>
                      <a:noFill/>
                    </a:lnR>
                    <a:lnT>
                      <a:noFill/>
                    </a:lnT>
                    <a:lnB>
                      <a:noFill/>
                    </a:lnB>
                  </a:tcPr>
                </a:tc>
                <a:tc>
                  <a:txBody>
                    <a:bodyPr/>
                    <a:lstStyle/>
                    <a:p>
                      <a:pPr algn="ctr" fontAlgn="b"/>
                      <a:r>
                        <a:rPr lang="en-US" sz="1200" b="0" i="0" u="none" strike="noStrike" dirty="0">
                          <a:solidFill>
                            <a:schemeClr val="tx1"/>
                          </a:solidFill>
                          <a:effectLst/>
                          <a:latin typeface="Times New Roman"/>
                        </a:rPr>
                        <a:t>-0.62**</a:t>
                      </a:r>
                    </a:p>
                  </a:txBody>
                  <a:tcPr marL="0" marR="0" marT="0" marB="0" anchor="b">
                    <a:lnL>
                      <a:noFill/>
                    </a:lnL>
                    <a:lnR>
                      <a:noFill/>
                    </a:lnR>
                    <a:lnT>
                      <a:noFill/>
                    </a:lnT>
                    <a:lnB>
                      <a:noFill/>
                    </a:lnB>
                  </a:tcPr>
                </a:tc>
              </a:tr>
              <a:tr h="198349">
                <a:tc>
                  <a:txBody>
                    <a:bodyPr/>
                    <a:lstStyle/>
                    <a:p>
                      <a:pPr algn="l" fontAlgn="b"/>
                      <a:endParaRPr lang="en-US" sz="1200" b="0" i="0" u="none" strike="noStrike">
                        <a:solidFill>
                          <a:schemeClr val="tx1"/>
                        </a:solidFill>
                        <a:effectLst/>
                        <a:latin typeface="Times New Roman"/>
                      </a:endParaRPr>
                    </a:p>
                  </a:txBody>
                  <a:tcPr marL="0" marR="0" marT="0" marB="0" anchor="b">
                    <a:lnL>
                      <a:noFill/>
                    </a:lnL>
                    <a:lnR>
                      <a:noFill/>
                    </a:lnR>
                    <a:lnT>
                      <a:noFill/>
                    </a:lnT>
                    <a:lnB>
                      <a:noFill/>
                    </a:lnB>
                  </a:tcPr>
                </a:tc>
                <a:tc>
                  <a:txBody>
                    <a:bodyPr/>
                    <a:lstStyle/>
                    <a:p>
                      <a:pPr algn="ctr" fontAlgn="b"/>
                      <a:r>
                        <a:rPr lang="en-US" sz="1200" b="0" i="0" u="none" strike="noStrike">
                          <a:solidFill>
                            <a:schemeClr val="tx1"/>
                          </a:solidFill>
                          <a:effectLst/>
                          <a:latin typeface="Times New Roman"/>
                        </a:rPr>
                        <a:t>(0.15)</a:t>
                      </a:r>
                    </a:p>
                  </a:txBody>
                  <a:tcPr marL="0" marR="0" marT="0" marB="0" anchor="b">
                    <a:lnL>
                      <a:noFill/>
                    </a:lnL>
                    <a:lnR>
                      <a:noFill/>
                    </a:lnR>
                    <a:lnT>
                      <a:noFill/>
                    </a:lnT>
                    <a:lnB>
                      <a:noFill/>
                    </a:lnB>
                  </a:tcPr>
                </a:tc>
                <a:tc>
                  <a:txBody>
                    <a:bodyPr/>
                    <a:lstStyle/>
                    <a:p>
                      <a:pPr algn="ctr" fontAlgn="b"/>
                      <a:r>
                        <a:rPr lang="en-US" sz="1200" b="0" i="0" u="none" strike="noStrike">
                          <a:solidFill>
                            <a:schemeClr val="tx1"/>
                          </a:solidFill>
                          <a:effectLst/>
                          <a:latin typeface="Times New Roman"/>
                        </a:rPr>
                        <a:t>(0.20)</a:t>
                      </a:r>
                    </a:p>
                  </a:txBody>
                  <a:tcPr marL="0" marR="0" marT="0" marB="0" anchor="b">
                    <a:lnL>
                      <a:noFill/>
                    </a:lnL>
                    <a:lnR>
                      <a:noFill/>
                    </a:lnR>
                    <a:lnT>
                      <a:noFill/>
                    </a:lnT>
                    <a:lnB>
                      <a:noFill/>
                    </a:lnB>
                  </a:tcPr>
                </a:tc>
                <a:tc>
                  <a:txBody>
                    <a:bodyPr/>
                    <a:lstStyle/>
                    <a:p>
                      <a:pPr algn="ctr" fontAlgn="b"/>
                      <a:r>
                        <a:rPr lang="en-US" sz="1200" b="0" i="0" u="none" strike="noStrike">
                          <a:solidFill>
                            <a:schemeClr val="tx1"/>
                          </a:solidFill>
                          <a:effectLst/>
                          <a:latin typeface="Times New Roman"/>
                        </a:rPr>
                        <a:t>(0.21)</a:t>
                      </a:r>
                    </a:p>
                  </a:txBody>
                  <a:tcPr marL="0" marR="0" marT="0" marB="0" anchor="b">
                    <a:lnL>
                      <a:noFill/>
                    </a:lnL>
                    <a:lnR>
                      <a:noFill/>
                    </a:lnR>
                    <a:lnT>
                      <a:noFill/>
                    </a:lnT>
                    <a:lnB>
                      <a:noFill/>
                    </a:lnB>
                  </a:tcPr>
                </a:tc>
                <a:tc>
                  <a:txBody>
                    <a:bodyPr/>
                    <a:lstStyle/>
                    <a:p>
                      <a:pPr algn="ctr" fontAlgn="b"/>
                      <a:r>
                        <a:rPr lang="en-US" sz="1200" b="0" i="0" u="none" strike="noStrike" dirty="0">
                          <a:solidFill>
                            <a:schemeClr val="tx1"/>
                          </a:solidFill>
                          <a:effectLst/>
                          <a:latin typeface="Times New Roman"/>
                        </a:rPr>
                        <a:t>(0.34)</a:t>
                      </a:r>
                    </a:p>
                  </a:txBody>
                  <a:tcPr marL="0" marR="0" marT="0" marB="0" anchor="b">
                    <a:lnL>
                      <a:noFill/>
                    </a:lnL>
                    <a:lnR>
                      <a:noFill/>
                    </a:lnR>
                    <a:lnT>
                      <a:noFill/>
                    </a:lnT>
                    <a:lnB>
                      <a:noFill/>
                    </a:lnB>
                  </a:tcPr>
                </a:tc>
                <a:tc>
                  <a:txBody>
                    <a:bodyPr/>
                    <a:lstStyle/>
                    <a:p>
                      <a:pPr algn="ctr" fontAlgn="b"/>
                      <a:r>
                        <a:rPr lang="en-US" sz="1200" b="0" i="0" u="none" strike="noStrike" dirty="0">
                          <a:solidFill>
                            <a:schemeClr val="tx1"/>
                          </a:solidFill>
                          <a:effectLst/>
                          <a:latin typeface="Times New Roman"/>
                        </a:rPr>
                        <a:t>(0.25)</a:t>
                      </a:r>
                    </a:p>
                  </a:txBody>
                  <a:tcPr marL="0" marR="0" marT="0" marB="0" anchor="b">
                    <a:lnL>
                      <a:noFill/>
                    </a:lnL>
                    <a:lnR>
                      <a:noFill/>
                    </a:lnR>
                    <a:lnT>
                      <a:noFill/>
                    </a:lnT>
                    <a:lnB>
                      <a:noFill/>
                    </a:lnB>
                  </a:tcPr>
                </a:tc>
              </a:tr>
              <a:tr h="198349">
                <a:tc>
                  <a:txBody>
                    <a:bodyPr/>
                    <a:lstStyle/>
                    <a:p>
                      <a:pPr algn="l" fontAlgn="b"/>
                      <a:endParaRPr lang="en-US" sz="1200" b="0" i="0" u="none" strike="noStrike" dirty="0">
                        <a:solidFill>
                          <a:schemeClr val="tx1"/>
                        </a:solidFill>
                        <a:effectLst/>
                        <a:latin typeface="Times New Roman"/>
                      </a:endParaRP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endParaRPr lang="en-US" sz="1200" b="0" i="0" u="none" strike="noStrike">
                        <a:solidFill>
                          <a:schemeClr val="tx1"/>
                        </a:solidFill>
                        <a:effectLst/>
                        <a:latin typeface="Times New Roman"/>
                      </a:endParaRP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endParaRPr lang="en-US" sz="1200" b="0" i="0" u="none" strike="noStrike">
                        <a:solidFill>
                          <a:schemeClr val="tx1"/>
                        </a:solidFill>
                        <a:effectLst/>
                        <a:latin typeface="Times New Roman"/>
                      </a:endParaRP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endParaRPr lang="en-US" sz="1200" b="0" i="0" u="none" strike="noStrike">
                        <a:solidFill>
                          <a:schemeClr val="tx1"/>
                        </a:solidFill>
                        <a:effectLst/>
                        <a:latin typeface="Times New Roman"/>
                      </a:endParaRP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endParaRPr lang="en-US" sz="1200" b="0" i="0" u="none" strike="noStrike" dirty="0">
                        <a:solidFill>
                          <a:schemeClr val="tx1"/>
                        </a:solidFill>
                        <a:effectLst/>
                        <a:latin typeface="Times New Roman"/>
                      </a:endParaRP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endParaRPr lang="en-US" sz="1200" b="0" i="0" u="none" strike="noStrike" dirty="0">
                        <a:solidFill>
                          <a:schemeClr val="tx1"/>
                        </a:solidFill>
                        <a:effectLst/>
                        <a:latin typeface="Times New Roman"/>
                      </a:endParaRPr>
                    </a:p>
                  </a:txBody>
                  <a:tcPr marL="0" marR="0" marT="0" marB="0" anchor="b">
                    <a:lnL>
                      <a:noFill/>
                    </a:lnL>
                    <a:lnR>
                      <a:noFill/>
                    </a:lnR>
                    <a:lnT>
                      <a:noFill/>
                    </a:lnT>
                    <a:lnB>
                      <a:noFill/>
                    </a:lnB>
                    <a:lnTlToBr w="12700" cmpd="sng">
                      <a:noFill/>
                      <a:prstDash val="solid"/>
                    </a:lnTlToBr>
                    <a:lnBlToTr w="12700" cmpd="sng">
                      <a:noFill/>
                      <a:prstDash val="solid"/>
                    </a:lnBlToTr>
                  </a:tcPr>
                </a:tc>
              </a:tr>
              <a:tr h="198349">
                <a:tc>
                  <a:txBody>
                    <a:bodyPr/>
                    <a:lstStyle/>
                    <a:p>
                      <a:pPr algn="l" fontAlgn="b"/>
                      <a:r>
                        <a:rPr lang="en-US" sz="1200" b="0" i="0" u="none" strike="noStrike" dirty="0">
                          <a:solidFill>
                            <a:schemeClr val="tx1"/>
                          </a:solidFill>
                          <a:effectLst/>
                          <a:latin typeface="Times New Roman"/>
                        </a:rPr>
                        <a:t>Observations</a:t>
                      </a:r>
                      <a:endParaRPr lang="en-US" sz="1000" b="0" i="0" u="none" strike="noStrike" dirty="0">
                        <a:solidFill>
                          <a:schemeClr val="tx1"/>
                        </a:solidFill>
                        <a:effectLst/>
                        <a:latin typeface="Calibri"/>
                      </a:endParaRPr>
                    </a:p>
                  </a:txBody>
                  <a:tcPr marL="0" marR="0" marT="0" marB="0">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200" b="0" i="0" u="none" strike="noStrike" dirty="0">
                          <a:solidFill>
                            <a:schemeClr val="tx1"/>
                          </a:solidFill>
                          <a:effectLst/>
                          <a:latin typeface="Times New Roman"/>
                        </a:rPr>
                        <a:t>20</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200" b="0" i="0" u="none" strike="noStrike" dirty="0">
                          <a:solidFill>
                            <a:schemeClr val="tx1"/>
                          </a:solidFill>
                          <a:effectLst/>
                          <a:latin typeface="Times New Roman"/>
                        </a:rPr>
                        <a:t>20</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200" b="0" i="0" u="none" strike="noStrike" dirty="0">
                          <a:solidFill>
                            <a:schemeClr val="tx1"/>
                          </a:solidFill>
                          <a:effectLst/>
                          <a:latin typeface="Times New Roman"/>
                        </a:rPr>
                        <a:t>20</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200" b="0" i="0" u="none" strike="noStrike" dirty="0">
                          <a:solidFill>
                            <a:schemeClr val="tx1"/>
                          </a:solidFill>
                          <a:effectLst/>
                          <a:latin typeface="Times New Roman"/>
                        </a:rPr>
                        <a:t>20</a:t>
                      </a:r>
                    </a:p>
                  </a:txBody>
                  <a:tcPr marL="0" marR="0" marT="0" marB="0" anchor="b">
                    <a:lnL>
                      <a:noFill/>
                    </a:lnL>
                    <a:lnR>
                      <a:noFill/>
                    </a:lnR>
                    <a:lnT>
                      <a:noFill/>
                    </a:lnT>
                    <a:lnB>
                      <a:noFill/>
                    </a:lnB>
                    <a:lnTlToBr w="12700" cmpd="sng">
                      <a:noFill/>
                      <a:prstDash val="solid"/>
                    </a:lnTlToBr>
                    <a:lnBlToTr w="12700" cmpd="sng">
                      <a:noFill/>
                      <a:prstDash val="solid"/>
                    </a:lnBlToTr>
                  </a:tcPr>
                </a:tc>
                <a:tc>
                  <a:txBody>
                    <a:bodyPr/>
                    <a:lstStyle/>
                    <a:p>
                      <a:pPr algn="ctr" fontAlgn="b"/>
                      <a:r>
                        <a:rPr lang="en-US" sz="1200" b="0" i="0" u="none" strike="noStrike" dirty="0">
                          <a:solidFill>
                            <a:schemeClr val="tx1"/>
                          </a:solidFill>
                          <a:effectLst/>
                          <a:latin typeface="Times New Roman"/>
                        </a:rPr>
                        <a:t>20</a:t>
                      </a:r>
                    </a:p>
                  </a:txBody>
                  <a:tcPr marL="0" marR="0" marT="0" marB="0" anchor="b">
                    <a:lnL>
                      <a:noFill/>
                    </a:lnL>
                    <a:lnR>
                      <a:noFill/>
                    </a:lnR>
                    <a:lnT>
                      <a:noFill/>
                    </a:lnT>
                    <a:lnB>
                      <a:noFill/>
                    </a:lnB>
                    <a:lnTlToBr w="12700" cmpd="sng">
                      <a:noFill/>
                      <a:prstDash val="solid"/>
                    </a:lnTlToBr>
                    <a:lnBlToTr w="12700" cmpd="sng">
                      <a:noFill/>
                      <a:prstDash val="solid"/>
                    </a:lnBlToTr>
                  </a:tcPr>
                </a:tc>
              </a:tr>
              <a:tr h="198349">
                <a:tc>
                  <a:txBody>
                    <a:bodyPr/>
                    <a:lstStyle/>
                    <a:p>
                      <a:pPr algn="l" fontAlgn="b"/>
                      <a:r>
                        <a:rPr lang="en-US" sz="1200" b="0" i="0" u="none" strike="noStrike">
                          <a:solidFill>
                            <a:schemeClr val="tx1"/>
                          </a:solidFill>
                          <a:effectLst/>
                          <a:latin typeface="Times New Roman"/>
                        </a:rPr>
                        <a:t>Adjusted R</a:t>
                      </a:r>
                    </a:p>
                  </a:txBody>
                  <a:tcPr marL="0" marR="0" marT="0"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0" i="0" u="none" strike="noStrike">
                          <a:solidFill>
                            <a:schemeClr val="tx1"/>
                          </a:solidFill>
                          <a:effectLst/>
                          <a:latin typeface="Times New Roman"/>
                        </a:rPr>
                        <a:t>0.33</a:t>
                      </a:r>
                    </a:p>
                  </a:txBody>
                  <a:tcPr marL="0" marR="0" marT="0"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0" i="0" u="none" strike="noStrike">
                          <a:solidFill>
                            <a:schemeClr val="tx1"/>
                          </a:solidFill>
                          <a:effectLst/>
                          <a:latin typeface="Times New Roman"/>
                        </a:rPr>
                        <a:t>0.24</a:t>
                      </a:r>
                    </a:p>
                  </a:txBody>
                  <a:tcPr marL="0" marR="0" marT="0"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0" i="0" u="none" strike="noStrike">
                          <a:solidFill>
                            <a:schemeClr val="tx1"/>
                          </a:solidFill>
                          <a:effectLst/>
                          <a:latin typeface="Times New Roman"/>
                        </a:rPr>
                        <a:t>0.07</a:t>
                      </a:r>
                    </a:p>
                  </a:txBody>
                  <a:tcPr marL="0" marR="0" marT="0"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0" i="0" u="none" strike="noStrike">
                          <a:solidFill>
                            <a:schemeClr val="tx1"/>
                          </a:solidFill>
                          <a:effectLst/>
                          <a:latin typeface="Times New Roman"/>
                        </a:rPr>
                        <a:t>-0.06</a:t>
                      </a:r>
                    </a:p>
                  </a:txBody>
                  <a:tcPr marL="0" marR="0" marT="0"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0" i="0" u="none" strike="noStrike" dirty="0">
                          <a:solidFill>
                            <a:schemeClr val="tx1"/>
                          </a:solidFill>
                          <a:effectLst/>
                          <a:latin typeface="Times New Roman"/>
                        </a:rPr>
                        <a:t>0.21</a:t>
                      </a:r>
                    </a:p>
                  </a:txBody>
                  <a:tcPr marL="0" marR="0" marT="0"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mc:AlternateContent xmlns:mc="http://schemas.openxmlformats.org/markup-compatibility/2006" xmlns:a14="http://schemas.microsoft.com/office/drawing/2010/main">
        <mc:Choice Requires="a14">
          <p:sp>
            <p:nvSpPr>
              <p:cNvPr id="9" name="TextBox 1"/>
              <p:cNvSpPr txBox="1"/>
              <p:nvPr/>
            </p:nvSpPr>
            <p:spPr>
              <a:xfrm>
                <a:off x="2685350" y="3517900"/>
                <a:ext cx="273750" cy="30482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sSup>
                        <m:sSupPr>
                          <m:ctrlPr>
                            <a:rPr lang="en-US" sz="1100" i="1">
                              <a:latin typeface="Cambria Math"/>
                            </a:rPr>
                          </m:ctrlPr>
                        </m:sSupPr>
                        <m:e>
                          <m:r>
                            <a:rPr lang="en-US" sz="1100" b="0" i="1">
                              <a:latin typeface="Cambria Math"/>
                            </a:rPr>
                            <m:t> </m:t>
                          </m:r>
                        </m:e>
                        <m:sup>
                          <m:r>
                            <a:rPr lang="en-US" sz="1100" b="0" i="1">
                              <a:latin typeface="Cambria Math"/>
                            </a:rPr>
                            <m:t>2</m:t>
                          </m:r>
                        </m:sup>
                      </m:sSup>
                    </m:oMath>
                  </m:oMathPara>
                </a14:m>
                <a:endParaRPr lang="en-US" sz="1100" dirty="0"/>
              </a:p>
            </p:txBody>
          </p:sp>
        </mc:Choice>
        <mc:Fallback xmlns="">
          <p:sp>
            <p:nvSpPr>
              <p:cNvPr id="9" name="TextBox 1"/>
              <p:cNvSpPr txBox="1">
                <a:spLocks noRot="1" noChangeAspect="1" noMove="1" noResize="1" noEditPoints="1" noAdjustHandles="1" noChangeArrowheads="1" noChangeShapeType="1" noTextEdit="1"/>
              </p:cNvSpPr>
              <p:nvPr/>
            </p:nvSpPr>
            <p:spPr>
              <a:xfrm>
                <a:off x="2685350" y="3517900"/>
                <a:ext cx="273750" cy="304823"/>
              </a:xfrm>
              <a:prstGeom prst="rect">
                <a:avLst/>
              </a:prstGeom>
              <a:blipFill rotWithShape="1">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TextBox 1"/>
              <p:cNvSpPr txBox="1"/>
              <p:nvPr/>
            </p:nvSpPr>
            <p:spPr>
              <a:xfrm>
                <a:off x="2685350" y="5899150"/>
                <a:ext cx="273750" cy="26037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sSup>
                        <m:sSupPr>
                          <m:ctrlPr>
                            <a:rPr lang="en-US" sz="1100" i="1">
                              <a:latin typeface="Cambria Math"/>
                            </a:rPr>
                          </m:ctrlPr>
                        </m:sSupPr>
                        <m:e>
                          <m:r>
                            <a:rPr lang="en-US" sz="1100" b="0" i="1">
                              <a:latin typeface="Cambria Math"/>
                            </a:rPr>
                            <m:t> </m:t>
                          </m:r>
                        </m:e>
                        <m:sup>
                          <m:r>
                            <a:rPr lang="en-US" sz="1100" b="0" i="1">
                              <a:latin typeface="Cambria Math"/>
                            </a:rPr>
                            <m:t>2</m:t>
                          </m:r>
                        </m:sup>
                      </m:sSup>
                    </m:oMath>
                  </m:oMathPara>
                </a14:m>
                <a:endParaRPr lang="en-US" sz="1100" dirty="0"/>
              </a:p>
            </p:txBody>
          </p:sp>
        </mc:Choice>
        <mc:Fallback xmlns="">
          <p:sp>
            <p:nvSpPr>
              <p:cNvPr id="10" name="TextBox 1"/>
              <p:cNvSpPr txBox="1">
                <a:spLocks noRot="1" noChangeAspect="1" noMove="1" noResize="1" noEditPoints="1" noAdjustHandles="1" noChangeArrowheads="1" noChangeShapeType="1" noTextEdit="1"/>
              </p:cNvSpPr>
              <p:nvPr/>
            </p:nvSpPr>
            <p:spPr>
              <a:xfrm>
                <a:off x="2685350" y="5899150"/>
                <a:ext cx="273750" cy="260373"/>
              </a:xfrm>
              <a:prstGeom prst="rect">
                <a:avLst/>
              </a:prstGeom>
              <a:blipFill rotWithShape="1">
                <a:blip r:embed="rId3"/>
                <a:stretch>
                  <a:fillRect/>
                </a:stretch>
              </a:blipFill>
            </p:spPr>
            <p:txBody>
              <a:bodyPr/>
              <a:lstStyle/>
              <a:p>
                <a:r>
                  <a:rPr lang="en-US">
                    <a:noFill/>
                  </a:rPr>
                  <a:t> </a:t>
                </a:r>
              </a:p>
            </p:txBody>
          </p:sp>
        </mc:Fallback>
      </mc:AlternateContent>
      <p:sp>
        <p:nvSpPr>
          <p:cNvPr id="7" name="Title 1"/>
          <p:cNvSpPr txBox="1">
            <a:spLocks/>
          </p:cNvSpPr>
          <p:nvPr/>
        </p:nvSpPr>
        <p:spPr>
          <a:xfrm>
            <a:off x="85725" y="122238"/>
            <a:ext cx="9058275" cy="1039812"/>
          </a:xfrm>
          <a:prstGeom prst="rect">
            <a:avLst/>
          </a:prstGeom>
        </p:spPr>
        <p:txBody>
          <a:bodyPr/>
          <a:lstStyle>
            <a:lvl1pPr algn="ctr" rtl="0" fontAlgn="base">
              <a:spcBef>
                <a:spcPct val="0"/>
              </a:spcBef>
              <a:spcAft>
                <a:spcPct val="0"/>
              </a:spcAft>
              <a:defRPr sz="4400" b="1">
                <a:solidFill>
                  <a:schemeClr val="folHlink"/>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folHlink"/>
                </a:solidFill>
                <a:effectLst>
                  <a:outerShdw blurRad="38100" dist="38100" dir="2700000" algn="tl">
                    <a:srgbClr val="000000"/>
                  </a:outerShdw>
                </a:effectLst>
                <a:latin typeface="Garamond" pitchFamily="18" charset="0"/>
                <a:cs typeface="Arial" charset="0"/>
              </a:defRPr>
            </a:lvl2pPr>
            <a:lvl3pPr algn="ctr" rtl="0" fontAlgn="base">
              <a:spcBef>
                <a:spcPct val="0"/>
              </a:spcBef>
              <a:spcAft>
                <a:spcPct val="0"/>
              </a:spcAft>
              <a:defRPr sz="4400" b="1">
                <a:solidFill>
                  <a:schemeClr val="folHlink"/>
                </a:solidFill>
                <a:effectLst>
                  <a:outerShdw blurRad="38100" dist="38100" dir="2700000" algn="tl">
                    <a:srgbClr val="000000"/>
                  </a:outerShdw>
                </a:effectLst>
                <a:latin typeface="Garamond" pitchFamily="18" charset="0"/>
                <a:cs typeface="Arial" charset="0"/>
              </a:defRPr>
            </a:lvl3pPr>
            <a:lvl4pPr algn="ctr" rtl="0" fontAlgn="base">
              <a:spcBef>
                <a:spcPct val="0"/>
              </a:spcBef>
              <a:spcAft>
                <a:spcPct val="0"/>
              </a:spcAft>
              <a:defRPr sz="4400" b="1">
                <a:solidFill>
                  <a:schemeClr val="folHlink"/>
                </a:solidFill>
                <a:effectLst>
                  <a:outerShdw blurRad="38100" dist="38100" dir="2700000" algn="tl">
                    <a:srgbClr val="000000"/>
                  </a:outerShdw>
                </a:effectLst>
                <a:latin typeface="Garamond" pitchFamily="18" charset="0"/>
                <a:cs typeface="Arial" charset="0"/>
              </a:defRPr>
            </a:lvl4pPr>
            <a:lvl5pPr algn="ctr" rtl="0" fontAlgn="base">
              <a:spcBef>
                <a:spcPct val="0"/>
              </a:spcBef>
              <a:spcAft>
                <a:spcPct val="0"/>
              </a:spcAft>
              <a:defRPr sz="4400" b="1">
                <a:solidFill>
                  <a:schemeClr val="folHlink"/>
                </a:solidFill>
                <a:effectLst>
                  <a:outerShdw blurRad="38100" dist="38100" dir="2700000" algn="tl">
                    <a:srgbClr val="000000"/>
                  </a:outerShdw>
                </a:effectLst>
                <a:latin typeface="Garamond" pitchFamily="18" charset="0"/>
                <a:cs typeface="Arial" charset="0"/>
              </a:defRPr>
            </a:lvl5pPr>
            <a:lvl6pPr marL="457200" algn="ctr" rtl="0" fontAlgn="base">
              <a:spcBef>
                <a:spcPct val="0"/>
              </a:spcBef>
              <a:spcAft>
                <a:spcPct val="0"/>
              </a:spcAft>
              <a:defRPr sz="4400" b="1">
                <a:solidFill>
                  <a:schemeClr val="folHlink"/>
                </a:solidFill>
                <a:effectLst>
                  <a:outerShdw blurRad="38100" dist="38100" dir="2700000" algn="tl">
                    <a:srgbClr val="000000"/>
                  </a:outerShdw>
                </a:effectLst>
                <a:latin typeface="Garamond" pitchFamily="18" charset="0"/>
                <a:cs typeface="Arial" charset="0"/>
              </a:defRPr>
            </a:lvl6pPr>
            <a:lvl7pPr marL="914400" algn="ctr" rtl="0" fontAlgn="base">
              <a:spcBef>
                <a:spcPct val="0"/>
              </a:spcBef>
              <a:spcAft>
                <a:spcPct val="0"/>
              </a:spcAft>
              <a:defRPr sz="4400" b="1">
                <a:solidFill>
                  <a:schemeClr val="folHlink"/>
                </a:solidFill>
                <a:effectLst>
                  <a:outerShdw blurRad="38100" dist="38100" dir="2700000" algn="tl">
                    <a:srgbClr val="000000"/>
                  </a:outerShdw>
                </a:effectLst>
                <a:latin typeface="Garamond" pitchFamily="18" charset="0"/>
                <a:cs typeface="Arial" charset="0"/>
              </a:defRPr>
            </a:lvl7pPr>
            <a:lvl8pPr marL="1371600" algn="ctr" rtl="0" fontAlgn="base">
              <a:spcBef>
                <a:spcPct val="0"/>
              </a:spcBef>
              <a:spcAft>
                <a:spcPct val="0"/>
              </a:spcAft>
              <a:defRPr sz="4400" b="1">
                <a:solidFill>
                  <a:schemeClr val="folHlink"/>
                </a:solidFill>
                <a:effectLst>
                  <a:outerShdw blurRad="38100" dist="38100" dir="2700000" algn="tl">
                    <a:srgbClr val="000000"/>
                  </a:outerShdw>
                </a:effectLst>
                <a:latin typeface="Garamond" pitchFamily="18" charset="0"/>
                <a:cs typeface="Arial" charset="0"/>
              </a:defRPr>
            </a:lvl8pPr>
            <a:lvl9pPr marL="1828800" algn="ctr" rtl="0" fontAlgn="base">
              <a:spcBef>
                <a:spcPct val="0"/>
              </a:spcBef>
              <a:spcAft>
                <a:spcPct val="0"/>
              </a:spcAft>
              <a:defRPr sz="4400" b="1">
                <a:solidFill>
                  <a:schemeClr val="folHlink"/>
                </a:solidFill>
                <a:effectLst>
                  <a:outerShdw blurRad="38100" dist="38100" dir="2700000" algn="tl">
                    <a:srgbClr val="000000"/>
                  </a:outerShdw>
                </a:effectLst>
                <a:latin typeface="Garamond" pitchFamily="18" charset="0"/>
                <a:cs typeface="Arial" charset="0"/>
              </a:defRPr>
            </a:lvl9pPr>
          </a:lstStyle>
          <a:p>
            <a:r>
              <a:rPr lang="en-US" sz="3200" smtClean="0"/>
              <a:t>Results: Using Population Growth as an Instrument for Hours</a:t>
            </a:r>
            <a:endParaRPr lang="en-US" sz="2600" dirty="0"/>
          </a:p>
        </p:txBody>
      </p:sp>
    </p:spTree>
    <p:extLst>
      <p:ext uri="{BB962C8B-B14F-4D97-AF65-F5344CB8AC3E}">
        <p14:creationId xmlns:p14="http://schemas.microsoft.com/office/powerpoint/2010/main" val="328419872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A45A8D7F-C40A-4B14-B059-19909C7E75F8}" type="slidenum">
              <a:rPr lang="en-US" smtClean="0"/>
              <a:pPr/>
              <a:t>30</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1987150262"/>
              </p:ext>
            </p:extLst>
          </p:nvPr>
        </p:nvGraphicFramePr>
        <p:xfrm>
          <a:off x="1173708" y="586857"/>
          <a:ext cx="7119961" cy="5650166"/>
        </p:xfrm>
        <a:graphic>
          <a:graphicData uri="http://schemas.openxmlformats.org/drawingml/2006/table">
            <a:tbl>
              <a:tblPr>
                <a:tableStyleId>{5C22544A-7EE6-4342-B048-85BDC9FD1C3A}</a:tableStyleId>
              </a:tblPr>
              <a:tblGrid>
                <a:gridCol w="2453967"/>
                <a:gridCol w="1049849"/>
                <a:gridCol w="829510"/>
                <a:gridCol w="829510"/>
                <a:gridCol w="829510"/>
                <a:gridCol w="1127615"/>
              </a:tblGrid>
              <a:tr h="420757">
                <a:tc gridSpan="6">
                  <a:txBody>
                    <a:bodyPr/>
                    <a:lstStyle/>
                    <a:p>
                      <a:pPr algn="ctr" fontAlgn="b"/>
                      <a:r>
                        <a:rPr lang="en-US" sz="2400" u="none" strike="noStrike" dirty="0">
                          <a:solidFill>
                            <a:schemeClr val="tx1"/>
                          </a:solidFill>
                          <a:effectLst/>
                        </a:rPr>
                        <a:t>TFP Growth vs. Hours Growth and Population Growth</a:t>
                      </a:r>
                      <a:endParaRPr lang="en-US" sz="2400" b="1" i="0" u="none" strike="noStrike" dirty="0">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40793">
                <a:tc>
                  <a:txBody>
                    <a:bodyPr/>
                    <a:lstStyle/>
                    <a:p>
                      <a:pPr algn="l" fontAlgn="b"/>
                      <a:r>
                        <a:rPr lang="en-US" sz="1800" u="none" strike="noStrike" dirty="0">
                          <a:solidFill>
                            <a:schemeClr val="tx1"/>
                          </a:solidFill>
                          <a:effectLst/>
                        </a:rPr>
                        <a:t>Decade</a:t>
                      </a:r>
                      <a:endParaRPr lang="en-US" sz="1800" b="0" i="0" u="none" strike="noStrike" dirty="0">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1970-2007</a:t>
                      </a:r>
                      <a:endParaRPr lang="en-US" sz="18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1970s</a:t>
                      </a:r>
                      <a:endParaRPr lang="en-US" sz="18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1980s</a:t>
                      </a:r>
                      <a:endParaRPr lang="en-US" sz="18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1990s</a:t>
                      </a:r>
                      <a:endParaRPr lang="en-US" sz="18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2000-2007</a:t>
                      </a:r>
                      <a:endParaRPr lang="en-US" sz="18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400722">
                <a:tc>
                  <a:txBody>
                    <a:bodyPr/>
                    <a:lstStyle/>
                    <a:p>
                      <a:pPr algn="l" fontAlgn="b"/>
                      <a:r>
                        <a:rPr lang="en-US" sz="1800" u="none" strike="noStrike" dirty="0">
                          <a:solidFill>
                            <a:schemeClr val="tx1"/>
                          </a:solidFill>
                          <a:effectLst/>
                        </a:rPr>
                        <a:t> </a:t>
                      </a:r>
                      <a:endParaRPr lang="en-US" sz="1800" b="0" i="0" u="none" strike="noStrike" dirty="0">
                        <a:solidFill>
                          <a:schemeClr val="tx1"/>
                        </a:solidFill>
                        <a:effectLst/>
                        <a:latin typeface="Arial"/>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 </a:t>
                      </a:r>
                      <a:endParaRPr lang="en-US" sz="1800" b="0" i="0" u="none" strike="noStrike">
                        <a:solidFill>
                          <a:schemeClr val="tx1"/>
                        </a:solidFill>
                        <a:effectLst/>
                        <a:latin typeface="Arial"/>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 </a:t>
                      </a:r>
                      <a:endParaRPr lang="en-US" sz="1800" b="0" i="0" u="none" strike="noStrike">
                        <a:solidFill>
                          <a:schemeClr val="tx1"/>
                        </a:solidFill>
                        <a:effectLst/>
                        <a:latin typeface="Arial"/>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 </a:t>
                      </a:r>
                      <a:endParaRPr lang="en-US" sz="1800" b="0" i="0" u="none" strike="noStrike">
                        <a:solidFill>
                          <a:schemeClr val="tx1"/>
                        </a:solidFill>
                        <a:effectLst/>
                        <a:latin typeface="Arial"/>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 </a:t>
                      </a:r>
                      <a:endParaRPr lang="en-US" sz="1800" b="0" i="0" u="none" strike="noStrike">
                        <a:solidFill>
                          <a:schemeClr val="tx1"/>
                        </a:solidFill>
                        <a:effectLst/>
                        <a:latin typeface="Arial"/>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 </a:t>
                      </a:r>
                      <a:endParaRPr lang="en-US" sz="1800" b="0" i="0" u="none" strike="noStrike">
                        <a:solidFill>
                          <a:schemeClr val="tx1"/>
                        </a:solidFill>
                        <a:effectLst/>
                        <a:latin typeface="Arial"/>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440793">
                <a:tc>
                  <a:txBody>
                    <a:bodyPr/>
                    <a:lstStyle/>
                    <a:p>
                      <a:pPr algn="l" fontAlgn="b"/>
                      <a:r>
                        <a:rPr lang="en-US" sz="1800" u="none" strike="noStrike" dirty="0">
                          <a:solidFill>
                            <a:schemeClr val="tx1"/>
                          </a:solidFill>
                          <a:effectLst/>
                        </a:rPr>
                        <a:t>Constant</a:t>
                      </a:r>
                      <a:endParaRPr lang="en-US" sz="1800" b="0" i="0" u="none" strike="noStrike" dirty="0">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solidFill>
                            <a:schemeClr val="tx1"/>
                          </a:solidFill>
                          <a:effectLst/>
                        </a:rPr>
                        <a:t>1.03***</a:t>
                      </a:r>
                      <a:endParaRPr lang="en-US" sz="1800" b="0" i="0" u="none" strike="noStrike" dirty="0">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1.52***</a:t>
                      </a:r>
                      <a:endParaRPr lang="en-US" sz="18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0.94***</a:t>
                      </a:r>
                      <a:endParaRPr lang="en-US" sz="18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0.47</a:t>
                      </a:r>
                      <a:endParaRPr lang="en-US" sz="18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0.90***</a:t>
                      </a:r>
                      <a:endParaRPr lang="en-US" sz="18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440793">
                <a:tc>
                  <a:txBody>
                    <a:bodyPr/>
                    <a:lstStyle/>
                    <a:p>
                      <a:pPr algn="l" fontAlgn="b"/>
                      <a:r>
                        <a:rPr lang="en-US" sz="1800" u="none" strike="noStrike">
                          <a:solidFill>
                            <a:schemeClr val="tx1"/>
                          </a:solidFill>
                          <a:effectLst/>
                        </a:rPr>
                        <a:t> </a:t>
                      </a:r>
                      <a:endParaRPr lang="en-US" sz="1800" b="0" i="0" u="none" strike="noStrike">
                        <a:solidFill>
                          <a:schemeClr val="tx1"/>
                        </a:solidFill>
                        <a:effectLst/>
                        <a:latin typeface="Arial"/>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solidFill>
                            <a:schemeClr val="tx1"/>
                          </a:solidFill>
                          <a:effectLst/>
                        </a:rPr>
                        <a:t>(0.21)</a:t>
                      </a:r>
                      <a:endParaRPr lang="en-US" sz="1800" b="0" i="0" u="none" strike="noStrike" dirty="0">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solidFill>
                            <a:schemeClr val="tx1"/>
                          </a:solidFill>
                          <a:effectLst/>
                        </a:rPr>
                        <a:t>(0.39)</a:t>
                      </a:r>
                      <a:endParaRPr lang="en-US" sz="1800" b="0" i="0" u="none" strike="noStrike" dirty="0">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(0.18)</a:t>
                      </a:r>
                      <a:endParaRPr lang="en-US" sz="18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(0.28)</a:t>
                      </a:r>
                      <a:endParaRPr lang="en-US" sz="18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(0.24)</a:t>
                      </a:r>
                      <a:endParaRPr lang="en-US" sz="18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440793">
                <a:tc>
                  <a:txBody>
                    <a:bodyPr/>
                    <a:lstStyle/>
                    <a:p>
                      <a:pPr algn="l" fontAlgn="b"/>
                      <a:r>
                        <a:rPr lang="en-US" sz="1800" u="none" strike="noStrike">
                          <a:solidFill>
                            <a:schemeClr val="tx1"/>
                          </a:solidFill>
                          <a:effectLst/>
                        </a:rPr>
                        <a:t>Hours Growth</a:t>
                      </a:r>
                      <a:endParaRPr lang="en-US" sz="18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-0.53**</a:t>
                      </a:r>
                      <a:endParaRPr lang="en-US" sz="18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solidFill>
                            <a:schemeClr val="tx1"/>
                          </a:solidFill>
                          <a:effectLst/>
                        </a:rPr>
                        <a:t>-0.63***</a:t>
                      </a:r>
                      <a:endParaRPr lang="en-US" sz="1800" b="0" i="0" u="none" strike="noStrike" dirty="0">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solidFill>
                            <a:schemeClr val="tx1"/>
                          </a:solidFill>
                          <a:effectLst/>
                        </a:rPr>
                        <a:t>-0.48**</a:t>
                      </a:r>
                      <a:endParaRPr lang="en-US" sz="1800" b="0" i="0" u="none" strike="noStrike" dirty="0">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-0.25</a:t>
                      </a:r>
                      <a:endParaRPr lang="en-US" sz="18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-0.65*</a:t>
                      </a:r>
                      <a:endParaRPr lang="en-US" sz="18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440793">
                <a:tc>
                  <a:txBody>
                    <a:bodyPr/>
                    <a:lstStyle/>
                    <a:p>
                      <a:pPr algn="l" fontAlgn="b"/>
                      <a:r>
                        <a:rPr lang="en-US" sz="1800" u="none" strike="noStrike">
                          <a:solidFill>
                            <a:schemeClr val="tx1"/>
                          </a:solidFill>
                          <a:effectLst/>
                        </a:rPr>
                        <a:t> </a:t>
                      </a:r>
                      <a:endParaRPr lang="en-US" sz="18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(0.24)</a:t>
                      </a:r>
                      <a:endParaRPr lang="en-US" sz="18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(0.22)</a:t>
                      </a:r>
                      <a:endParaRPr lang="en-US" sz="18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solidFill>
                            <a:schemeClr val="tx1"/>
                          </a:solidFill>
                          <a:effectLst/>
                        </a:rPr>
                        <a:t>(0.18)</a:t>
                      </a:r>
                      <a:endParaRPr lang="en-US" sz="1800" b="0" i="0" u="none" strike="noStrike" dirty="0">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solidFill>
                            <a:schemeClr val="tx1"/>
                          </a:solidFill>
                          <a:effectLst/>
                        </a:rPr>
                        <a:t>(0.21)</a:t>
                      </a:r>
                      <a:endParaRPr lang="en-US" sz="1800" b="0" i="0" u="none" strike="noStrike" dirty="0">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(0.33)</a:t>
                      </a:r>
                      <a:endParaRPr lang="en-US" sz="18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440793">
                <a:tc>
                  <a:txBody>
                    <a:bodyPr/>
                    <a:lstStyle/>
                    <a:p>
                      <a:pPr algn="l" fontAlgn="b"/>
                      <a:r>
                        <a:rPr lang="en-US" sz="1800" u="none" strike="noStrike">
                          <a:solidFill>
                            <a:schemeClr val="tx1"/>
                          </a:solidFill>
                          <a:effectLst/>
                        </a:rPr>
                        <a:t>Population Growth</a:t>
                      </a:r>
                      <a:endParaRPr lang="en-US" sz="18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0.10</a:t>
                      </a:r>
                      <a:endParaRPr lang="en-US" sz="18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0.22</a:t>
                      </a:r>
                      <a:endParaRPr lang="en-US" sz="18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0.22</a:t>
                      </a:r>
                      <a:endParaRPr lang="en-US" sz="18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solidFill>
                            <a:schemeClr val="tx1"/>
                          </a:solidFill>
                          <a:effectLst/>
                        </a:rPr>
                        <a:t>0.28</a:t>
                      </a:r>
                      <a:endParaRPr lang="en-US" sz="1800" b="0" i="0" u="none" strike="noStrike" dirty="0">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solidFill>
                            <a:schemeClr val="tx1"/>
                          </a:solidFill>
                          <a:effectLst/>
                        </a:rPr>
                        <a:t>0.04</a:t>
                      </a:r>
                      <a:endParaRPr lang="en-US" sz="1800" b="0" i="0" u="none" strike="noStrike" dirty="0">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440793">
                <a:tc>
                  <a:txBody>
                    <a:bodyPr/>
                    <a:lstStyle/>
                    <a:p>
                      <a:pPr algn="l" fontAlgn="b"/>
                      <a:r>
                        <a:rPr lang="en-US" sz="1800" u="none" strike="noStrike">
                          <a:solidFill>
                            <a:schemeClr val="tx1"/>
                          </a:solidFill>
                          <a:effectLst/>
                        </a:rPr>
                        <a:t> </a:t>
                      </a:r>
                      <a:endParaRPr lang="en-US" sz="1800" b="0" i="0" u="none" strike="noStrike">
                        <a:solidFill>
                          <a:schemeClr val="tx1"/>
                        </a:solidFill>
                        <a:effectLst/>
                        <a:latin typeface="Arial"/>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(0.49)</a:t>
                      </a:r>
                      <a:endParaRPr lang="en-US" sz="18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(0.54)</a:t>
                      </a:r>
                      <a:endParaRPr lang="en-US" sz="18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(0.41)</a:t>
                      </a:r>
                      <a:endParaRPr lang="en-US" sz="18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(0.48)</a:t>
                      </a:r>
                      <a:endParaRPr lang="en-US" sz="18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solidFill>
                            <a:schemeClr val="tx1"/>
                          </a:solidFill>
                          <a:effectLst/>
                        </a:rPr>
                        <a:t>(0.63)</a:t>
                      </a:r>
                      <a:endParaRPr lang="en-US" sz="1800" b="0" i="0" u="none" strike="noStrike" dirty="0">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440793">
                <a:tc>
                  <a:txBody>
                    <a:bodyPr/>
                    <a:lstStyle/>
                    <a:p>
                      <a:pPr algn="l" fontAlgn="b"/>
                      <a:r>
                        <a:rPr lang="en-US" sz="1800" u="none" strike="noStrike">
                          <a:solidFill>
                            <a:schemeClr val="tx1"/>
                          </a:solidFill>
                          <a:effectLst/>
                        </a:rPr>
                        <a:t> </a:t>
                      </a:r>
                      <a:endParaRPr lang="en-US" sz="1800" b="0" i="0" u="none" strike="noStrike">
                        <a:solidFill>
                          <a:schemeClr val="tx1"/>
                        </a:solidFill>
                        <a:effectLst/>
                        <a:latin typeface="Arial"/>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 </a:t>
                      </a:r>
                      <a:endParaRPr lang="en-US" sz="18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 </a:t>
                      </a:r>
                      <a:endParaRPr lang="en-US" sz="18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 </a:t>
                      </a:r>
                      <a:endParaRPr lang="en-US" sz="18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 </a:t>
                      </a:r>
                      <a:endParaRPr lang="en-US" sz="18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solidFill>
                            <a:schemeClr val="tx1"/>
                          </a:solidFill>
                          <a:effectLst/>
                        </a:rPr>
                        <a:t> </a:t>
                      </a:r>
                      <a:endParaRPr lang="en-US" sz="1800" b="0" i="0" u="none" strike="noStrike" dirty="0">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440793">
                <a:tc>
                  <a:txBody>
                    <a:bodyPr/>
                    <a:lstStyle/>
                    <a:p>
                      <a:pPr algn="l" fontAlgn="b"/>
                      <a:r>
                        <a:rPr lang="en-US" sz="1800" u="none" strike="noStrike">
                          <a:solidFill>
                            <a:schemeClr val="tx1"/>
                          </a:solidFill>
                          <a:effectLst/>
                        </a:rPr>
                        <a:t>Observations</a:t>
                      </a:r>
                      <a:endParaRPr lang="en-US" sz="1800" b="0" i="0" u="none" strike="noStrike">
                        <a:solidFill>
                          <a:schemeClr val="tx1"/>
                        </a:solidFill>
                        <a:effectLst/>
                        <a:latin typeface="Calibri"/>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20</a:t>
                      </a:r>
                      <a:endParaRPr lang="en-US" sz="18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20</a:t>
                      </a:r>
                      <a:endParaRPr lang="en-US" sz="18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20</a:t>
                      </a:r>
                      <a:endParaRPr lang="en-US" sz="18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20</a:t>
                      </a:r>
                      <a:endParaRPr lang="en-US" sz="18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solidFill>
                            <a:schemeClr val="tx1"/>
                          </a:solidFill>
                          <a:effectLst/>
                        </a:rPr>
                        <a:t>20</a:t>
                      </a:r>
                      <a:endParaRPr lang="en-US" sz="1800" b="0" i="0" u="none" strike="noStrike" dirty="0">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440793">
                <a:tc>
                  <a:txBody>
                    <a:bodyPr/>
                    <a:lstStyle/>
                    <a:p>
                      <a:pPr algn="l" fontAlgn="b"/>
                      <a:r>
                        <a:rPr lang="en-US" sz="1800" u="none" strike="noStrike">
                          <a:solidFill>
                            <a:schemeClr val="tx1"/>
                          </a:solidFill>
                          <a:effectLst/>
                        </a:rPr>
                        <a:t>Adjusted R</a:t>
                      </a:r>
                      <a:endParaRPr lang="en-US" sz="18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0.45</a:t>
                      </a:r>
                      <a:endParaRPr lang="en-US" sz="18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0.46</a:t>
                      </a:r>
                      <a:endParaRPr lang="en-US" sz="18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0.31</a:t>
                      </a:r>
                      <a:endParaRPr lang="en-US" sz="18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a:solidFill>
                            <a:schemeClr val="tx1"/>
                          </a:solidFill>
                          <a:effectLst/>
                        </a:rPr>
                        <a:t>-0.03</a:t>
                      </a:r>
                      <a:endParaRPr lang="en-US" sz="1800" b="0" i="0" u="none" strike="noStrike">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u="none" strike="noStrike" dirty="0">
                          <a:solidFill>
                            <a:schemeClr val="tx1"/>
                          </a:solidFill>
                          <a:effectLst/>
                        </a:rPr>
                        <a:t>0.32</a:t>
                      </a:r>
                      <a:endParaRPr lang="en-US" sz="1800" b="0" i="0" u="none" strike="noStrike" dirty="0">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420757">
                <a:tc gridSpan="5">
                  <a:txBody>
                    <a:bodyPr/>
                    <a:lstStyle/>
                    <a:p>
                      <a:pPr algn="l" fontAlgn="b"/>
                      <a:r>
                        <a:rPr lang="en-US" sz="1800" u="none" strike="noStrike" dirty="0">
                          <a:solidFill>
                            <a:schemeClr val="tx1"/>
                          </a:solidFill>
                          <a:effectLst/>
                        </a:rPr>
                        <a:t>Standard errors in parentheses. *** p&lt;0.01, ** p&lt;0.05, * p&lt;0.1</a:t>
                      </a:r>
                      <a:endParaRPr lang="en-US" sz="1800" b="0" i="0" u="none" strike="noStrike" dirty="0">
                        <a:solidFill>
                          <a:schemeClr val="tx1"/>
                        </a:solidFill>
                        <a:effectLst/>
                        <a:latin typeface="Times New Roman"/>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800" u="none" strike="noStrike" dirty="0">
                          <a:solidFill>
                            <a:schemeClr val="tx1"/>
                          </a:solidFill>
                          <a:effectLst/>
                        </a:rPr>
                        <a:t> </a:t>
                      </a:r>
                      <a:endParaRPr lang="en-US" sz="1800" b="0" i="0" u="none" strike="noStrike" dirty="0">
                        <a:solidFill>
                          <a:schemeClr val="tx1"/>
                        </a:solidFill>
                        <a:effectLst/>
                        <a:latin typeface="Calibri"/>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mc:AlternateContent xmlns:mc="http://schemas.openxmlformats.org/markup-compatibility/2006" xmlns:a14="http://schemas.microsoft.com/office/drawing/2010/main">
        <mc:Choice Requires="a14">
          <p:sp>
            <p:nvSpPr>
              <p:cNvPr id="8" name="TextBox 3"/>
              <p:cNvSpPr txBox="1"/>
              <p:nvPr/>
            </p:nvSpPr>
            <p:spPr>
              <a:xfrm>
                <a:off x="2819400" y="10109200"/>
                <a:ext cx="1036638" cy="26670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sSup>
                        <m:sSupPr>
                          <m:ctrlPr>
                            <a:rPr lang="en-US" sz="1100" i="1">
                              <a:latin typeface="Cambria Math"/>
                            </a:rPr>
                          </m:ctrlPr>
                        </m:sSupPr>
                        <m:e>
                          <m:r>
                            <a:rPr lang="en-US" sz="1100" b="0" i="1">
                              <a:latin typeface="Cambria Math"/>
                            </a:rPr>
                            <m:t> </m:t>
                          </m:r>
                        </m:e>
                        <m:sup>
                          <m:r>
                            <a:rPr lang="en-US" sz="1100" b="0" i="1">
                              <a:latin typeface="Cambria Math"/>
                            </a:rPr>
                            <m:t>2</m:t>
                          </m:r>
                        </m:sup>
                      </m:sSup>
                    </m:oMath>
                  </m:oMathPara>
                </a14:m>
                <a:endParaRPr lang="en-US" sz="1100"/>
              </a:p>
            </p:txBody>
          </p:sp>
        </mc:Choice>
        <mc:Fallback xmlns="">
          <p:sp>
            <p:nvSpPr>
              <p:cNvPr id="8" name="TextBox 3"/>
              <p:cNvSpPr txBox="1">
                <a:spLocks noRot="1" noChangeAspect="1" noMove="1" noResize="1" noEditPoints="1" noAdjustHandles="1" noChangeArrowheads="1" noChangeShapeType="1" noTextEdit="1"/>
              </p:cNvSpPr>
              <p:nvPr/>
            </p:nvSpPr>
            <p:spPr>
              <a:xfrm>
                <a:off x="2819400" y="10109200"/>
                <a:ext cx="1036638" cy="266700"/>
              </a:xfrm>
              <a:prstGeom prst="rect">
                <a:avLst/>
              </a:prstGeom>
              <a:blipFill rotWithShape="1">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1"/>
              <p:cNvSpPr txBox="1"/>
              <p:nvPr/>
            </p:nvSpPr>
            <p:spPr>
              <a:xfrm>
                <a:off x="2580925" y="4749800"/>
                <a:ext cx="273750" cy="26037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sSup>
                        <m:sSupPr>
                          <m:ctrlPr>
                            <a:rPr lang="en-US" sz="1100" i="1">
                              <a:latin typeface="Cambria Math"/>
                            </a:rPr>
                          </m:ctrlPr>
                        </m:sSupPr>
                        <m:e>
                          <m:r>
                            <a:rPr lang="en-US" sz="1100" b="0" i="1">
                              <a:latin typeface="Cambria Math"/>
                            </a:rPr>
                            <m:t> </m:t>
                          </m:r>
                        </m:e>
                        <m:sup>
                          <m:r>
                            <a:rPr lang="en-US" sz="1100" b="0" i="1">
                              <a:latin typeface="Cambria Math"/>
                            </a:rPr>
                            <m:t>2</m:t>
                          </m:r>
                        </m:sup>
                      </m:sSup>
                    </m:oMath>
                  </m:oMathPara>
                </a14:m>
                <a:endParaRPr lang="en-US" sz="1100" dirty="0"/>
              </a:p>
            </p:txBody>
          </p:sp>
        </mc:Choice>
        <mc:Fallback xmlns="">
          <p:sp>
            <p:nvSpPr>
              <p:cNvPr id="6" name="TextBox 1"/>
              <p:cNvSpPr txBox="1">
                <a:spLocks noRot="1" noChangeAspect="1" noMove="1" noResize="1" noEditPoints="1" noAdjustHandles="1" noChangeArrowheads="1" noChangeShapeType="1" noTextEdit="1"/>
              </p:cNvSpPr>
              <p:nvPr/>
            </p:nvSpPr>
            <p:spPr>
              <a:xfrm>
                <a:off x="2580925" y="4749800"/>
                <a:ext cx="273750" cy="260373"/>
              </a:xfrm>
              <a:prstGeom prst="rect">
                <a:avLst/>
              </a:prstGeom>
              <a:blipFill rotWithShape="1">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3922719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74638"/>
            <a:ext cx="8427493" cy="1143000"/>
          </a:xfrm>
        </p:spPr>
        <p:txBody>
          <a:bodyPr/>
          <a:lstStyle/>
          <a:p>
            <a:r>
              <a:rPr lang="en-US" sz="3600" dirty="0" smtClean="0"/>
              <a:t>Take the case of Canada: </a:t>
            </a:r>
            <a:br>
              <a:rPr lang="en-US" sz="3600" dirty="0" smtClean="0"/>
            </a:br>
            <a:r>
              <a:rPr lang="en-US" sz="3600" dirty="0" smtClean="0"/>
              <a:t>TFP growth has been particularly low.</a:t>
            </a:r>
            <a:endParaRPr lang="en-US" sz="3600" dirty="0"/>
          </a:p>
        </p:txBody>
      </p:sp>
      <p:sp>
        <p:nvSpPr>
          <p:cNvPr id="4" name="Slide Number Placeholder 3"/>
          <p:cNvSpPr>
            <a:spLocks noGrp="1"/>
          </p:cNvSpPr>
          <p:nvPr>
            <p:ph type="sldNum" sz="quarter" idx="11"/>
          </p:nvPr>
        </p:nvSpPr>
        <p:spPr/>
        <p:txBody>
          <a:bodyPr/>
          <a:lstStyle/>
          <a:p>
            <a:fld id="{A45A8D7F-C40A-4B14-B059-19909C7E75F8}" type="slidenum">
              <a:rPr lang="en-US" smtClean="0"/>
              <a:pPr/>
              <a:t>3</a:t>
            </a:fld>
            <a:endParaRPr lang="en-US"/>
          </a:p>
        </p:txBody>
      </p:sp>
      <p:pic>
        <p:nvPicPr>
          <p:cNvPr id="1026" name="Picture 2"/>
          <p:cNvPicPr>
            <a:picLocks noGrp="1" noChangeAspect="1" noChangeArrowheads="1"/>
          </p:cNvPicPr>
          <p:nvPr>
            <p:ph idx="1"/>
          </p:nvPr>
        </p:nvPicPr>
        <p:blipFill>
          <a:blip r:embed="rId2" cstate="print"/>
          <a:srcRect/>
          <a:stretch>
            <a:fillRect/>
          </a:stretch>
        </p:blipFill>
        <p:spPr bwMode="auto">
          <a:xfrm>
            <a:off x="457200" y="1616045"/>
            <a:ext cx="8229600" cy="449427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In contrast, </a:t>
            </a:r>
            <a:r>
              <a:rPr lang="en-US" sz="3600" dirty="0" smtClean="0"/>
              <a:t>employment growth</a:t>
            </a:r>
            <a:br>
              <a:rPr lang="en-US" sz="3600" dirty="0" smtClean="0"/>
            </a:br>
            <a:r>
              <a:rPr lang="en-US" sz="3600" dirty="0" smtClean="0"/>
              <a:t>has been quite strong.</a:t>
            </a:r>
            <a:endParaRPr lang="en-US" sz="3600" dirty="0"/>
          </a:p>
        </p:txBody>
      </p:sp>
      <p:sp>
        <p:nvSpPr>
          <p:cNvPr id="4" name="Slide Number Placeholder 3"/>
          <p:cNvSpPr>
            <a:spLocks noGrp="1"/>
          </p:cNvSpPr>
          <p:nvPr>
            <p:ph type="sldNum" sz="quarter" idx="11"/>
          </p:nvPr>
        </p:nvSpPr>
        <p:spPr/>
        <p:txBody>
          <a:bodyPr/>
          <a:lstStyle/>
          <a:p>
            <a:fld id="{A45A8D7F-C40A-4B14-B059-19909C7E75F8}" type="slidenum">
              <a:rPr lang="en-US" smtClean="0"/>
              <a:pPr/>
              <a:t>4</a:t>
            </a:fld>
            <a:endParaRPr lang="en-US"/>
          </a:p>
        </p:txBody>
      </p:sp>
      <p:pic>
        <p:nvPicPr>
          <p:cNvPr id="3075" name="Picture 3"/>
          <p:cNvPicPr>
            <a:picLocks noGrp="1" noChangeAspect="1" noChangeArrowheads="1"/>
          </p:cNvPicPr>
          <p:nvPr>
            <p:ph idx="1"/>
          </p:nvPr>
        </p:nvPicPr>
        <p:blipFill>
          <a:blip r:embed="rId2" cstate="print"/>
          <a:srcRect/>
          <a:stretch>
            <a:fillRect/>
          </a:stretch>
        </p:blipFill>
        <p:spPr bwMode="auto">
          <a:xfrm>
            <a:off x="457200" y="1616045"/>
            <a:ext cx="8229600" cy="449427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Same with hours of work.</a:t>
            </a:r>
            <a:endParaRPr lang="en-US" sz="3600" dirty="0"/>
          </a:p>
        </p:txBody>
      </p:sp>
      <p:sp>
        <p:nvSpPr>
          <p:cNvPr id="4" name="Slide Number Placeholder 3"/>
          <p:cNvSpPr>
            <a:spLocks noGrp="1"/>
          </p:cNvSpPr>
          <p:nvPr>
            <p:ph type="sldNum" sz="quarter" idx="11"/>
          </p:nvPr>
        </p:nvSpPr>
        <p:spPr/>
        <p:txBody>
          <a:bodyPr/>
          <a:lstStyle/>
          <a:p>
            <a:fld id="{A45A8D7F-C40A-4B14-B059-19909C7E75F8}" type="slidenum">
              <a:rPr lang="en-US" smtClean="0"/>
              <a:pPr/>
              <a:t>5</a:t>
            </a:fld>
            <a:endParaRPr lang="en-US"/>
          </a:p>
        </p:txBody>
      </p:sp>
      <p:pic>
        <p:nvPicPr>
          <p:cNvPr id="4098" name="Picture 2"/>
          <p:cNvPicPr>
            <a:picLocks noGrp="1" noChangeAspect="1" noChangeArrowheads="1"/>
          </p:cNvPicPr>
          <p:nvPr>
            <p:ph idx="1"/>
          </p:nvPr>
        </p:nvPicPr>
        <p:blipFill>
          <a:blip r:embed="rId2" cstate="print"/>
          <a:srcRect/>
          <a:stretch>
            <a:fillRect/>
          </a:stretch>
        </p:blipFill>
        <p:spPr bwMode="auto">
          <a:xfrm>
            <a:off x="457200" y="1770113"/>
            <a:ext cx="8229600" cy="418613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r>
              <a:rPr lang="en-US" sz="3600" dirty="0" smtClean="0"/>
              <a:t>As a result, Canadian GDP growth has outperformed</a:t>
            </a:r>
            <a:r>
              <a:rPr lang="en-US" sz="3600" dirty="0"/>
              <a:t> </a:t>
            </a:r>
            <a:r>
              <a:rPr lang="en-US" sz="3600" dirty="0" smtClean="0"/>
              <a:t>the G7 average.</a:t>
            </a:r>
            <a:endParaRPr lang="en-US" sz="3600" dirty="0"/>
          </a:p>
        </p:txBody>
      </p:sp>
      <p:sp>
        <p:nvSpPr>
          <p:cNvPr id="4" name="Slide Number Placeholder 3"/>
          <p:cNvSpPr>
            <a:spLocks noGrp="1"/>
          </p:cNvSpPr>
          <p:nvPr>
            <p:ph type="sldNum" sz="quarter" idx="11"/>
          </p:nvPr>
        </p:nvSpPr>
        <p:spPr/>
        <p:txBody>
          <a:bodyPr/>
          <a:lstStyle/>
          <a:p>
            <a:fld id="{A45A8D7F-C40A-4B14-B059-19909C7E75F8}" type="slidenum">
              <a:rPr lang="en-US" smtClean="0"/>
              <a:pPr/>
              <a:t>6</a:t>
            </a:fld>
            <a:endParaRPr lang="en-US"/>
          </a:p>
        </p:txBody>
      </p:sp>
      <p:pic>
        <p:nvPicPr>
          <p:cNvPr id="1026" name="Picture 2"/>
          <p:cNvPicPr>
            <a:picLocks noGrp="1" noChangeAspect="1" noChangeArrowheads="1"/>
          </p:cNvPicPr>
          <p:nvPr>
            <p:ph idx="1"/>
          </p:nvPr>
        </p:nvPicPr>
        <p:blipFill>
          <a:blip r:embed="rId2" cstate="print"/>
          <a:srcRect/>
          <a:stretch>
            <a:fillRect/>
          </a:stretch>
        </p:blipFill>
        <p:spPr bwMode="auto">
          <a:xfrm>
            <a:off x="462645" y="1600200"/>
            <a:ext cx="8218709" cy="452596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069" y="274638"/>
            <a:ext cx="8816453" cy="1143000"/>
          </a:xfrm>
        </p:spPr>
        <p:txBody>
          <a:bodyPr/>
          <a:lstStyle/>
          <a:p>
            <a:r>
              <a:rPr lang="en-US" sz="3300" dirty="0"/>
              <a:t>More generally, </a:t>
            </a:r>
            <a:r>
              <a:rPr lang="en-US" sz="3300" dirty="0" smtClean="0"/>
              <a:t>growth in TFP and labor input </a:t>
            </a:r>
            <a:r>
              <a:rPr lang="en-US" sz="3300" dirty="0"/>
              <a:t>are negatively correlated across </a:t>
            </a:r>
            <a:r>
              <a:rPr lang="en-US" sz="3300" dirty="0" smtClean="0"/>
              <a:t>the OECD.</a:t>
            </a:r>
            <a:endParaRPr lang="en-US" sz="3300" dirty="0"/>
          </a:p>
        </p:txBody>
      </p:sp>
      <p:sp>
        <p:nvSpPr>
          <p:cNvPr id="4" name="Slide Number Placeholder 3"/>
          <p:cNvSpPr>
            <a:spLocks noGrp="1"/>
          </p:cNvSpPr>
          <p:nvPr>
            <p:ph type="sldNum" sz="quarter" idx="11"/>
          </p:nvPr>
        </p:nvSpPr>
        <p:spPr/>
        <p:txBody>
          <a:bodyPr/>
          <a:lstStyle/>
          <a:p>
            <a:fld id="{A45A8D7F-C40A-4B14-B059-19909C7E75F8}" type="slidenum">
              <a:rPr lang="en-US" smtClean="0"/>
              <a:pPr/>
              <a:t>7</a:t>
            </a:fld>
            <a:endParaRPr lang="en-US"/>
          </a:p>
        </p:txBody>
      </p:sp>
      <p:graphicFrame>
        <p:nvGraphicFramePr>
          <p:cNvPr id="9" name="Chart 8"/>
          <p:cNvGraphicFramePr/>
          <p:nvPr>
            <p:extLst>
              <p:ext uri="{D42A27DB-BD31-4B8C-83A1-F6EECF244321}">
                <p14:modId xmlns:p14="http://schemas.microsoft.com/office/powerpoint/2010/main" val="1938467735"/>
              </p:ext>
            </p:extLst>
          </p:nvPr>
        </p:nvGraphicFramePr>
        <p:xfrm>
          <a:off x="862395" y="1680267"/>
          <a:ext cx="7328704" cy="487080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694030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Data:  Labor Input </a:t>
            </a:r>
            <a:r>
              <a:rPr lang="en-US" sz="3600" dirty="0"/>
              <a:t>and TFP</a:t>
            </a:r>
          </a:p>
        </p:txBody>
      </p:sp>
      <p:sp>
        <p:nvSpPr>
          <p:cNvPr id="3" name="Content Placeholder 2"/>
          <p:cNvSpPr>
            <a:spLocks noGrp="1"/>
          </p:cNvSpPr>
          <p:nvPr>
            <p:ph idx="1"/>
          </p:nvPr>
        </p:nvSpPr>
        <p:spPr>
          <a:xfrm>
            <a:off x="620973" y="1272655"/>
            <a:ext cx="8229600" cy="4525963"/>
          </a:xfrm>
        </p:spPr>
        <p:txBody>
          <a:bodyPr/>
          <a:lstStyle/>
          <a:p>
            <a:r>
              <a:rPr lang="en-US" dirty="0" smtClean="0">
                <a:latin typeface="+mj-lt"/>
                <a:hlinkClick r:id="rId2"/>
              </a:rPr>
              <a:t>The Conference Board Total Economy Database</a:t>
            </a:r>
            <a:r>
              <a:rPr lang="en-US" dirty="0" smtClean="0">
                <a:latin typeface="+mj-lt"/>
              </a:rPr>
              <a:t>:  total economy annual data, main 20 OECD countries, 1970-2007</a:t>
            </a:r>
          </a:p>
          <a:p>
            <a:r>
              <a:rPr lang="en-US" dirty="0" smtClean="0">
                <a:latin typeface="+mj-lt"/>
                <a:hlinkClick r:id="rId3"/>
              </a:rPr>
              <a:t>World/EU KLEMS</a:t>
            </a:r>
            <a:r>
              <a:rPr lang="en-US" dirty="0" smtClean="0">
                <a:latin typeface="+mj-lt"/>
              </a:rPr>
              <a:t>: annual data, 14 OECD countries, 10 sectors, various </a:t>
            </a:r>
            <a:r>
              <a:rPr lang="en-US" dirty="0">
                <a:latin typeface="+mj-lt"/>
              </a:rPr>
              <a:t>sample ranges, but 1980-2007 available for most countries of interest</a:t>
            </a:r>
            <a:r>
              <a:rPr lang="en-US" dirty="0" smtClean="0">
                <a:latin typeface="+mj-lt"/>
              </a:rPr>
              <a:t> </a:t>
            </a:r>
          </a:p>
          <a:p>
            <a:r>
              <a:rPr lang="en-US" dirty="0" smtClean="0">
                <a:latin typeface="+mj-lt"/>
                <a:hlinkClick r:id="rId4"/>
              </a:rPr>
              <a:t>EU AMECO</a:t>
            </a:r>
            <a:r>
              <a:rPr lang="en-US" dirty="0" smtClean="0">
                <a:latin typeface="+mj-lt"/>
              </a:rPr>
              <a:t>: total economy annual data, European and other G-7 countries, 1960-2013</a:t>
            </a:r>
            <a:endParaRPr lang="en-US" dirty="0">
              <a:latin typeface="+mj-lt"/>
            </a:endParaRPr>
          </a:p>
          <a:p>
            <a:pPr marL="457200" lvl="1" indent="0">
              <a:buNone/>
            </a:pPr>
            <a:r>
              <a:rPr lang="en-US" dirty="0" smtClean="0"/>
              <a:t>(no hours data, used only for robustness analysis) </a:t>
            </a:r>
          </a:p>
        </p:txBody>
      </p:sp>
      <p:sp>
        <p:nvSpPr>
          <p:cNvPr id="4" name="Slide Number Placeholder 3"/>
          <p:cNvSpPr>
            <a:spLocks noGrp="1"/>
          </p:cNvSpPr>
          <p:nvPr>
            <p:ph type="sldNum" sz="quarter" idx="11"/>
          </p:nvPr>
        </p:nvSpPr>
        <p:spPr/>
        <p:txBody>
          <a:bodyPr/>
          <a:lstStyle/>
          <a:p>
            <a:fld id="{A45A8D7F-C40A-4B14-B059-19909C7E75F8}" type="slidenum">
              <a:rPr lang="en-US" smtClean="0"/>
              <a:pPr/>
              <a:t>8</a:t>
            </a:fld>
            <a:endParaRPr lang="en-US"/>
          </a:p>
        </p:txBody>
      </p:sp>
    </p:spTree>
    <p:extLst>
      <p:ext uri="{BB962C8B-B14F-4D97-AF65-F5344CB8AC3E}">
        <p14:creationId xmlns:p14="http://schemas.microsoft.com/office/powerpoint/2010/main" val="1736667375"/>
      </p:ext>
    </p:extLst>
  </p:cSld>
  <p:clrMapOvr>
    <a:masterClrMapping/>
  </p:clrMapOvr>
  <p:timing>
    <p:tnLst>
      <p:par>
        <p:cTn id="1" dur="indefinite" restart="never" nodeType="tmRoot"/>
      </p:par>
    </p:tnLst>
  </p:timing>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Arial"/>
      </a:majorFont>
      <a:minorFont>
        <a:latin typeface="Times New Roman"/>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Garamond" pitchFamily="18"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Garamond" pitchFamily="18" charset="0"/>
            <a:cs typeface="Arial"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12827</TotalTime>
  <Words>2505</Words>
  <Application>Microsoft Office PowerPoint</Application>
  <PresentationFormat>On-screen Show (4:3)</PresentationFormat>
  <Paragraphs>991</Paragraphs>
  <Slides>31</Slides>
  <Notes>6</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Stream</vt:lpstr>
      <vt:lpstr>Productivity or Employment:  Is it a choice?  Andrea De Michelis  Federal Reserve Board Marcello Estevão International Monetary Fund Beth Anne Wilson Federal Reserve Board   January 4, 2013</vt:lpstr>
      <vt:lpstr> The views in this presentation are solely the responsibility of the authors and should not be interpreted as reflecting the views of the International Monetary Fund or the Board of Governors of the Federal Reserve System or of any other person associated with the Federal Reserve System.       </vt:lpstr>
      <vt:lpstr>Background</vt:lpstr>
      <vt:lpstr>Take the case of Canada:  TFP growth has been particularly low.</vt:lpstr>
      <vt:lpstr>In contrast, employment growth has been quite strong.</vt:lpstr>
      <vt:lpstr>Same with hours of work.</vt:lpstr>
      <vt:lpstr>As a result, Canadian GDP growth has outperformed the G7 average.</vt:lpstr>
      <vt:lpstr>More generally, growth in TFP and labor input are negatively correlated across the OECD.</vt:lpstr>
      <vt:lpstr>Data:  Labor Input and TFP</vt:lpstr>
      <vt:lpstr>Other Data </vt:lpstr>
      <vt:lpstr>Negative correlation of TFP and hours growth is robust, holding across datasets and labor inputs...</vt:lpstr>
      <vt:lpstr>…and across time.  Correlation remains negative and significant decade by decade (except 90s.) </vt:lpstr>
      <vt:lpstr>Countries relative relationship between TFP and H growth fairly stable.</vt:lpstr>
      <vt:lpstr>PowerPoint Presentation</vt:lpstr>
      <vt:lpstr>PowerPoint Presentation</vt:lpstr>
      <vt:lpstr>Correlation of growth in TFP and hours varies by sector (OECD 14)</vt:lpstr>
      <vt:lpstr>But variation in industry composition does not explain cross-country variance. </vt:lpstr>
      <vt:lpstr>What could explain this negative correlation?</vt:lpstr>
      <vt:lpstr>Causality:  hypothesis </vt:lpstr>
      <vt:lpstr>Causality:  strategy</vt:lpstr>
      <vt:lpstr>Causality: IV regressions using tax wedge and population growth</vt:lpstr>
      <vt:lpstr>Is the instrument independently correlated with TFP growth?</vt:lpstr>
      <vt:lpstr>Conclusions</vt:lpstr>
      <vt:lpstr>Conclusions</vt:lpstr>
      <vt:lpstr>PowerPoint Presentation</vt:lpstr>
      <vt:lpstr>PowerPoint Presentation</vt:lpstr>
      <vt:lpstr>TFP Growth vs. Hours Growth  by Sector (G7)</vt:lpstr>
      <vt:lpstr>Results: Using Tax Wedge as an Instrument for Hours</vt:lpstr>
      <vt:lpstr>PowerPoint Presentation</vt:lpstr>
      <vt:lpstr>PowerPoint Presentation</vt:lpstr>
      <vt:lpstr>PowerPoint Presentation</vt:lpstr>
    </vt:vector>
  </TitlesOfParts>
  <Company>International Monetary Fund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glindow</dc:creator>
  <cp:lastModifiedBy>Beth Anne Wilson</cp:lastModifiedBy>
  <cp:revision>429</cp:revision>
  <cp:lastPrinted>2013-01-03T16:04:27Z</cp:lastPrinted>
  <dcterms:created xsi:type="dcterms:W3CDTF">2008-03-07T17:53:09Z</dcterms:created>
  <dcterms:modified xsi:type="dcterms:W3CDTF">2013-01-04T20:57:18Z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-4348709</vt:i4>
  </property>
  <property fmtid="{D5CDD505-2E9C-101B-9397-08002B2CF9AE}" pid="3" name="_NewReviewCycle">
    <vt:lpwstr/>
  </property>
  <property fmtid="{D5CDD505-2E9C-101B-9397-08002B2CF9AE}" pid="4" name="_EmailSubject">
    <vt:lpwstr>Would you send me all the data files you used to prepare the presentation on Canada's productivity puzzle?</vt:lpwstr>
  </property>
  <property fmtid="{D5CDD505-2E9C-101B-9397-08002B2CF9AE}" pid="5" name="_AuthorEmail">
    <vt:lpwstr>GKeim@imf.org</vt:lpwstr>
  </property>
  <property fmtid="{D5CDD505-2E9C-101B-9397-08002B2CF9AE}" pid="6" name="_AuthorEmailDisplayName">
    <vt:lpwstr>Keim, Geoffrey Noah</vt:lpwstr>
  </property>
  <property fmtid="{D5CDD505-2E9C-101B-9397-08002B2CF9AE}" pid="7" name="lqminfo">
    <vt:i4>1</vt:i4>
  </property>
  <property fmtid="{D5CDD505-2E9C-101B-9397-08002B2CF9AE}" pid="8" name="lqmsess">
    <vt:lpwstr>cc0c3200-ee71-45f5-94a6-23fcef641f08</vt:lpwstr>
  </property>
</Properties>
</file>